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9" r:id="rId3"/>
    <p:sldId id="280" r:id="rId4"/>
    <p:sldId id="304" r:id="rId5"/>
    <p:sldId id="305" r:id="rId6"/>
    <p:sldId id="277" r:id="rId7"/>
    <p:sldId id="278" r:id="rId8"/>
    <p:sldId id="306" r:id="rId9"/>
    <p:sldId id="307" r:id="rId10"/>
    <p:sldId id="313" r:id="rId11"/>
    <p:sldId id="314" r:id="rId12"/>
    <p:sldId id="319" r:id="rId13"/>
    <p:sldId id="320" r:id="rId14"/>
    <p:sldId id="321" r:id="rId15"/>
    <p:sldId id="308" r:id="rId16"/>
    <p:sldId id="309" r:id="rId17"/>
    <p:sldId id="310" r:id="rId18"/>
    <p:sldId id="311" r:id="rId19"/>
    <p:sldId id="312" r:id="rId20"/>
    <p:sldId id="315" r:id="rId21"/>
    <p:sldId id="316" r:id="rId22"/>
    <p:sldId id="317" r:id="rId23"/>
    <p:sldId id="318" r:id="rId24"/>
    <p:sldId id="287" r:id="rId25"/>
    <p:sldId id="288" r:id="rId26"/>
    <p:sldId id="289" r:id="rId27"/>
    <p:sldId id="290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5DEE815-89D4-4F37-BB9E-73A3AB3C4920}">
          <p14:sldIdLst>
            <p14:sldId id="256"/>
            <p14:sldId id="279"/>
            <p14:sldId id="280"/>
            <p14:sldId id="304"/>
            <p14:sldId id="305"/>
            <p14:sldId id="277"/>
            <p14:sldId id="278"/>
            <p14:sldId id="306"/>
            <p14:sldId id="307"/>
            <p14:sldId id="313"/>
            <p14:sldId id="314"/>
            <p14:sldId id="319"/>
            <p14:sldId id="320"/>
            <p14:sldId id="321"/>
            <p14:sldId id="308"/>
            <p14:sldId id="309"/>
            <p14:sldId id="310"/>
            <p14:sldId id="311"/>
            <p14:sldId id="312"/>
            <p14:sldId id="315"/>
            <p14:sldId id="316"/>
            <p14:sldId id="317"/>
            <p14:sldId id="318"/>
            <p14:sldId id="287"/>
            <p14:sldId id="288"/>
            <p14:sldId id="289"/>
            <p14:sldId id="290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0" autoAdjust="0"/>
    <p:restoredTop sz="94660"/>
  </p:normalViewPr>
  <p:slideViewPr>
    <p:cSldViewPr>
      <p:cViewPr varScale="1">
        <p:scale>
          <a:sx n="82" d="100"/>
          <a:sy n="82" d="100"/>
        </p:scale>
        <p:origin x="-143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29E66-C472-4C4E-947E-7778C480977B}" type="datetimeFigureOut">
              <a:rPr lang="zh-CN" altLang="en-US" smtClean="0"/>
              <a:pPr/>
              <a:t>2018/1/1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41B66-44B0-4E73-9A60-4768541B63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67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429000"/>
            <a:ext cx="6400800" cy="1752600"/>
          </a:xfrm>
        </p:spPr>
        <p:txBody>
          <a:bodyPr/>
          <a:lstStyle/>
          <a:p>
            <a:r>
              <a:rPr lang="en-US" altLang="zh-CN" dirty="0" err="1" smtClean="0"/>
              <a:t>fateice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Original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S(i)</a:t>
            </a:r>
            <a:r>
              <a:rPr lang="zh-CN" altLang="en-US" dirty="0" smtClean="0"/>
              <a:t>表示将</a:t>
            </a:r>
            <a:r>
              <a:rPr lang="en-US" altLang="zh-CN" dirty="0" smtClean="0"/>
              <a:t>i</a:t>
            </a:r>
            <a:r>
              <a:rPr lang="zh-CN" altLang="en-US" dirty="0" smtClean="0"/>
              <a:t>的数位从小到大排序后形成的数。例如</a:t>
            </a:r>
            <a:r>
              <a:rPr lang="en-US" altLang="zh-CN" dirty="0" smtClean="0"/>
              <a:t>S(50394)=3459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给定整数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，求</a:t>
            </a:r>
            <a:r>
              <a:rPr lang="en-US" altLang="zh-CN" dirty="0" smtClean="0"/>
              <a:t>S(1)+…+S(n)</a:t>
            </a:r>
            <a:r>
              <a:rPr lang="zh-CN" altLang="en-US" dirty="0" smtClean="0"/>
              <a:t>。对</a:t>
            </a:r>
            <a:r>
              <a:rPr lang="en-US" altLang="zh-CN" dirty="0" smtClean="0"/>
              <a:t>10^9+7</a:t>
            </a:r>
            <a:r>
              <a:rPr lang="zh-CN" altLang="en-US" dirty="0" smtClean="0"/>
              <a:t>取模。</a:t>
            </a:r>
            <a:endParaRPr lang="en-US" altLang="zh-CN" dirty="0" smtClean="0"/>
          </a:p>
          <a:p>
            <a:r>
              <a:rPr lang="en-US" altLang="zh-CN" dirty="0" smtClean="0"/>
              <a:t>1&lt;=n&lt;=10^700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506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Original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转化为枚举</a:t>
            </a:r>
            <a:r>
              <a:rPr lang="en-US" altLang="zh-CN" dirty="0" err="1" smtClean="0"/>
              <a:t>i,j</a:t>
            </a:r>
            <a:r>
              <a:rPr lang="zh-CN" altLang="en-US" dirty="0" smtClean="0"/>
              <a:t>，统计满足</a:t>
            </a:r>
            <a:r>
              <a:rPr lang="en-US" altLang="zh-CN" dirty="0" smtClean="0"/>
              <a:t>S(k)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i</a:t>
            </a:r>
            <a:r>
              <a:rPr lang="zh-CN" altLang="en-US" dirty="0"/>
              <a:t>位</a:t>
            </a:r>
            <a:r>
              <a:rPr lang="en-US" altLang="zh-CN" dirty="0" smtClean="0"/>
              <a:t>&gt;=j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的个数。即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的数位中</a:t>
            </a:r>
            <a:r>
              <a:rPr lang="en-US" altLang="zh-CN" dirty="0" smtClean="0"/>
              <a:t>&gt;=j</a:t>
            </a:r>
            <a:r>
              <a:rPr lang="zh-CN" altLang="en-US" dirty="0" smtClean="0"/>
              <a:t>的有至少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个。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f[i][j][k][l]</a:t>
            </a:r>
            <a:r>
              <a:rPr lang="zh-CN" altLang="en-US" dirty="0" smtClean="0"/>
              <a:t>表示当前确定了前</a:t>
            </a:r>
            <a:r>
              <a:rPr lang="en-US" altLang="zh-CN" dirty="0" smtClean="0"/>
              <a:t>i</a:t>
            </a:r>
            <a:r>
              <a:rPr lang="zh-CN" altLang="en-US" dirty="0" smtClean="0"/>
              <a:t>位，有</a:t>
            </a:r>
            <a:r>
              <a:rPr lang="en-US" altLang="zh-CN" dirty="0" smtClean="0"/>
              <a:t>j</a:t>
            </a:r>
            <a:r>
              <a:rPr lang="zh-CN" altLang="en-US" dirty="0" smtClean="0"/>
              <a:t>位</a:t>
            </a:r>
            <a:r>
              <a:rPr lang="en-US" altLang="zh-CN" dirty="0" smtClean="0"/>
              <a:t>&gt;=k</a:t>
            </a:r>
            <a:r>
              <a:rPr lang="zh-CN" altLang="en-US" dirty="0" smtClean="0"/>
              <a:t>，是否小于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的状态为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的方案数，枚举下一位转移即可。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O(log^2*9^2)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315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Structure You’ve Never Heard Of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给定一个长度为 </a:t>
            </a:r>
            <a:r>
              <a:rPr lang="en-US" altLang="zh-CN" dirty="0" smtClean="0"/>
              <a:t>n </a:t>
            </a:r>
            <a:r>
              <a:rPr lang="zh-CN" altLang="en-US" dirty="0" smtClean="0"/>
              <a:t>的序列 </a:t>
            </a:r>
            <a:r>
              <a:rPr lang="en-US" altLang="zh-CN" dirty="0" smtClean="0"/>
              <a:t>a1,a2...an</a:t>
            </a:r>
            <a:r>
              <a:rPr lang="zh-CN" altLang="en-US" dirty="0" smtClean="0"/>
              <a:t>，每个元素都是一个 </a:t>
            </a:r>
            <a:r>
              <a:rPr lang="en-US" altLang="zh-CN" dirty="0" smtClean="0"/>
              <a:t>d </a:t>
            </a:r>
            <a:r>
              <a:rPr lang="zh-CN" altLang="en-US" dirty="0" smtClean="0"/>
              <a:t>维 </a:t>
            </a:r>
            <a:r>
              <a:rPr lang="en-US" altLang="zh-CN" dirty="0" smtClean="0"/>
              <a:t>01 </a:t>
            </a:r>
            <a:r>
              <a:rPr lang="zh-CN" altLang="en-US" dirty="0" smtClean="0"/>
              <a:t>向量，求所有不下降子序列的个数。</a:t>
            </a:r>
          </a:p>
          <a:p>
            <a:r>
              <a:rPr lang="zh-CN" altLang="en-US" dirty="0" smtClean="0"/>
              <a:t>对于 </a:t>
            </a:r>
            <a:r>
              <a:rPr lang="en-US" altLang="zh-CN" dirty="0" smtClean="0"/>
              <a:t>d </a:t>
            </a:r>
            <a:r>
              <a:rPr lang="zh-CN" altLang="en-US" dirty="0" smtClean="0"/>
              <a:t>维向量， 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 ≤ </a:t>
            </a:r>
            <a:r>
              <a:rPr lang="en-US" altLang="zh-CN" dirty="0" err="1" smtClean="0"/>
              <a:t>aj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等价于 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的每一维都不大于 </a:t>
            </a:r>
            <a:r>
              <a:rPr lang="en-US" altLang="zh-CN" dirty="0" err="1" smtClean="0"/>
              <a:t>aj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pt-BR" altLang="zh-CN" dirty="0" smtClean="0"/>
              <a:t>1 ≤ n ≤ 100000, 1 ≤ d ≤ 16</a:t>
            </a:r>
            <a:r>
              <a:rPr lang="zh-CN" altLang="pt-BR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57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Structure You’ve Never Heard Of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一个 </a:t>
            </a:r>
            <a:r>
              <a:rPr lang="en-US" altLang="zh-CN" dirty="0" smtClean="0"/>
              <a:t>d </a:t>
            </a:r>
            <a:r>
              <a:rPr lang="zh-CN" altLang="en-US" dirty="0" smtClean="0"/>
              <a:t>维向量可以用一个 </a:t>
            </a:r>
            <a:r>
              <a:rPr lang="en-US" altLang="zh-CN" dirty="0" smtClean="0"/>
              <a:t>d </a:t>
            </a:r>
            <a:r>
              <a:rPr lang="zh-CN" altLang="en-US" dirty="0" smtClean="0"/>
              <a:t>位二进制数来表示， </a:t>
            </a:r>
            <a:r>
              <a:rPr lang="en-US" altLang="zh-CN" dirty="0" smtClean="0"/>
              <a:t>a ≤ b </a:t>
            </a:r>
            <a:r>
              <a:rPr lang="zh-CN" altLang="en-US" dirty="0" smtClean="0"/>
              <a:t>等价于 </a:t>
            </a:r>
            <a:r>
              <a:rPr lang="en-US" altLang="zh-CN" dirty="0" smtClean="0"/>
              <a:t>a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b </a:t>
            </a:r>
            <a:r>
              <a:rPr lang="zh-CN" altLang="en-US" dirty="0" smtClean="0"/>
              <a:t>的子集。</a:t>
            </a:r>
          </a:p>
          <a:p>
            <a:r>
              <a:rPr lang="zh-CN" altLang="en-US" dirty="0" smtClean="0"/>
              <a:t>考虑两种暴力，一种是记录每种数字的贡献，修改 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，查询 </a:t>
            </a:r>
            <a:r>
              <a:rPr lang="en-US" altLang="zh-CN" dirty="0" smtClean="0"/>
              <a:t>O(2^d)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另一种则是维护一个高维前缀和，修改 </a:t>
            </a:r>
            <a:r>
              <a:rPr lang="en-US" altLang="zh-CN" dirty="0" smtClean="0"/>
              <a:t>O(2^d)</a:t>
            </a:r>
            <a:r>
              <a:rPr lang="zh-CN" altLang="en-US" dirty="0" smtClean="0"/>
              <a:t>，查询 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两种暴力在修改和查询上各有所长，所以把它们结合在一起即可得到复杂度优秀的算法。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92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Structure You’ve Never Heard Of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考虑 </a:t>
            </a:r>
            <a:r>
              <a:rPr lang="en-US" altLang="zh-CN" dirty="0" smtClean="0"/>
              <a:t>d = 16 </a:t>
            </a:r>
            <a:r>
              <a:rPr lang="zh-CN" altLang="en-US" dirty="0" smtClean="0"/>
              <a:t>的情况，将 </a:t>
            </a:r>
            <a:r>
              <a:rPr lang="en-US" altLang="zh-CN" dirty="0" smtClean="0"/>
              <a:t>16 </a:t>
            </a:r>
            <a:r>
              <a:rPr lang="zh-CN" altLang="en-US" dirty="0" smtClean="0"/>
              <a:t>维划分为前 </a:t>
            </a:r>
            <a:r>
              <a:rPr lang="en-US" altLang="zh-CN" dirty="0" smtClean="0"/>
              <a:t>8 </a:t>
            </a:r>
            <a:r>
              <a:rPr lang="zh-CN" altLang="en-US" dirty="0" smtClean="0"/>
              <a:t>维和 </a:t>
            </a:r>
            <a:r>
              <a:rPr lang="en-US" altLang="zh-CN" dirty="0" smtClean="0"/>
              <a:t>8 </a:t>
            </a:r>
            <a:r>
              <a:rPr lang="zh-CN" altLang="en-US" dirty="0" smtClean="0"/>
              <a:t>维，对于前 </a:t>
            </a:r>
            <a:r>
              <a:rPr lang="en-US" altLang="zh-CN" dirty="0" smtClean="0"/>
              <a:t>8 </a:t>
            </a:r>
            <a:r>
              <a:rPr lang="zh-CN" altLang="en-US" dirty="0" smtClean="0"/>
              <a:t>维的每一个数维护后 </a:t>
            </a:r>
            <a:r>
              <a:rPr lang="en-US" altLang="zh-CN" dirty="0" smtClean="0"/>
              <a:t>8 </a:t>
            </a:r>
            <a:r>
              <a:rPr lang="zh-CN" altLang="en-US" dirty="0" smtClean="0"/>
              <a:t>维的前缀和。</a:t>
            </a:r>
          </a:p>
          <a:p>
            <a:r>
              <a:rPr lang="zh-CN" altLang="en-US" dirty="0" smtClean="0"/>
              <a:t>修改的时候，只要暴力修改某一个前 </a:t>
            </a:r>
            <a:r>
              <a:rPr lang="en-US" altLang="zh-CN" dirty="0" smtClean="0"/>
              <a:t>8 </a:t>
            </a:r>
            <a:r>
              <a:rPr lang="zh-CN" altLang="en-US" dirty="0" smtClean="0"/>
              <a:t>维里的前缀和，时间复杂度 </a:t>
            </a:r>
            <a:r>
              <a:rPr lang="en-US" altLang="zh-CN" dirty="0" smtClean="0"/>
              <a:t>O(2^8)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查询的时候，暴力枚举前 </a:t>
            </a:r>
            <a:r>
              <a:rPr lang="en-US" altLang="zh-CN" dirty="0" smtClean="0"/>
              <a:t>8 </a:t>
            </a:r>
            <a:r>
              <a:rPr lang="zh-CN" altLang="en-US" dirty="0" smtClean="0"/>
              <a:t>维，后 </a:t>
            </a:r>
            <a:r>
              <a:rPr lang="en-US" altLang="zh-CN" dirty="0" smtClean="0"/>
              <a:t>8 </a:t>
            </a:r>
            <a:r>
              <a:rPr lang="zh-CN" altLang="en-US" dirty="0" smtClean="0"/>
              <a:t>维可以 </a:t>
            </a:r>
            <a:r>
              <a:rPr lang="en-US" altLang="zh-CN" dirty="0" smtClean="0"/>
              <a:t>O(1) </a:t>
            </a:r>
            <a:r>
              <a:rPr lang="zh-CN" altLang="en-US" dirty="0" smtClean="0"/>
              <a:t>得到，时间复杂度 </a:t>
            </a:r>
            <a:r>
              <a:rPr lang="en-US" altLang="zh-CN" dirty="0" smtClean="0"/>
              <a:t>O(2^8)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总时间复杂度 </a:t>
            </a:r>
            <a:r>
              <a:rPr lang="en-US" altLang="zh-CN" dirty="0" smtClean="0"/>
              <a:t>O(n*2^(d/2))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56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counts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dirty="0"/>
                  <a:t>有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个</a:t>
                </a:r>
                <a:r>
                  <a:rPr lang="zh-CN" altLang="zh-CN" dirty="0" smtClean="0"/>
                  <a:t>点</a:t>
                </a:r>
                <a:r>
                  <a:rPr lang="zh-CN" altLang="en-US" dirty="0" smtClean="0"/>
                  <a:t>，</a:t>
                </a:r>
                <a:r>
                  <a:rPr lang="zh-CN" altLang="zh-CN" dirty="0" smtClean="0"/>
                  <a:t>每个</a:t>
                </a:r>
                <a:r>
                  <a:rPr lang="zh-CN" altLang="zh-CN" dirty="0"/>
                  <a:t>点有一个权值</a:t>
                </a:r>
                <a:r>
                  <a:rPr lang="en-US" altLang="zh-CN" dirty="0" err="1"/>
                  <a:t>ai</a:t>
                </a:r>
                <a:r>
                  <a:rPr lang="zh-CN" altLang="zh-CN" dirty="0"/>
                  <a:t>。</a:t>
                </a:r>
              </a:p>
              <a:p>
                <a:r>
                  <a:rPr lang="zh-CN" altLang="zh-CN" dirty="0"/>
                  <a:t>现在要把这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个点连成一棵</a:t>
                </a:r>
                <a:r>
                  <a:rPr lang="zh-CN" altLang="zh-CN" dirty="0" smtClean="0"/>
                  <a:t>树</a:t>
                </a:r>
                <a:r>
                  <a:rPr lang="zh-CN" altLang="en-US" dirty="0" smtClean="0"/>
                  <a:t>，</a:t>
                </a:r>
                <a:r>
                  <a:rPr lang="zh-CN" altLang="zh-CN" dirty="0" smtClean="0"/>
                  <a:t>设</a:t>
                </a:r>
                <a:r>
                  <a:rPr lang="zh-CN" altLang="zh-CN" dirty="0"/>
                  <a:t>第</a:t>
                </a:r>
                <a:r>
                  <a:rPr lang="en-US" altLang="zh-CN" dirty="0"/>
                  <a:t>i</a:t>
                </a:r>
                <a:r>
                  <a:rPr lang="zh-CN" altLang="zh-CN" dirty="0"/>
                  <a:t>个点在树中的度数为</a:t>
                </a:r>
                <a:r>
                  <a:rPr lang="en-US" altLang="zh-CN" dirty="0" smtClean="0"/>
                  <a:t>di</a:t>
                </a:r>
                <a:r>
                  <a:rPr lang="zh-CN" altLang="en-US" dirty="0"/>
                  <a:t>，</a:t>
                </a:r>
                <a:r>
                  <a:rPr lang="zh-CN" altLang="zh-CN" dirty="0" smtClean="0"/>
                  <a:t>那么</a:t>
                </a:r>
                <a:r>
                  <a:rPr lang="zh-CN" altLang="zh-CN" dirty="0"/>
                  <a:t>这棵树的权值为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  <m:r>
                          <a:rPr lang="en-US" altLang="zh-CN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sup>
                        </m:sSup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zh-CN" altLang="zh-CN" dirty="0"/>
                  <a:t>求所有树的权值之和模</a:t>
                </a:r>
                <a:r>
                  <a:rPr lang="en-US" altLang="zh-CN" dirty="0"/>
                  <a:t>10^9+7</a:t>
                </a:r>
                <a:r>
                  <a:rPr lang="zh-CN" altLang="zh-CN" dirty="0"/>
                  <a:t>的</a:t>
                </a:r>
                <a:r>
                  <a:rPr lang="zh-CN" altLang="zh-CN" dirty="0" smtClean="0"/>
                  <a:t>结果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/>
                  <a:t>n</a:t>
                </a:r>
                <a:r>
                  <a:rPr lang="en-US" altLang="zh-CN" dirty="0" smtClean="0"/>
                  <a:t>&lt;=2000</a:t>
                </a:r>
                <a:r>
                  <a:rPr lang="zh-CN" altLang="en-US" dirty="0" smtClean="0"/>
                  <a:t>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769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counts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zh-CN" dirty="0" smtClean="0"/>
                  <a:t>考虑枚举每个点在</a:t>
                </a:r>
                <a:r>
                  <a:rPr lang="en-US" altLang="zh-CN" dirty="0" err="1"/>
                  <a:t>prufer</a:t>
                </a:r>
                <a:r>
                  <a:rPr lang="zh-CN" altLang="zh-CN" dirty="0"/>
                  <a:t>序列中的出现次数</a:t>
                </a:r>
                <a:r>
                  <a:rPr lang="en-US" altLang="zh-CN" dirty="0" err="1"/>
                  <a:t>wi</a:t>
                </a:r>
                <a:r>
                  <a:rPr lang="zh-CN" altLang="zh-CN" dirty="0"/>
                  <a:t>。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ans</m:t>
                    </m:r>
                    <m:r>
                      <a:rPr lang="en-US" altLang="zh-CN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!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i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n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b>
                      <m:sup/>
                      <m:e>
                        <m:nary>
                          <m:naryPr>
                            <m:chr m:val="∏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+1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/>
                                  </a:rPr>
                                  <m:t>+1)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/>
                                  </a:rPr>
                                  <m:t>!</m:t>
                                </m:r>
                              </m:den>
                            </m:f>
                          </m:e>
                        </m:nary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</m:e>
                    </m:nary>
                  </m:oMath>
                </a14:m>
                <a:endParaRPr lang="en-US" altLang="zh-CN" i="1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!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limLoc m:val="undOvr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i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n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</m:e>
                    </m:d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i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n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b>
                      <m:sup/>
                      <m:e>
                        <m:nary>
                          <m:naryPr>
                            <m:chr m:val="∏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/>
                                  </a:rPr>
                                  <m:t>!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altLang="zh-CN">
                        <a:latin typeface="Cambria Math"/>
                      </a:rPr>
                      <m:t>(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  <m:r>
                          <a:rPr lang="en-US" altLang="zh-CN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>
                            <a:latin typeface="Cambria Math"/>
                          </a:rPr>
                          <m:t>+1)</m:t>
                        </m:r>
                      </m:e>
                    </m:nary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考虑把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  <m:r>
                          <a:rPr lang="en-US" altLang="zh-CN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>
                            <a:latin typeface="Cambria Math"/>
                          </a:rPr>
                          <m:t>+1)</m:t>
                        </m:r>
                      </m:e>
                    </m:nary>
                  </m:oMath>
                </a14:m>
                <a:r>
                  <a:rPr lang="zh-CN" altLang="zh-CN" dirty="0"/>
                  <a:t>展开。对于展开后的每一项，把每个</a:t>
                </a:r>
                <a:r>
                  <a:rPr lang="en-US" altLang="zh-CN" dirty="0" err="1"/>
                  <a:t>wi</a:t>
                </a:r>
                <a:r>
                  <a:rPr lang="zh-CN" altLang="zh-CN" dirty="0"/>
                  <a:t>乘到前面的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zh-CN" dirty="0"/>
                  <a:t>里，变成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>
                            <a:latin typeface="Cambria Math"/>
                          </a:rPr>
                          <m:t>1)!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dirty="0"/>
                  <a:t>。这相当于把</a:t>
                </a:r>
                <a:r>
                  <a:rPr lang="en-US" altLang="zh-CN" dirty="0" err="1"/>
                  <a:t>wi</a:t>
                </a:r>
                <a:r>
                  <a:rPr lang="zh-CN" altLang="zh-CN" dirty="0"/>
                  <a:t>的和减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并提取出一个</a:t>
                </a:r>
                <a:r>
                  <a:rPr lang="en-US" altLang="zh-CN" dirty="0" err="1"/>
                  <a:t>ai</a:t>
                </a:r>
                <a:r>
                  <a:rPr lang="zh-CN" altLang="zh-CN" dirty="0" smtClean="0"/>
                  <a:t>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561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counts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/>
                      </a:rPr>
                      <m:t>ans</m:t>
                    </m:r>
                    <m:r>
                      <a:rPr lang="en-US" altLang="zh-CN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!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limLoc m:val="undOvr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i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n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</m:e>
                    </m:d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k</m:t>
                        </m:r>
                        <m:r>
                          <a:rPr lang="en-US" altLang="zh-CN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k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zh-CN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</a:rPr>
                                      <m:t>i</m:t>
                                    </m:r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</a:rPr>
                                      <m:t>n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k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∏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zh-CN" altLang="zh-CN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>
                                                    <a:latin typeface="Cambria Math"/>
                                                  </a:rPr>
                                                  <m:t>a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>
                                                    <a:latin typeface="Cambria Math"/>
                                                  </a:rPr>
                                                  <m:t>i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zh-CN" altLang="zh-CN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>
                                                    <a:latin typeface="Cambria Math"/>
                                                  </a:rPr>
                                                  <m:t>w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>
                                                    <a:latin typeface="Cambria Math"/>
                                                  </a:rPr>
                                                  <m:t>i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>
                                            <a:latin typeface="Cambria Math"/>
                                          </a:rPr>
                                          <m:t>!</m:t>
                                        </m:r>
                                      </m:den>
                                    </m:f>
                                  </m:e>
                                </m:nary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!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limLoc m:val="undOvr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i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n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</m:e>
                    </m:d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k</m:t>
                        </m:r>
                        <m:r>
                          <a:rPr lang="en-US" altLang="zh-CN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k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lang="zh-CN" altLang="zh-CN" i="1">
                                                <a:latin typeface="Cambria Math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/>
                                              </a:rPr>
                                              <m:t>i</m:t>
                                            </m:r>
                                            <m:r>
                                              <a:rPr lang="en-US" altLang="zh-CN">
                                                <a:latin typeface="Cambria Math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/>
                                              </a:rPr>
                                              <m:t>n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>
                                                    <a:latin typeface="Cambria Math"/>
                                                  </a:rPr>
                                                  <m:t>a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>
                                                    <a:latin typeface="Cambria Math"/>
                                                  </a:rPr>
                                                  <m:t>i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</a:rPr>
                                      <m:t>n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</a:rPr>
                                      <m:t>k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−2−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)!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其中</a:t>
                </a:r>
                <a:r>
                  <a:rPr lang="en-US" altLang="zh-CN" dirty="0" err="1"/>
                  <a:t>fk</a:t>
                </a:r>
                <a:r>
                  <a:rPr lang="zh-CN" altLang="zh-CN" dirty="0"/>
                  <a:t>表示选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个</a:t>
                </a:r>
                <a:r>
                  <a:rPr lang="en-US" altLang="zh-CN" dirty="0" err="1"/>
                  <a:t>ai</a:t>
                </a:r>
                <a:r>
                  <a:rPr lang="zh-CN" altLang="zh-CN" dirty="0"/>
                  <a:t>的乘积之和，这可以轻松</a:t>
                </a:r>
                <a:r>
                  <a:rPr lang="en-US" altLang="zh-CN" dirty="0" err="1"/>
                  <a:t>dp</a:t>
                </a:r>
                <a:r>
                  <a:rPr lang="zh-CN" altLang="zh-CN" dirty="0"/>
                  <a:t>求出。</a:t>
                </a:r>
              </a:p>
              <a:p>
                <a:r>
                  <a:rPr lang="zh-CN" altLang="zh-CN" dirty="0"/>
                  <a:t>时间复杂度</a:t>
                </a:r>
                <a:r>
                  <a:rPr lang="en-US" altLang="zh-CN" dirty="0"/>
                  <a:t>O(n^2)</a:t>
                </a:r>
                <a:endParaRPr lang="zh-CN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809" r="-3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38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XHXJ’s </a:t>
            </a:r>
            <a:r>
              <a:rPr lang="en-US" altLang="zh-CN" dirty="0" smtClean="0"/>
              <a:t>LIS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f(i)</a:t>
            </a:r>
            <a:r>
              <a:rPr lang="zh-CN" altLang="en-US" dirty="0" smtClean="0"/>
              <a:t>表示将</a:t>
            </a:r>
            <a:r>
              <a:rPr lang="en-US" altLang="zh-CN" dirty="0" smtClean="0"/>
              <a:t>i</a:t>
            </a:r>
            <a:r>
              <a:rPr lang="zh-CN" altLang="en-US" dirty="0"/>
              <a:t>看成</a:t>
            </a:r>
            <a:r>
              <a:rPr lang="zh-CN" altLang="en-US" dirty="0" smtClean="0"/>
              <a:t>字符串的</a:t>
            </a:r>
            <a:r>
              <a:rPr lang="zh-CN" altLang="en-US" dirty="0"/>
              <a:t>最长</a:t>
            </a:r>
            <a:r>
              <a:rPr lang="zh-CN" altLang="en-US" dirty="0" smtClean="0"/>
              <a:t>上升子序列长度。</a:t>
            </a:r>
            <a:endParaRPr lang="en-US" altLang="zh-CN" dirty="0" smtClean="0"/>
          </a:p>
          <a:p>
            <a:r>
              <a:rPr lang="zh-CN" altLang="en-US" dirty="0" smtClean="0"/>
              <a:t>给定</a:t>
            </a:r>
            <a:r>
              <a:rPr lang="en-US" altLang="zh-CN" dirty="0" err="1" smtClean="0"/>
              <a:t>l,r,k</a:t>
            </a:r>
            <a:r>
              <a:rPr lang="zh-CN" altLang="en-US" dirty="0" smtClean="0"/>
              <a:t>，求满足</a:t>
            </a:r>
            <a:r>
              <a:rPr lang="en-US" altLang="zh-CN" dirty="0" smtClean="0"/>
              <a:t>l&lt;=i&lt;=r</a:t>
            </a:r>
            <a:r>
              <a:rPr lang="zh-CN" altLang="en-US" dirty="0" smtClean="0"/>
              <a:t>且</a:t>
            </a:r>
            <a:r>
              <a:rPr lang="en-US" altLang="zh-CN" dirty="0" smtClean="0"/>
              <a:t>f(i)=k</a:t>
            </a:r>
            <a:r>
              <a:rPr lang="zh-CN" altLang="en-US" dirty="0" smtClean="0"/>
              <a:t>的个数。</a:t>
            </a:r>
            <a:endParaRPr lang="en-US" altLang="zh-CN" dirty="0" smtClean="0"/>
          </a:p>
          <a:p>
            <a:r>
              <a:rPr lang="en-US" altLang="zh-CN" dirty="0" smtClean="0"/>
              <a:t>1&lt;=l&lt;=r&lt;=10^18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1&lt;=k&lt;=10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469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XHXJ’s </a:t>
            </a:r>
            <a:r>
              <a:rPr lang="en-US" altLang="zh-CN" dirty="0" smtClean="0"/>
              <a:t>LIS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回忆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求 </a:t>
            </a:r>
            <a:r>
              <a:rPr lang="en-US" altLang="zh-CN" dirty="0"/>
              <a:t>LIS </a:t>
            </a:r>
            <a:r>
              <a:rPr lang="zh-CN" altLang="en-US" dirty="0"/>
              <a:t>的过程，维护一个上升序列，每次</a:t>
            </a:r>
            <a:r>
              <a:rPr lang="zh-CN" altLang="en-US" dirty="0" smtClean="0"/>
              <a:t>新加</a:t>
            </a:r>
            <a:r>
              <a:rPr lang="zh-CN" altLang="en-US" dirty="0"/>
              <a:t>一个数的时候，用它去替换里面最小的大于它的数，</a:t>
            </a:r>
            <a:r>
              <a:rPr lang="zh-CN" altLang="en-US" dirty="0" smtClean="0"/>
              <a:t>最后序列</a:t>
            </a:r>
            <a:r>
              <a:rPr lang="zh-CN" altLang="en-US" dirty="0"/>
              <a:t>长度就是答案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zh-CN" altLang="en-US" dirty="0"/>
              <a:t>本题，因为数位只可能是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9</a:t>
            </a:r>
            <a:r>
              <a:rPr lang="zh-CN" altLang="en-US" dirty="0"/>
              <a:t>，所以可以考虑用一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</a:t>
            </a:r>
            <a:r>
              <a:rPr lang="zh-CN" altLang="en-US" dirty="0"/>
              <a:t>二进制数来唯一确定这个需要维护的序列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</a:t>
            </a:r>
            <a:r>
              <a:rPr lang="zh-CN" altLang="en-US" dirty="0"/>
              <a:t>从高到低填了前 </a:t>
            </a:r>
            <a:r>
              <a:rPr lang="en-US" altLang="zh-CN" dirty="0"/>
              <a:t>i</a:t>
            </a:r>
            <a:r>
              <a:rPr lang="en-US" altLang="zh-CN" i="1" dirty="0"/>
              <a:t> </a:t>
            </a:r>
            <a:r>
              <a:rPr lang="zh-CN" altLang="en-US" dirty="0"/>
              <a:t>位，之前部分的序列情况</a:t>
            </a:r>
            <a:r>
              <a:rPr lang="zh-CN" altLang="en-US" dirty="0" smtClean="0"/>
              <a:t>为</a:t>
            </a:r>
            <a:r>
              <a:rPr lang="en-US" altLang="zh-CN" dirty="0"/>
              <a:t>j</a:t>
            </a:r>
            <a:r>
              <a:rPr lang="zh-CN" altLang="en-US" dirty="0" smtClean="0"/>
              <a:t>，</a:t>
            </a:r>
            <a:r>
              <a:rPr lang="zh-CN" altLang="en-US" dirty="0"/>
              <a:t>是否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</a:t>
            </a:r>
            <a:r>
              <a:rPr lang="zh-CN" altLang="en-US" dirty="0"/>
              <a:t>状态</a:t>
            </a:r>
            <a:r>
              <a:rPr lang="zh-CN" altLang="en-US" dirty="0" smtClean="0"/>
              <a:t>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</a:t>
            </a:r>
            <a:r>
              <a:rPr lang="zh-CN" altLang="en-US" dirty="0"/>
              <a:t>数字个数，</a:t>
            </a:r>
            <a:r>
              <a:rPr lang="zh-CN" altLang="en-US" dirty="0" smtClean="0"/>
              <a:t>然后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即</a:t>
            </a:r>
            <a:r>
              <a:rPr lang="zh-CN" altLang="en-US" dirty="0"/>
              <a:t>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logr</a:t>
            </a:r>
            <a:r>
              <a:rPr lang="en-US" altLang="zh-CN" dirty="0" smtClean="0"/>
              <a:t>*2^10*10)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971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Xorequ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</a:t>
            </a:r>
            <a:r>
              <a:rPr lang="zh-CN" altLang="en-US" dirty="0" smtClean="0"/>
              <a:t>方程</a:t>
            </a:r>
            <a:r>
              <a:rPr lang="en-US" altLang="zh-CN" dirty="0" smtClean="0"/>
              <a:t>x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 3x=2x</a:t>
            </a:r>
            <a:r>
              <a:rPr lang="zh-CN" altLang="en-US" dirty="0" smtClean="0"/>
              <a:t>，</a:t>
            </a:r>
            <a:r>
              <a:rPr lang="zh-CN" altLang="en-US" dirty="0"/>
              <a:t>给定</a:t>
            </a:r>
            <a:r>
              <a:rPr lang="zh-CN" altLang="en-US" dirty="0" smtClean="0"/>
              <a:t>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smtClean="0"/>
              <a:t>1</a:t>
            </a:r>
            <a:r>
              <a:rPr lang="en-US" altLang="zh-CN" dirty="0"/>
              <a:t>) </a:t>
            </a:r>
            <a:r>
              <a:rPr lang="zh-CN" altLang="en-US" dirty="0"/>
              <a:t>求出所有小于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zh-CN" altLang="en-US" dirty="0"/>
              <a:t>正整数中，有多少个数满足该</a:t>
            </a:r>
            <a:r>
              <a:rPr lang="zh-CN" altLang="en-US" dirty="0" smtClean="0"/>
              <a:t>方程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(2) </a:t>
            </a:r>
            <a:r>
              <a:rPr lang="zh-CN" altLang="en-US" dirty="0"/>
              <a:t>求出所有小于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2^n</a:t>
            </a:r>
            <a:r>
              <a:rPr lang="zh-CN" altLang="en-US" dirty="0" smtClean="0"/>
              <a:t>的</a:t>
            </a:r>
            <a:r>
              <a:rPr lang="zh-CN" altLang="en-US" dirty="0"/>
              <a:t>正整数中，有多少个数满足</a:t>
            </a:r>
            <a:r>
              <a:rPr lang="zh-CN" altLang="en-US" dirty="0" smtClean="0"/>
              <a:t>该方程，对</a:t>
            </a:r>
            <a:r>
              <a:rPr lang="en-US" altLang="zh-CN" dirty="0" smtClean="0"/>
              <a:t>10^9+7</a:t>
            </a:r>
            <a:r>
              <a:rPr lang="zh-CN" altLang="en-US" dirty="0" smtClean="0"/>
              <a:t>取模。</a:t>
            </a:r>
            <a:endParaRPr lang="en-US" altLang="zh-CN" dirty="0" smtClean="0"/>
          </a:p>
          <a:p>
            <a:r>
              <a:rPr lang="en-US" altLang="zh-CN" dirty="0" smtClean="0"/>
              <a:t>1&lt;=n&lt;=10^18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98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isn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给定一个长度为 </a:t>
            </a:r>
            <a:r>
              <a:rPr lang="en-US" altLang="zh-CN" dirty="0"/>
              <a:t>n </a:t>
            </a:r>
            <a:r>
              <a:rPr lang="zh-CN" altLang="en-US" dirty="0"/>
              <a:t>的序列 </a:t>
            </a:r>
            <a:r>
              <a:rPr lang="en-US" altLang="zh-CN" dirty="0" smtClean="0"/>
              <a:t>a1,a2,…,an</a:t>
            </a:r>
            <a:r>
              <a:rPr lang="zh-CN" altLang="en-US" dirty="0"/>
              <a:t>。如果序列 </a:t>
            </a:r>
            <a:r>
              <a:rPr lang="en-US" altLang="zh-CN" dirty="0"/>
              <a:t>a </a:t>
            </a:r>
            <a:r>
              <a:rPr lang="zh-CN" altLang="en-US" dirty="0"/>
              <a:t>不是</a:t>
            </a:r>
            <a:r>
              <a:rPr lang="zh-CN" altLang="en-US" dirty="0" smtClean="0"/>
              <a:t>单调</a:t>
            </a:r>
            <a:r>
              <a:rPr lang="zh-CN" altLang="en-US" dirty="0"/>
              <a:t>不下降的，你必须从中删去一个数，直到 </a:t>
            </a:r>
            <a:r>
              <a:rPr lang="en-US" altLang="zh-CN" dirty="0"/>
              <a:t>a </a:t>
            </a:r>
            <a:r>
              <a:rPr lang="zh-CN" altLang="en-US" dirty="0"/>
              <a:t>不下降为止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求</a:t>
            </a:r>
            <a:r>
              <a:rPr lang="zh-CN" altLang="en-US" dirty="0"/>
              <a:t>有多少种不同的操作方案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/>
              <a:t>≤ </a:t>
            </a:r>
            <a:r>
              <a:rPr lang="en-US" altLang="zh-CN" dirty="0"/>
              <a:t>n ≤ 2000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475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isn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有个直观的想法就是，枚举最终序列的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k</a:t>
            </a:r>
            <a:r>
              <a:rPr lang="zh-CN" altLang="en-US" dirty="0"/>
              <a:t>，设长度</a:t>
            </a:r>
            <a:r>
              <a:rPr lang="zh-CN" altLang="en-US" dirty="0" smtClean="0"/>
              <a:t>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</a:t>
            </a:r>
            <a:r>
              <a:rPr lang="zh-CN" altLang="en-US" dirty="0"/>
              <a:t>不下降子序列个数为 </a:t>
            </a:r>
            <a:r>
              <a:rPr lang="en-US" altLang="zh-CN" dirty="0" smtClean="0"/>
              <a:t>f[k]</a:t>
            </a:r>
            <a:r>
              <a:rPr lang="zh-CN" altLang="en-US" dirty="0" smtClean="0"/>
              <a:t>，</a:t>
            </a:r>
            <a:r>
              <a:rPr lang="zh-CN" altLang="en-US" dirty="0"/>
              <a:t>那么有 </a:t>
            </a:r>
            <a:r>
              <a:rPr lang="en-US" altLang="zh-CN" dirty="0"/>
              <a:t>(</a:t>
            </a:r>
            <a:r>
              <a:rPr lang="en-US" altLang="zh-CN" dirty="0" smtClean="0"/>
              <a:t>n-k)!*f[k]</a:t>
            </a:r>
            <a:r>
              <a:rPr lang="zh-CN" altLang="en-US" dirty="0" smtClean="0"/>
              <a:t>种</a:t>
            </a:r>
            <a:r>
              <a:rPr lang="zh-CN" altLang="en-US" dirty="0"/>
              <a:t>方案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但是这样可能会有一些不合法的方案。</a:t>
            </a:r>
            <a:endParaRPr lang="en-US" altLang="zh-CN" dirty="0" smtClean="0"/>
          </a:p>
          <a:p>
            <a:r>
              <a:rPr lang="zh-CN" altLang="en-US" dirty="0" smtClean="0"/>
              <a:t>注意到不合法的方案在最后一步删之前是一个长度为</a:t>
            </a:r>
            <a:r>
              <a:rPr lang="en-US" altLang="zh-CN" dirty="0" smtClean="0"/>
              <a:t>k+1</a:t>
            </a:r>
            <a:r>
              <a:rPr lang="zh-CN" altLang="en-US" dirty="0" smtClean="0"/>
              <a:t>的不下降子序列那么不合法的方案</a:t>
            </a:r>
            <a:r>
              <a:rPr lang="zh-CN" altLang="en-US" dirty="0"/>
              <a:t>数</a:t>
            </a:r>
            <a:r>
              <a:rPr lang="zh-CN" altLang="en-US" dirty="0" smtClean="0"/>
              <a:t>为</a:t>
            </a:r>
            <a:r>
              <a:rPr lang="en-US" altLang="zh-CN" dirty="0" smtClean="0"/>
              <a:t>(n-k-1)!*f[k+1]*(k+1)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用树状数组优化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求出</a:t>
            </a:r>
            <a:r>
              <a:rPr lang="en-US" altLang="zh-CN" dirty="0" smtClean="0"/>
              <a:t>f[]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复杂度 </a:t>
            </a:r>
            <a:r>
              <a:rPr lang="en-US" altLang="zh-CN" dirty="0" smtClean="0"/>
              <a:t>O(n^2logn)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056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Shopping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给定一棵有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个点的树，第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个点有 </a:t>
            </a:r>
            <a:r>
              <a:rPr lang="en-US" altLang="zh-CN" dirty="0" err="1" smtClean="0"/>
              <a:t>di</a:t>
            </a:r>
            <a:r>
              <a:rPr lang="en-US" altLang="zh-CN" dirty="0" smtClean="0"/>
              <a:t> </a:t>
            </a:r>
            <a:r>
              <a:rPr lang="zh-CN" altLang="en-US" dirty="0" smtClean="0"/>
              <a:t>件商品，价格为 </a:t>
            </a:r>
            <a:r>
              <a:rPr lang="en-US" altLang="zh-CN" dirty="0" err="1" smtClean="0"/>
              <a:t>ci</a:t>
            </a:r>
            <a:r>
              <a:rPr lang="zh-CN" altLang="en-US" dirty="0" smtClean="0"/>
              <a:t>，价值为 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你手头有 </a:t>
            </a:r>
            <a:r>
              <a:rPr lang="en-US" altLang="zh-CN" dirty="0" smtClean="0"/>
              <a:t>m </a:t>
            </a:r>
            <a:r>
              <a:rPr lang="zh-CN" altLang="en-US" dirty="0" smtClean="0"/>
              <a:t>块钱，且你要保证你买过的点在树上互相连通，问买到的物品的总价值最多是多少。</a:t>
            </a:r>
            <a:endParaRPr lang="en-US" altLang="zh-CN" dirty="0" smtClean="0"/>
          </a:p>
          <a:p>
            <a:r>
              <a:rPr lang="en-US" dirty="0" smtClean="0"/>
              <a:t>1 ≤ n ≤ 500, 1 ≤ m ≤ 4000, </a:t>
            </a:r>
            <a:r>
              <a:rPr lang="en-US" dirty="0" err="1" smtClean="0"/>
              <a:t>di</a:t>
            </a:r>
            <a:r>
              <a:rPr lang="en-US" dirty="0" smtClean="0"/>
              <a:t> ≤ 100。 </a:t>
            </a:r>
            <a:br>
              <a:rPr 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060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Shopping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枚举一个点必选，以它为根求出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序，在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序上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 smtClean="0"/>
              <a:t>f[</a:t>
            </a:r>
            <a:r>
              <a:rPr lang="en-US" dirty="0" err="1" smtClean="0"/>
              <a:t>i</a:t>
            </a:r>
            <a:r>
              <a:rPr lang="en-US" dirty="0" smtClean="0"/>
              <a:t>][j]</a:t>
            </a:r>
            <a:r>
              <a:rPr lang="zh-CN" altLang="en-US" dirty="0" smtClean="0"/>
              <a:t>表示后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个点花</a:t>
            </a:r>
            <a:r>
              <a:rPr lang="en-US" altLang="zh-CN" dirty="0" smtClean="0"/>
              <a:t>j</a:t>
            </a:r>
            <a:r>
              <a:rPr lang="zh-CN" altLang="en-US" dirty="0" smtClean="0"/>
              <a:t>块钱的最大价值，如果不选就跳过整个子树。</a:t>
            </a:r>
            <a:endParaRPr lang="en-US" altLang="zh-CN" dirty="0" smtClean="0"/>
          </a:p>
          <a:p>
            <a:r>
              <a:rPr lang="zh-CN" altLang="en-US" dirty="0" smtClean="0"/>
              <a:t>多重背包可以用单调队列优化至</a:t>
            </a:r>
            <a:r>
              <a:rPr lang="en-US" altLang="zh-CN" dirty="0" smtClean="0"/>
              <a:t>O(nm)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O(n^2m)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点分治，每次考虑重心必选的方案。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nmlogn</a:t>
            </a:r>
            <a:r>
              <a:rPr lang="en-US" altLang="zh-CN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855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Boolean </a:t>
            </a:r>
            <a:r>
              <a:rPr lang="en-US" altLang="zh-CN" dirty="0"/>
              <a:t>Bridges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有一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个点的有向图。</a:t>
            </a:r>
            <a:endParaRPr lang="en-US" altLang="zh-CN" dirty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i</a:t>
            </a:r>
            <a:r>
              <a:rPr lang="zh-CN" altLang="en-US" dirty="0" smtClean="0"/>
              <a:t>能到达</a:t>
            </a:r>
            <a:r>
              <a:rPr lang="en-US" altLang="zh-CN" dirty="0" smtClean="0"/>
              <a:t>j</a:t>
            </a:r>
            <a:r>
              <a:rPr lang="zh-CN" altLang="en-US" dirty="0" smtClean="0"/>
              <a:t>时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)=1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f(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)=0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对于每个点对</a:t>
            </a:r>
            <a:r>
              <a:rPr lang="en-US" altLang="zh-CN" dirty="0" smtClean="0"/>
              <a:t>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，给定以下三个条件中的某一个为真：</a:t>
            </a:r>
            <a:endParaRPr lang="en-US" altLang="zh-CN" dirty="0"/>
          </a:p>
          <a:p>
            <a:r>
              <a:rPr lang="en-US" altLang="zh-CN" dirty="0"/>
              <a:t>(1) f(</a:t>
            </a:r>
            <a:r>
              <a:rPr lang="en-US" altLang="zh-CN" dirty="0" err="1"/>
              <a:t>i,j</a:t>
            </a:r>
            <a:r>
              <a:rPr lang="en-US" altLang="zh-CN" dirty="0"/>
              <a:t>) and f(</a:t>
            </a:r>
            <a:r>
              <a:rPr lang="en-US" altLang="zh-CN" dirty="0" err="1"/>
              <a:t>j,i</a:t>
            </a:r>
            <a:r>
              <a:rPr lang="en-US" altLang="zh-CN" dirty="0"/>
              <a:t>)=1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en-US" altLang="zh-CN" dirty="0" smtClean="0"/>
              <a:t>(2) 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 </a:t>
            </a:r>
            <a:r>
              <a:rPr lang="en-US" altLang="zh-CN" dirty="0" smtClean="0"/>
              <a:t>or </a:t>
            </a:r>
            <a:r>
              <a:rPr lang="en-US" altLang="zh-CN" dirty="0"/>
              <a:t>f(</a:t>
            </a:r>
            <a:r>
              <a:rPr lang="en-US" altLang="zh-CN" dirty="0" err="1"/>
              <a:t>j,i</a:t>
            </a:r>
            <a:r>
              <a:rPr lang="en-US" altLang="zh-CN" dirty="0"/>
              <a:t>)=1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en-US" altLang="zh-CN" dirty="0" smtClean="0"/>
              <a:t>(3) 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 </a:t>
            </a:r>
            <a:r>
              <a:rPr lang="en-US" altLang="zh-CN" dirty="0"/>
              <a:t>f(</a:t>
            </a:r>
            <a:r>
              <a:rPr lang="en-US" altLang="zh-CN" dirty="0" err="1"/>
              <a:t>j,i</a:t>
            </a:r>
            <a:r>
              <a:rPr lang="en-US" altLang="zh-CN" dirty="0"/>
              <a:t>)=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求满足条件时的最小边数。</a:t>
            </a:r>
            <a:endParaRPr lang="en-US" altLang="zh-CN" dirty="0" smtClean="0"/>
          </a:p>
          <a:p>
            <a:r>
              <a:rPr lang="en-US" altLang="zh-CN" dirty="0" smtClean="0"/>
              <a:t>1&lt;=n&lt;=47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661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Boolean </a:t>
            </a:r>
            <a:r>
              <a:rPr lang="en-US" altLang="zh-CN" dirty="0"/>
              <a:t>Bridges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等价于满足一下两个条件：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所有满足</a:t>
            </a:r>
            <a:r>
              <a:rPr lang="en-US" altLang="zh-CN" dirty="0" smtClean="0"/>
              <a:t>and</a:t>
            </a:r>
            <a:r>
              <a:rPr lang="zh-CN" altLang="en-US" dirty="0" smtClean="0"/>
              <a:t>的点对一定在同一个强连通分量里。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一个强连通分量里不能有</a:t>
            </a:r>
            <a:r>
              <a:rPr lang="en-US" altLang="zh-CN" dirty="0" err="1" smtClean="0"/>
              <a:t>xor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将满足</a:t>
            </a:r>
            <a:r>
              <a:rPr lang="en-US" altLang="zh-CN" dirty="0" smtClean="0"/>
              <a:t>and</a:t>
            </a:r>
            <a:r>
              <a:rPr lang="zh-CN" altLang="en-US" dirty="0" smtClean="0"/>
              <a:t>的点对用并查集连起来，只考虑大小</a:t>
            </a:r>
            <a:r>
              <a:rPr lang="en-US" altLang="zh-CN" dirty="0" smtClean="0"/>
              <a:t>&gt;=2</a:t>
            </a:r>
            <a:r>
              <a:rPr lang="zh-CN" altLang="en-US" dirty="0" smtClean="0"/>
              <a:t>的块。</a:t>
            </a:r>
            <a:endParaRPr lang="en-US" altLang="zh-CN" dirty="0" smtClean="0"/>
          </a:p>
          <a:p>
            <a:r>
              <a:rPr lang="zh-CN" altLang="en-US" dirty="0" smtClean="0"/>
              <a:t>一些块能合并成一个块当且仅当它们之间没有</a:t>
            </a:r>
            <a:r>
              <a:rPr lang="en-US" altLang="zh-CN" dirty="0" err="1" smtClean="0"/>
              <a:t>xor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6961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Boolean </a:t>
            </a:r>
            <a:r>
              <a:rPr lang="en-US" altLang="zh-CN" dirty="0"/>
              <a:t>Bridges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dp</a:t>
            </a:r>
            <a:r>
              <a:rPr lang="zh-CN" altLang="en-US" dirty="0" smtClean="0"/>
              <a:t>预处理出每个集合能否合并。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f(i)</a:t>
            </a:r>
            <a:r>
              <a:rPr lang="zh-CN" altLang="en-US" dirty="0" smtClean="0"/>
              <a:t>表示</a:t>
            </a:r>
            <a:r>
              <a:rPr lang="en-US" altLang="zh-CN" dirty="0"/>
              <a:t>i</a:t>
            </a:r>
            <a:r>
              <a:rPr lang="zh-CN" altLang="en-US" dirty="0" smtClean="0"/>
              <a:t>代表的块合并后的最小块数。</a:t>
            </a:r>
            <a:endParaRPr lang="en-US" altLang="zh-CN" dirty="0" smtClean="0"/>
          </a:p>
          <a:p>
            <a:r>
              <a:rPr lang="en-US" altLang="zh-CN" dirty="0" smtClean="0"/>
              <a:t>f(i)=min{f(j)+f(</a:t>
            </a:r>
            <a:r>
              <a:rPr lang="en-US" altLang="zh-CN" dirty="0" err="1" smtClean="0"/>
              <a:t>i^j</a:t>
            </a:r>
            <a:r>
              <a:rPr lang="en-US" altLang="zh-CN" dirty="0" smtClean="0"/>
              <a:t>)}   (j and i = j)</a:t>
            </a:r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O(3^(n/2))</a:t>
            </a:r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g(i)</a:t>
            </a:r>
            <a:r>
              <a:rPr lang="zh-CN" altLang="en-US" dirty="0" smtClean="0"/>
              <a:t>有值当且仅当</a:t>
            </a:r>
            <a:r>
              <a:rPr lang="en-US" altLang="zh-CN" dirty="0" smtClean="0"/>
              <a:t>i</a:t>
            </a:r>
            <a:r>
              <a:rPr lang="zh-CN" altLang="en-US" dirty="0" smtClean="0"/>
              <a:t>代表的块能合并成一块。</a:t>
            </a:r>
            <a:endParaRPr lang="en-US" altLang="zh-CN" dirty="0" smtClean="0"/>
          </a:p>
          <a:p>
            <a:r>
              <a:rPr lang="zh-CN" altLang="en-US" dirty="0" smtClean="0"/>
              <a:t>那么我们需要找到最小的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g</a:t>
            </a:r>
            <a:r>
              <a:rPr lang="zh-CN" altLang="en-US" dirty="0" smtClean="0"/>
              <a:t>进行集合并卷积后</a:t>
            </a:r>
            <a:r>
              <a:rPr lang="en-US" altLang="zh-CN" dirty="0" smtClean="0"/>
              <a:t>g(2^m-1)</a:t>
            </a:r>
            <a:r>
              <a:rPr lang="zh-CN" altLang="en-US" dirty="0" smtClean="0"/>
              <a:t>有值。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040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Boolean </a:t>
            </a:r>
            <a:r>
              <a:rPr lang="en-US" altLang="zh-CN" dirty="0"/>
              <a:t>Bridges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注意</a:t>
            </a:r>
            <a:r>
              <a:rPr lang="zh-CN" altLang="en-US" dirty="0" smtClean="0"/>
              <a:t>到</a:t>
            </a:r>
            <a:r>
              <a:rPr lang="en-US" altLang="zh-CN" dirty="0" smtClean="0"/>
              <a:t>k&lt;=n/2</a:t>
            </a:r>
            <a:r>
              <a:rPr lang="zh-CN" altLang="en-US" dirty="0" smtClean="0"/>
              <a:t>，那么我们每次卷一个</a:t>
            </a:r>
            <a:r>
              <a:rPr lang="en-US" altLang="zh-CN" dirty="0" smtClean="0"/>
              <a:t>g</a:t>
            </a:r>
            <a:r>
              <a:rPr lang="zh-CN" altLang="en-US" dirty="0" smtClean="0"/>
              <a:t>并判断即可。</a:t>
            </a:r>
            <a:endParaRPr lang="en-US" altLang="zh-CN" dirty="0" smtClean="0"/>
          </a:p>
          <a:p>
            <a:r>
              <a:rPr lang="zh-CN" altLang="en-US" dirty="0"/>
              <a:t>因为</a:t>
            </a:r>
            <a:r>
              <a:rPr lang="zh-CN" altLang="en-US" dirty="0" smtClean="0"/>
              <a:t>只要求</a:t>
            </a:r>
            <a:r>
              <a:rPr lang="en-US" altLang="zh-CN" dirty="0" smtClean="0"/>
              <a:t>g(2^m-1)</a:t>
            </a:r>
            <a:r>
              <a:rPr lang="zh-CN" altLang="en-US" dirty="0" smtClean="0"/>
              <a:t>，那么只要一开始</a:t>
            </a:r>
            <a:r>
              <a:rPr lang="en-US" altLang="zh-CN" dirty="0" smtClean="0"/>
              <a:t>FWT</a:t>
            </a:r>
            <a:r>
              <a:rPr lang="zh-CN" altLang="en-US" dirty="0" smtClean="0"/>
              <a:t>一次并预处理出每个位置对</a:t>
            </a:r>
            <a:r>
              <a:rPr lang="en-US" altLang="zh-CN" dirty="0" smtClean="0"/>
              <a:t>g(2^m-1)</a:t>
            </a:r>
            <a:r>
              <a:rPr lang="zh-CN" altLang="en-US" dirty="0" smtClean="0"/>
              <a:t>的系数，每次卷积之后就可以不必</a:t>
            </a:r>
            <a:r>
              <a:rPr lang="en-US" altLang="zh-CN" dirty="0" smtClean="0"/>
              <a:t>FWT</a:t>
            </a:r>
            <a:r>
              <a:rPr lang="zh-CN" altLang="en-US" dirty="0" smtClean="0"/>
              <a:t>回去。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O(2^(n/2)*n)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9238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Bombing </a:t>
            </a:r>
            <a:r>
              <a:rPr lang="en-US" altLang="zh-CN" dirty="0" smtClean="0"/>
              <a:t>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给定一棵 </a:t>
            </a:r>
            <a:r>
              <a:rPr lang="en-US" altLang="zh-CN" dirty="0"/>
              <a:t>n </a:t>
            </a:r>
            <a:r>
              <a:rPr lang="zh-CN" altLang="en-US" dirty="0"/>
              <a:t>个点的无根树，节点 </a:t>
            </a:r>
            <a:r>
              <a:rPr lang="en-US" altLang="zh-CN" dirty="0"/>
              <a:t>i </a:t>
            </a:r>
            <a:r>
              <a:rPr lang="zh-CN" altLang="en-US" dirty="0"/>
              <a:t>的权值为 </a:t>
            </a:r>
            <a:r>
              <a:rPr lang="en-US" altLang="zh-CN" dirty="0" err="1"/>
              <a:t>wi</a:t>
            </a:r>
            <a:r>
              <a:rPr lang="zh-CN" altLang="en-US" dirty="0"/>
              <a:t>，攻击节点 </a:t>
            </a:r>
            <a:r>
              <a:rPr lang="en-US" altLang="zh-CN" dirty="0" smtClean="0"/>
              <a:t>i </a:t>
            </a:r>
            <a:r>
              <a:rPr lang="zh-CN" altLang="en-US" dirty="0" smtClean="0"/>
              <a:t>的</a:t>
            </a:r>
            <a:r>
              <a:rPr lang="zh-CN" altLang="en-US" dirty="0"/>
              <a:t>同时，会把所有与 </a:t>
            </a:r>
            <a:r>
              <a:rPr lang="en-US" altLang="zh-CN" dirty="0"/>
              <a:t>i </a:t>
            </a:r>
            <a:r>
              <a:rPr lang="zh-CN" altLang="en-US" dirty="0"/>
              <a:t>节点距离在 </a:t>
            </a:r>
            <a:r>
              <a:rPr lang="en-US" altLang="zh-CN" dirty="0" err="1"/>
              <a:t>wi</a:t>
            </a:r>
            <a:r>
              <a:rPr lang="en-US" altLang="zh-CN" dirty="0"/>
              <a:t> </a:t>
            </a:r>
            <a:r>
              <a:rPr lang="zh-CN" altLang="en-US" dirty="0"/>
              <a:t>内的节点全部摧毁，</a:t>
            </a:r>
            <a:r>
              <a:rPr lang="zh-CN" altLang="en-US" dirty="0" smtClean="0"/>
              <a:t>任意一边</a:t>
            </a:r>
            <a:r>
              <a:rPr lang="zh-CN" altLang="en-US" dirty="0"/>
              <a:t>的长度都为 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问</a:t>
            </a:r>
            <a:r>
              <a:rPr lang="zh-CN" altLang="en-US" dirty="0"/>
              <a:t>至少需要几次攻击才能把整个树的节点全部摧毁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/>
              <a:t>≤ </a:t>
            </a:r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 smtClean="0"/>
              <a:t>100000</a:t>
            </a:r>
            <a:r>
              <a:rPr lang="en-US" altLang="zh-CN" dirty="0"/>
              <a:t>; </a:t>
            </a:r>
            <a:r>
              <a:rPr lang="en-US" altLang="zh-CN" dirty="0" smtClean="0"/>
              <a:t>0 </a:t>
            </a:r>
            <a:r>
              <a:rPr lang="zh-CN" altLang="en-US" dirty="0"/>
              <a:t>≤ </a:t>
            </a:r>
            <a:r>
              <a:rPr lang="en-US" altLang="zh-CN" dirty="0" err="1"/>
              <a:t>wi</a:t>
            </a:r>
            <a:r>
              <a:rPr lang="en-US" altLang="zh-CN" dirty="0"/>
              <a:t> </a:t>
            </a:r>
            <a:r>
              <a:rPr lang="zh-CN" altLang="en-US" dirty="0"/>
              <a:t>≤ </a:t>
            </a:r>
            <a:r>
              <a:rPr lang="en-US" altLang="zh-CN" dirty="0"/>
              <a:t>100</a:t>
            </a:r>
            <a:r>
              <a:rPr lang="zh-CN" altLang="en-US" dirty="0"/>
              <a:t>。 </a:t>
            </a:r>
            <a:br>
              <a:rPr lang="zh-CN" altLang="en-US" dirty="0"/>
            </a:b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7345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Bombing </a:t>
            </a:r>
            <a:r>
              <a:rPr lang="en-US" altLang="zh-CN" dirty="0" smtClean="0"/>
              <a:t>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 </a:t>
            </a:r>
            <a:r>
              <a:rPr lang="en-US" altLang="zh-CN" dirty="0" smtClean="0"/>
              <a:t>f(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/>
              <a:t>) </a:t>
            </a:r>
            <a:r>
              <a:rPr lang="zh-CN" altLang="en-US" dirty="0"/>
              <a:t>为以 </a:t>
            </a:r>
            <a:r>
              <a:rPr lang="en-US" altLang="zh-CN" dirty="0"/>
              <a:t>i </a:t>
            </a:r>
            <a:r>
              <a:rPr lang="zh-CN" altLang="en-US" dirty="0"/>
              <a:t>为根的子</a:t>
            </a:r>
            <a:r>
              <a:rPr lang="zh-CN" altLang="en-US" dirty="0" smtClean="0"/>
              <a:t>树能向外摧毁距离为</a:t>
            </a:r>
            <a:r>
              <a:rPr lang="en-US" altLang="zh-CN" dirty="0" smtClean="0"/>
              <a:t>&lt;=j</a:t>
            </a:r>
            <a:r>
              <a:rPr lang="zh-CN" altLang="en-US" dirty="0" smtClean="0"/>
              <a:t>的点的最小代价。</a:t>
            </a:r>
            <a:r>
              <a:rPr lang="zh-CN" altLang="en-US" dirty="0"/>
              <a:t>特殊</a:t>
            </a:r>
            <a:r>
              <a:rPr lang="zh-CN" altLang="en-US" dirty="0" smtClean="0"/>
              <a:t>地，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为负数表示向内需要摧毁距离</a:t>
            </a:r>
            <a:r>
              <a:rPr lang="en-US" altLang="zh-CN" dirty="0" smtClean="0"/>
              <a:t>&lt;=-(j-1)</a:t>
            </a:r>
            <a:r>
              <a:rPr lang="zh-CN" altLang="en-US" dirty="0" smtClean="0"/>
              <a:t>的点。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要攻击 </a:t>
            </a:r>
            <a:r>
              <a:rPr lang="en-US" altLang="zh-CN" dirty="0"/>
              <a:t>i </a:t>
            </a:r>
            <a:r>
              <a:rPr lang="zh-CN" altLang="en-US" dirty="0"/>
              <a:t>点，</a:t>
            </a:r>
            <a:r>
              <a:rPr lang="zh-CN" altLang="en-US" dirty="0" smtClean="0"/>
              <a:t>设</a:t>
            </a:r>
            <a:r>
              <a:rPr lang="en-US" altLang="zh-CN" dirty="0" smtClean="0"/>
              <a:t>k</a:t>
            </a:r>
            <a:r>
              <a:rPr lang="zh-CN" altLang="en-US" dirty="0" smtClean="0"/>
              <a:t>是 </a:t>
            </a:r>
            <a:r>
              <a:rPr lang="en-US" altLang="zh-CN" dirty="0"/>
              <a:t>i </a:t>
            </a:r>
            <a:r>
              <a:rPr lang="zh-CN" altLang="en-US" dirty="0"/>
              <a:t>的孩子，</a:t>
            </a:r>
            <a:r>
              <a:rPr lang="zh-CN" altLang="en-US" dirty="0" smtClean="0"/>
              <a:t>那么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f(</a:t>
            </a:r>
            <a:r>
              <a:rPr lang="en-US" altLang="zh-CN" dirty="0" err="1" smtClean="0"/>
              <a:t>i,wi</a:t>
            </a:r>
            <a:r>
              <a:rPr lang="en-US" altLang="zh-CN" dirty="0" smtClean="0"/>
              <a:t>)=1+∑f(k,&gt;=-</a:t>
            </a:r>
            <a:r>
              <a:rPr lang="en-US" altLang="zh-CN" dirty="0" err="1" smtClean="0"/>
              <a:t>wi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979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Xorequ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由于</a:t>
            </a:r>
            <a:r>
              <a:rPr lang="en-US" altLang="zh-CN" dirty="0" smtClean="0"/>
              <a:t>x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 3x=2x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x+2x=3x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x and 2x=0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x</a:t>
            </a:r>
            <a:r>
              <a:rPr lang="zh-CN" altLang="en-US" dirty="0" smtClean="0"/>
              <a:t>在二进制下没有连续两个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对于第一问，考虑</a:t>
            </a:r>
            <a:r>
              <a:rPr lang="zh-CN" altLang="en-US" dirty="0"/>
              <a:t>数位 </a:t>
            </a:r>
            <a:r>
              <a:rPr lang="en-US" altLang="zh-CN" dirty="0"/>
              <a:t>DP</a:t>
            </a:r>
            <a:r>
              <a:rPr lang="zh-CN" altLang="en-US" dirty="0"/>
              <a:t>，</a:t>
            </a:r>
            <a:r>
              <a:rPr lang="zh-CN" altLang="en-US" dirty="0" smtClean="0"/>
              <a:t>设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)</a:t>
            </a:r>
            <a:r>
              <a:rPr lang="zh-CN" altLang="en-US" dirty="0"/>
              <a:t>表示</a:t>
            </a:r>
            <a:r>
              <a:rPr lang="zh-CN" altLang="en-US" dirty="0" smtClean="0"/>
              <a:t>从</a:t>
            </a:r>
            <a:r>
              <a:rPr lang="zh-CN" altLang="en-US" dirty="0"/>
              <a:t>高到低填了</a:t>
            </a:r>
            <a:r>
              <a:rPr lang="zh-CN" altLang="en-US" dirty="0" smtClean="0"/>
              <a:t>前</a:t>
            </a:r>
            <a:r>
              <a:rPr lang="en-US" altLang="zh-CN" dirty="0" smtClean="0"/>
              <a:t>i</a:t>
            </a:r>
            <a:r>
              <a:rPr lang="zh-CN" altLang="en-US" dirty="0" smtClean="0"/>
              <a:t>位，第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位为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，当前是否小于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zh-CN" altLang="en-US" dirty="0"/>
              <a:t>状态</a:t>
            </a:r>
            <a:r>
              <a:rPr lang="zh-CN" altLang="en-US" dirty="0" smtClean="0"/>
              <a:t>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</a:t>
            </a:r>
            <a:r>
              <a:rPr lang="zh-CN" altLang="en-US" dirty="0"/>
              <a:t>数字个数</a:t>
            </a:r>
            <a:r>
              <a:rPr lang="zh-CN" altLang="en-US" dirty="0" smtClean="0"/>
              <a:t>，简单转移即可。</a:t>
            </a:r>
            <a:endParaRPr lang="en-US" altLang="zh-CN" dirty="0"/>
          </a:p>
          <a:p>
            <a:r>
              <a:rPr lang="zh-CN" altLang="en-US" dirty="0" smtClean="0"/>
              <a:t>对于第二问，设</a:t>
            </a:r>
            <a:r>
              <a:rPr lang="en-US" altLang="zh-CN" dirty="0" smtClean="0"/>
              <a:t>g(i)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i</a:t>
            </a:r>
            <a:r>
              <a:rPr lang="zh-CN" altLang="en-US" dirty="0" smtClean="0"/>
              <a:t>位的满足条件的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的个数，那么</a:t>
            </a:r>
            <a:r>
              <a:rPr lang="en-US" altLang="zh-CN" dirty="0" smtClean="0"/>
              <a:t>g(i)=g(i-1)+g(i-2)</a:t>
            </a:r>
            <a:r>
              <a:rPr lang="zh-CN" altLang="en-US" dirty="0" smtClean="0"/>
              <a:t>，矩乘快速幂即可。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27133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Bombing </a:t>
            </a:r>
            <a:r>
              <a:rPr lang="en-US" altLang="zh-CN" dirty="0" smtClean="0"/>
              <a:t>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如果不攻击 </a:t>
            </a:r>
            <a:r>
              <a:rPr lang="en-US" altLang="zh-CN" dirty="0"/>
              <a:t>i </a:t>
            </a:r>
            <a:r>
              <a:rPr lang="zh-CN" altLang="en-US" dirty="0"/>
              <a:t>点：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j&gt;=0</a:t>
            </a:r>
            <a:r>
              <a:rPr lang="zh-CN" altLang="en-US" dirty="0"/>
              <a:t>，考虑枚举 </a:t>
            </a:r>
            <a:r>
              <a:rPr lang="en-US" altLang="zh-CN" dirty="0"/>
              <a:t>i </a:t>
            </a:r>
            <a:r>
              <a:rPr lang="zh-CN" altLang="en-US" dirty="0"/>
              <a:t>的一个孩子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是除</a:t>
            </a:r>
            <a:r>
              <a:rPr lang="en-US" altLang="zh-CN" dirty="0"/>
              <a:t>x</a:t>
            </a:r>
            <a:r>
              <a:rPr lang="zh-CN" altLang="en-US" dirty="0"/>
              <a:t>之外的其它孩子，那么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)=min(f(x,j+1)+∑f(y,-j))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j&lt;0</a:t>
            </a:r>
            <a:r>
              <a:rPr lang="zh-CN" altLang="en-US" dirty="0"/>
              <a:t>，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)= ∑f(k,j+1)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最后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对</a:t>
            </a:r>
            <a:r>
              <a:rPr lang="en-US" altLang="zh-CN" dirty="0"/>
              <a:t>f(i,j+1)</a:t>
            </a:r>
            <a:r>
              <a:rPr lang="zh-CN" altLang="en-US" dirty="0"/>
              <a:t>取</a:t>
            </a:r>
            <a:r>
              <a:rPr lang="en-US" altLang="zh-CN" dirty="0"/>
              <a:t>min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 smtClean="0"/>
              <a:t>O(n*max(</a:t>
            </a:r>
            <a:r>
              <a:rPr lang="en-US" altLang="zh-CN" dirty="0" err="1" smtClean="0"/>
              <a:t>wi</a:t>
            </a:r>
            <a:r>
              <a:rPr lang="en-US" altLang="zh-CN" dirty="0" smtClean="0"/>
              <a:t>))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43590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Dominating </a:t>
            </a:r>
            <a:r>
              <a:rPr lang="en-US" altLang="zh-CN" dirty="0" smtClean="0"/>
              <a:t>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给定一个 </a:t>
            </a:r>
            <a:r>
              <a:rPr lang="en-US" altLang="zh-CN" dirty="0"/>
              <a:t>n </a:t>
            </a:r>
            <a:r>
              <a:rPr lang="zh-CN" altLang="en-US" dirty="0"/>
              <a:t>个</a:t>
            </a:r>
            <a:r>
              <a:rPr lang="zh-CN" altLang="en-US" dirty="0" smtClean="0"/>
              <a:t>点的</a:t>
            </a:r>
            <a:r>
              <a:rPr lang="zh-CN" altLang="en-US" dirty="0"/>
              <a:t>二分图</a:t>
            </a:r>
            <a:r>
              <a:rPr lang="zh-CN" altLang="en-US" dirty="0" smtClean="0"/>
              <a:t>，求出选择</a:t>
            </a:r>
            <a:r>
              <a:rPr lang="zh-CN" altLang="en-US" dirty="0"/>
              <a:t>其中的一些点</a:t>
            </a:r>
            <a:r>
              <a:rPr lang="zh-CN" altLang="en-US" dirty="0" smtClean="0"/>
              <a:t>，使得</a:t>
            </a:r>
            <a:r>
              <a:rPr lang="zh-CN" altLang="en-US" dirty="0"/>
              <a:t>对于任意一个点，要么它被选择，要么与它相邻的点中</a:t>
            </a:r>
            <a:r>
              <a:rPr lang="zh-CN" altLang="en-US" dirty="0" smtClean="0"/>
              <a:t>至少有</a:t>
            </a:r>
            <a:r>
              <a:rPr lang="zh-CN" altLang="en-US" dirty="0"/>
              <a:t>一个点被</a:t>
            </a:r>
            <a:r>
              <a:rPr lang="zh-CN" altLang="en-US" dirty="0" smtClean="0"/>
              <a:t>选择的方案数。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/>
              <a:t>≤ </a:t>
            </a:r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 smtClean="0"/>
              <a:t>30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04734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Dominating </a:t>
            </a:r>
            <a:r>
              <a:rPr lang="en-US" altLang="zh-CN" dirty="0" smtClean="0"/>
              <a:t>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每个</a:t>
            </a:r>
            <a:r>
              <a:rPr lang="zh-CN" altLang="en-US" dirty="0"/>
              <a:t>连通</a:t>
            </a:r>
            <a:r>
              <a:rPr lang="zh-CN" altLang="en-US" dirty="0" smtClean="0"/>
              <a:t>块是独立的。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zh-CN" altLang="en-US" dirty="0"/>
              <a:t>一个连通块，将其黑白染色</a:t>
            </a:r>
            <a:r>
              <a:rPr lang="zh-CN" altLang="en-US" dirty="0" smtClean="0"/>
              <a:t>，找到</a:t>
            </a:r>
            <a:r>
              <a:rPr lang="zh-CN" altLang="en-US" dirty="0"/>
              <a:t>点数较小的那</a:t>
            </a:r>
            <a:r>
              <a:rPr lang="zh-CN" altLang="en-US" dirty="0" smtClean="0"/>
              <a:t>一侧</a:t>
            </a:r>
            <a:r>
              <a:rPr lang="zh-CN" altLang="en-US" dirty="0"/>
              <a:t>，设点数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</a:t>
            </a:r>
            <a:r>
              <a:rPr lang="zh-CN" altLang="en-US" dirty="0"/>
              <a:t>，</a:t>
            </a:r>
            <a:r>
              <a:rPr lang="zh-CN" altLang="en-US" dirty="0" smtClean="0"/>
              <a:t>那么</a:t>
            </a:r>
            <a:r>
              <a:rPr lang="en-US" altLang="zh-CN" dirty="0" smtClean="0"/>
              <a:t>t </a:t>
            </a:r>
            <a:r>
              <a:rPr lang="zh-CN" altLang="en-US" dirty="0"/>
              <a:t>≤ </a:t>
            </a:r>
            <a:r>
              <a:rPr lang="en-US" altLang="zh-CN" dirty="0"/>
              <a:t>15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不妨</a:t>
            </a:r>
            <a:r>
              <a:rPr lang="zh-CN" altLang="en-US" dirty="0"/>
              <a:t>设黑色为小的那侧，暴力枚举这一侧的点的选择情况</a:t>
            </a:r>
            <a:r>
              <a:rPr lang="zh-CN" altLang="en-US" dirty="0" smtClean="0"/>
              <a:t>，我们</a:t>
            </a:r>
            <a:r>
              <a:rPr lang="zh-CN" altLang="en-US" dirty="0"/>
              <a:t>需要额外选取一些白色的点，使得黑色点中未选择的</a:t>
            </a:r>
            <a:r>
              <a:rPr lang="zh-CN" altLang="en-US" dirty="0" smtClean="0"/>
              <a:t>点都</a:t>
            </a:r>
            <a:r>
              <a:rPr lang="zh-CN" altLang="en-US" dirty="0"/>
              <a:t>被覆盖到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zh-CN" altLang="en-US" dirty="0"/>
              <a:t>黑色点选</a:t>
            </a:r>
            <a:r>
              <a:rPr lang="zh-CN" altLang="en-US" dirty="0" smtClean="0"/>
              <a:t>了</a:t>
            </a:r>
            <a:r>
              <a:rPr lang="en-US" altLang="zh-CN" dirty="0" smtClean="0"/>
              <a:t>u</a:t>
            </a:r>
            <a:r>
              <a:rPr lang="zh-CN" altLang="en-US" dirty="0" smtClean="0"/>
              <a:t>个</a:t>
            </a:r>
            <a:r>
              <a:rPr lang="zh-CN" altLang="en-US" dirty="0"/>
              <a:t>，现在的问题就等价于，</a:t>
            </a:r>
            <a:r>
              <a:rPr lang="zh-CN" altLang="en-US" dirty="0" smtClean="0"/>
              <a:t>给定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t-u</a:t>
            </a:r>
            <a:r>
              <a:rPr lang="zh-CN" altLang="en-US" dirty="0" smtClean="0"/>
              <a:t>位</a:t>
            </a:r>
            <a:r>
              <a:rPr lang="zh-CN" altLang="en-US" dirty="0"/>
              <a:t>的二进制数，求并集为满集的方案数，直接 </a:t>
            </a:r>
            <a:r>
              <a:rPr lang="en-US" altLang="zh-CN" dirty="0" smtClean="0"/>
              <a:t>O(k*2^(t-u))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即</a:t>
            </a:r>
            <a:r>
              <a:rPr lang="zh-CN" altLang="en-US" dirty="0"/>
              <a:t>可解决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O(3^(n/2)*n)</a:t>
            </a:r>
            <a:r>
              <a:rPr lang="zh-CN" altLang="en-US" dirty="0"/>
              <a:t>。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6799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Embedding Enumeration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个点的树。你需要将它放到一个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的网格里，每个格子至多放一个点，在树上相邻的点在网格中也必须相邻，并且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号点必须放在左上角。</a:t>
            </a:r>
            <a:endParaRPr lang="en-US" altLang="zh-CN" dirty="0" smtClean="0"/>
          </a:p>
          <a:p>
            <a:r>
              <a:rPr lang="zh-CN" altLang="en-US" dirty="0" smtClean="0"/>
              <a:t>求方案数对</a:t>
            </a:r>
            <a:r>
              <a:rPr lang="en-US" altLang="zh-CN" dirty="0" smtClean="0"/>
              <a:t>10^9+7</a:t>
            </a:r>
            <a:r>
              <a:rPr lang="zh-CN" altLang="en-US" dirty="0"/>
              <a:t>取</a:t>
            </a:r>
            <a:r>
              <a:rPr lang="zh-CN" altLang="en-US" dirty="0" smtClean="0"/>
              <a:t>模的结果。</a:t>
            </a:r>
            <a:endParaRPr lang="en-US" altLang="zh-CN" dirty="0" smtClean="0"/>
          </a:p>
          <a:p>
            <a:r>
              <a:rPr lang="en-US" altLang="zh-CN" dirty="0" smtClean="0"/>
              <a:t>n&lt;=300000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4506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Embedding Enumeration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s[i]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i</a:t>
            </a:r>
            <a:r>
              <a:rPr lang="zh-CN" altLang="en-US" dirty="0" smtClean="0"/>
              <a:t>的儿子数量，</a:t>
            </a:r>
            <a:r>
              <a:rPr lang="en-US" altLang="zh-CN" dirty="0" smtClean="0"/>
              <a:t>f[i]</a:t>
            </a:r>
            <a:r>
              <a:rPr lang="zh-CN" altLang="en-US" dirty="0" smtClean="0"/>
              <a:t>表示将</a:t>
            </a:r>
            <a:r>
              <a:rPr lang="en-US" altLang="zh-CN" dirty="0" smtClean="0"/>
              <a:t>i</a:t>
            </a:r>
            <a:r>
              <a:rPr lang="zh-CN" altLang="en-US" dirty="0" smtClean="0"/>
              <a:t>的子树放入网格，</a:t>
            </a:r>
            <a:r>
              <a:rPr lang="en-US" altLang="zh-CN" dirty="0" smtClean="0"/>
              <a:t>i</a:t>
            </a:r>
            <a:r>
              <a:rPr lang="zh-CN" altLang="en-US" dirty="0" smtClean="0"/>
              <a:t>在左上角的方案数。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s[i]=1</a:t>
            </a:r>
            <a:r>
              <a:rPr lang="zh-CN" altLang="en-US" dirty="0" smtClean="0"/>
              <a:t>：记</a:t>
            </a:r>
            <a:r>
              <a:rPr lang="en-US" altLang="zh-CN" dirty="0" smtClean="0"/>
              <a:t>i</a:t>
            </a:r>
            <a:r>
              <a:rPr lang="zh-CN" altLang="en-US" dirty="0" smtClean="0"/>
              <a:t>的子孙中第一个</a:t>
            </a:r>
            <a:r>
              <a:rPr lang="en-US" altLang="zh-CN" dirty="0" smtClean="0"/>
              <a:t>s!=1</a:t>
            </a:r>
            <a:r>
              <a:rPr lang="zh-CN" altLang="en-US" dirty="0" smtClean="0"/>
              <a:t>的点为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s[k]=2</a:t>
            </a:r>
            <a:r>
              <a:rPr lang="zh-CN" altLang="en-US" dirty="0" smtClean="0"/>
              <a:t>：若在</a:t>
            </a:r>
            <a:r>
              <a:rPr lang="en-US" altLang="zh-CN" dirty="0" smtClean="0"/>
              <a:t>k</a:t>
            </a:r>
            <a:r>
              <a:rPr lang="zh-CN" altLang="en-US" dirty="0" smtClean="0"/>
              <a:t>之前就向下走，那么方案数为连续的一段</a:t>
            </a:r>
            <a:r>
              <a:rPr lang="en-US" altLang="zh-CN" dirty="0" smtClean="0"/>
              <a:t>f</a:t>
            </a:r>
            <a:r>
              <a:rPr lang="zh-CN" altLang="en-US" dirty="0"/>
              <a:t>之</a:t>
            </a:r>
            <a:r>
              <a:rPr lang="zh-CN" altLang="en-US" dirty="0" smtClean="0"/>
              <a:t>和。否则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(1)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的孙子中没有向左的，</a:t>
            </a:r>
            <a:r>
              <a:rPr lang="en-US" altLang="zh-CN" dirty="0" smtClean="0"/>
              <a:t>f[i]+=f[k]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(2)</a:t>
            </a:r>
            <a:r>
              <a:rPr lang="zh-CN" altLang="en-US" dirty="0" smtClean="0"/>
              <a:t>枚举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的某个孙子向左，那么对于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的任意两个孙子，建一个虚点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以它们为孩子，</a:t>
            </a:r>
            <a:r>
              <a:rPr lang="en-US" altLang="zh-CN" dirty="0" smtClean="0"/>
              <a:t>f[</a:t>
            </a:r>
            <a:r>
              <a:rPr lang="en-US" altLang="zh-CN" dirty="0"/>
              <a:t>i</a:t>
            </a:r>
            <a:r>
              <a:rPr lang="en-US" altLang="zh-CN" dirty="0" smtClean="0"/>
              <a:t>]+=f[x]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s[k]=0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f[i]=</a:t>
            </a:r>
            <a:r>
              <a:rPr lang="zh-CN" altLang="en-US" dirty="0" smtClean="0"/>
              <a:t>连续一段</a:t>
            </a:r>
            <a:r>
              <a:rPr lang="en-US" altLang="zh-CN" dirty="0" smtClean="0"/>
              <a:t>f</a:t>
            </a:r>
            <a:r>
              <a:rPr lang="zh-CN" altLang="en-US" dirty="0"/>
              <a:t>之</a:t>
            </a:r>
            <a:r>
              <a:rPr lang="zh-CN" altLang="en-US" dirty="0" smtClean="0"/>
              <a:t>和</a:t>
            </a:r>
            <a:r>
              <a:rPr lang="en-US" altLang="zh-CN" dirty="0" smtClean="0"/>
              <a:t>+size(i)/2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6111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Embedding Enumeration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若</a:t>
            </a:r>
            <a:r>
              <a:rPr lang="en-US" altLang="zh-CN" dirty="0" smtClean="0"/>
              <a:t>s[i]=2</a:t>
            </a:r>
            <a:r>
              <a:rPr lang="zh-CN" altLang="en-US" dirty="0" smtClean="0"/>
              <a:t>，那么一定有至少一个儿子的子树是链。枚举一下两个儿子哪个往右哪个往下，从一个链结束后另一个子树延伸出去的点的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值转移。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127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Arbitrary </a:t>
            </a:r>
            <a:r>
              <a:rPr lang="en-US" altLang="zh-CN" dirty="0"/>
              <a:t>Arrangement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给定整数</a:t>
            </a:r>
            <a:r>
              <a:rPr lang="en-US" altLang="zh-CN" dirty="0" err="1" smtClean="0"/>
              <a:t>k,pa,pb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初始有一个空序列，每次往末尾添加一个字符，有</a:t>
            </a:r>
            <a:r>
              <a:rPr lang="en-US" altLang="zh-CN" dirty="0" smtClean="0"/>
              <a:t>pa/(</a:t>
            </a:r>
            <a:r>
              <a:rPr lang="en-US" altLang="zh-CN" dirty="0" err="1" smtClean="0"/>
              <a:t>pa+pb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的概率添加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，有</a:t>
            </a:r>
            <a:r>
              <a:rPr lang="en-US" altLang="zh-CN" dirty="0" err="1" smtClean="0"/>
              <a:t>pb</a:t>
            </a:r>
            <a:r>
              <a:rPr lang="en-US" altLang="zh-CN" dirty="0" smtClean="0"/>
              <a:t>/(</a:t>
            </a:r>
            <a:r>
              <a:rPr lang="en-US" altLang="zh-CN" dirty="0" err="1" smtClean="0"/>
              <a:t>pa+pb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的概率添加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err="1" smtClean="0"/>
              <a:t>ab</a:t>
            </a:r>
            <a:r>
              <a:rPr lang="zh-CN" altLang="en-US" dirty="0" smtClean="0"/>
              <a:t>作为子序列出现了至少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次的时候停止，问此时</a:t>
            </a:r>
            <a:r>
              <a:rPr lang="en-US" altLang="zh-CN" dirty="0" err="1" smtClean="0"/>
              <a:t>ab</a:t>
            </a:r>
            <a:r>
              <a:rPr lang="zh-CN" altLang="en-US" dirty="0" smtClean="0"/>
              <a:t>出现次数的期望。对</a:t>
            </a:r>
            <a:r>
              <a:rPr lang="en-US" altLang="zh-CN" dirty="0" smtClean="0"/>
              <a:t>10^9+7</a:t>
            </a:r>
            <a:r>
              <a:rPr lang="zh-CN" altLang="en-US" dirty="0" smtClean="0"/>
              <a:t>取模。</a:t>
            </a:r>
            <a:endParaRPr lang="en-US" altLang="zh-CN" dirty="0" smtClean="0"/>
          </a:p>
          <a:p>
            <a:r>
              <a:rPr lang="en-US" altLang="zh-CN" dirty="0" smtClean="0"/>
              <a:t>1&lt;=k&lt;=1000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1&lt;=</a:t>
            </a:r>
            <a:r>
              <a:rPr lang="en-US" altLang="zh-CN" dirty="0" err="1" smtClean="0"/>
              <a:t>pa,pb</a:t>
            </a:r>
            <a:r>
              <a:rPr lang="en-US" altLang="zh-CN" dirty="0" smtClean="0"/>
              <a:t>&lt;=10^6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990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Arbitrary </a:t>
            </a:r>
            <a:r>
              <a:rPr lang="en-US" altLang="zh-CN" dirty="0"/>
              <a:t>Arrangement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f(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表示当前有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ab</a:t>
            </a:r>
            <a:r>
              <a:rPr lang="zh-CN" altLang="en-US" dirty="0" smtClean="0"/>
              <a:t>出现了</a:t>
            </a:r>
            <a:r>
              <a:rPr lang="en-US" altLang="zh-CN" dirty="0" smtClean="0"/>
              <a:t>j</a:t>
            </a:r>
            <a:r>
              <a:rPr lang="zh-CN" altLang="en-US" dirty="0" smtClean="0"/>
              <a:t>次，停止时的期望。</a:t>
            </a:r>
            <a:endParaRPr lang="en-US" altLang="zh-CN" dirty="0" smtClean="0"/>
          </a:p>
          <a:p>
            <a:r>
              <a:rPr lang="en-US" altLang="zh-CN" dirty="0" smtClean="0"/>
              <a:t>f(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)=pa/(</a:t>
            </a:r>
            <a:r>
              <a:rPr lang="en-US" altLang="zh-CN" dirty="0" err="1" smtClean="0"/>
              <a:t>pa+pb</a:t>
            </a:r>
            <a:r>
              <a:rPr lang="en-US" altLang="zh-CN" dirty="0" smtClean="0"/>
              <a:t>)*f(i+1,j)+</a:t>
            </a:r>
            <a:r>
              <a:rPr lang="en-US" altLang="zh-CN" dirty="0" err="1" smtClean="0"/>
              <a:t>pb</a:t>
            </a:r>
            <a:r>
              <a:rPr lang="en-US" altLang="zh-CN" dirty="0" smtClean="0"/>
              <a:t>/(</a:t>
            </a:r>
            <a:r>
              <a:rPr lang="en-US" altLang="zh-CN" dirty="0" err="1" smtClean="0"/>
              <a:t>pa+pb</a:t>
            </a:r>
            <a:r>
              <a:rPr lang="en-US" altLang="zh-CN" dirty="0" smtClean="0"/>
              <a:t>)*f(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,i+j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j=0</a:t>
            </a:r>
            <a:r>
              <a:rPr lang="zh-CN" altLang="en-US" dirty="0" smtClean="0"/>
              <a:t>时将最右边一项移项。</a:t>
            </a:r>
            <a:endParaRPr lang="en-US" altLang="zh-CN" dirty="0" smtClean="0"/>
          </a:p>
          <a:p>
            <a:r>
              <a:rPr lang="en-US" altLang="zh-CN" dirty="0" smtClean="0"/>
              <a:t>i=k</a:t>
            </a:r>
            <a:r>
              <a:rPr lang="zh-CN" altLang="en-US" dirty="0" smtClean="0"/>
              <a:t>时</a:t>
            </a:r>
            <a:r>
              <a:rPr lang="en-US" altLang="zh-CN" dirty="0" smtClean="0"/>
              <a:t>f(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j+k</a:t>
            </a:r>
            <a:r>
              <a:rPr lang="en-US" altLang="zh-CN" dirty="0" smtClean="0"/>
              <a:t>+(</a:t>
            </a:r>
            <a:r>
              <a:rPr lang="en-US" altLang="zh-CN" dirty="0" err="1" smtClean="0"/>
              <a:t>pa+pb</a:t>
            </a:r>
            <a:r>
              <a:rPr lang="en-US" altLang="zh-CN" dirty="0" smtClean="0"/>
              <a:t>)/pb-1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f(0,0)</a:t>
            </a:r>
            <a:r>
              <a:rPr lang="zh-CN" altLang="en-US" dirty="0" smtClean="0"/>
              <a:t>即为答案。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O(k^2)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114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Rownanie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对于一个</a:t>
            </a:r>
            <a:r>
              <a:rPr lang="zh-CN" altLang="en-US" dirty="0" smtClean="0"/>
              <a:t>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，定义</a:t>
            </a:r>
            <a:r>
              <a:rPr lang="en-US" altLang="zh-CN" dirty="0" smtClean="0"/>
              <a:t>f(n)</a:t>
            </a:r>
            <a:r>
              <a:rPr lang="zh-CN" altLang="en-US" dirty="0" smtClean="0"/>
              <a:t>为</a:t>
            </a:r>
            <a:r>
              <a:rPr lang="zh-CN" altLang="en-US" dirty="0"/>
              <a:t>它十进制下每一位数字的</a:t>
            </a:r>
            <a:r>
              <a:rPr lang="zh-CN" altLang="en-US" dirty="0" smtClean="0"/>
              <a:t>平方</a:t>
            </a:r>
            <a:r>
              <a:rPr lang="zh-CN" altLang="en-US" dirty="0"/>
              <a:t>的和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r>
              <a:rPr lang="zh-CN" altLang="en-US" dirty="0"/>
              <a:t>给定三个</a:t>
            </a:r>
            <a:r>
              <a:rPr lang="zh-CN" altLang="en-US" dirty="0" smtClean="0"/>
              <a:t>正整数</a:t>
            </a:r>
            <a:r>
              <a:rPr lang="en-US" altLang="zh-CN" dirty="0" err="1" smtClean="0"/>
              <a:t>k,l,r</a:t>
            </a:r>
            <a:r>
              <a:rPr lang="zh-CN" altLang="en-US" dirty="0" smtClean="0"/>
              <a:t>，求满足</a:t>
            </a:r>
            <a:r>
              <a:rPr lang="en-US" altLang="zh-CN" dirty="0" smtClean="0"/>
              <a:t>l&lt;=n&lt;=r</a:t>
            </a:r>
            <a:r>
              <a:rPr lang="zh-CN" altLang="en-US" dirty="0" smtClean="0"/>
              <a:t>且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k*f(n)=n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zh-CN" altLang="en-US" dirty="0"/>
              <a:t>个数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1&lt;=</a:t>
            </a:r>
            <a:r>
              <a:rPr lang="en-US" altLang="zh-CN" dirty="0" err="1" smtClean="0"/>
              <a:t>k,l,r</a:t>
            </a:r>
            <a:r>
              <a:rPr lang="en-US" altLang="zh-CN" dirty="0" smtClean="0"/>
              <a:t>&lt;=10^18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l&lt;=r</a:t>
            </a:r>
            <a:r>
              <a:rPr lang="zh-CN" altLang="en-US" sz="2800" dirty="0" smtClean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19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Rownanie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注意到</a:t>
            </a:r>
            <a:r>
              <a:rPr lang="en-US" altLang="zh-CN" dirty="0" smtClean="0"/>
              <a:t>f(n)&lt;=9^2*</a:t>
            </a:r>
            <a:r>
              <a:rPr lang="en-US" altLang="zh-CN" dirty="0" err="1" smtClean="0"/>
              <a:t>logr</a:t>
            </a:r>
            <a:r>
              <a:rPr lang="zh-CN" altLang="en-US" dirty="0" smtClean="0"/>
              <a:t>种。</a:t>
            </a:r>
            <a:endParaRPr lang="en-US" altLang="zh-CN" dirty="0" smtClean="0"/>
          </a:p>
          <a:p>
            <a:r>
              <a:rPr lang="zh-CN" altLang="en-US" dirty="0" smtClean="0"/>
              <a:t>枚举</a:t>
            </a:r>
            <a:r>
              <a:rPr lang="en-US" altLang="zh-CN" dirty="0" smtClean="0"/>
              <a:t>f(n)=x</a:t>
            </a:r>
            <a:r>
              <a:rPr lang="zh-CN" altLang="en-US" dirty="0" smtClean="0"/>
              <a:t>，判断</a:t>
            </a:r>
            <a:r>
              <a:rPr lang="en-US" altLang="zh-CN" dirty="0" smtClean="0"/>
              <a:t>f(k*x)</a:t>
            </a:r>
            <a:r>
              <a:rPr lang="zh-CN" altLang="en-US" dirty="0" smtClean="0"/>
              <a:t>是否等于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O(9^2*log^2)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20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Myjnie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/>
              <a:t>n</a:t>
            </a:r>
            <a:r>
              <a:rPr lang="zh-CN" altLang="en-US" dirty="0" smtClean="0"/>
              <a:t>家</a:t>
            </a:r>
            <a:r>
              <a:rPr lang="zh-CN" altLang="en-US" dirty="0"/>
              <a:t>洗车店从左往右排成一</a:t>
            </a:r>
            <a:r>
              <a:rPr lang="zh-CN" altLang="en-US" dirty="0" smtClean="0"/>
              <a:t>排。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个人</a:t>
            </a:r>
            <a:r>
              <a:rPr lang="zh-CN" altLang="en-US" dirty="0"/>
              <a:t>要来消费，</a:t>
            </a:r>
            <a:r>
              <a:rPr lang="zh-CN" altLang="en-US" dirty="0" smtClean="0"/>
              <a:t>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个人</a:t>
            </a:r>
            <a:r>
              <a:rPr lang="zh-CN" altLang="en-US" dirty="0"/>
              <a:t>会驶过</a:t>
            </a:r>
            <a:r>
              <a:rPr lang="zh-CN" altLang="en-US" dirty="0" smtClean="0"/>
              <a:t>第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个</a:t>
            </a:r>
            <a:r>
              <a:rPr lang="zh-CN" altLang="en-US" dirty="0"/>
              <a:t>开始一直到</a:t>
            </a:r>
            <a:r>
              <a:rPr lang="zh-CN" altLang="en-US" dirty="0" smtClean="0"/>
              <a:t>第</a:t>
            </a:r>
            <a:r>
              <a:rPr lang="en-US" altLang="zh-CN" dirty="0" smtClean="0"/>
              <a:t>bi</a:t>
            </a:r>
            <a:r>
              <a:rPr lang="zh-CN" altLang="en-US" dirty="0" smtClean="0"/>
              <a:t>个</a:t>
            </a:r>
            <a:r>
              <a:rPr lang="zh-CN" altLang="en-US" dirty="0"/>
              <a:t>洗车店，且会选择这些店中最便宜的一个进行一次</a:t>
            </a:r>
            <a:r>
              <a:rPr lang="zh-CN" altLang="en-US" dirty="0" smtClean="0"/>
              <a:t>消费</a:t>
            </a:r>
            <a:r>
              <a:rPr lang="zh-CN" altLang="en-US" dirty="0"/>
              <a:t>，</a:t>
            </a:r>
            <a:r>
              <a:rPr lang="zh-CN" altLang="en-US" dirty="0" smtClean="0"/>
              <a:t>但是</a:t>
            </a:r>
            <a:r>
              <a:rPr lang="zh-CN" altLang="en-US" dirty="0"/>
              <a:t>如果这个最便宜的价格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ci</a:t>
            </a:r>
            <a:r>
              <a:rPr lang="zh-CN" altLang="en-US" dirty="0" smtClean="0"/>
              <a:t>，</a:t>
            </a:r>
            <a:r>
              <a:rPr lang="zh-CN" altLang="en-US" dirty="0"/>
              <a:t>那么这个人就不洗车了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请</a:t>
            </a:r>
            <a:r>
              <a:rPr lang="zh-CN" altLang="en-US" dirty="0"/>
              <a:t>给每家店指定一个价格，使得所有人花的钱的总和最大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/>
              <a:t>≤ </a:t>
            </a:r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50; 1 </a:t>
            </a:r>
            <a:r>
              <a:rPr lang="zh-CN" altLang="en-US" dirty="0"/>
              <a:t>≤ </a:t>
            </a:r>
            <a:r>
              <a:rPr lang="en-US" altLang="zh-CN" dirty="0"/>
              <a:t>m </a:t>
            </a:r>
            <a:r>
              <a:rPr lang="zh-CN" altLang="en-US" dirty="0"/>
              <a:t>≤ </a:t>
            </a:r>
            <a:r>
              <a:rPr lang="en-US" altLang="zh-CN" dirty="0" smtClean="0"/>
              <a:t>1000</a:t>
            </a:r>
            <a:r>
              <a:rPr lang="en-US" altLang="zh-CN" dirty="0"/>
              <a:t>; 1 </a:t>
            </a:r>
            <a:r>
              <a:rPr lang="zh-CN" altLang="en-US" dirty="0"/>
              <a:t>≤ </a:t>
            </a:r>
            <a:r>
              <a:rPr lang="en-US" altLang="zh-CN" dirty="0" err="1"/>
              <a:t>ai</a:t>
            </a:r>
            <a:r>
              <a:rPr lang="en-US" altLang="zh-CN" dirty="0"/>
              <a:t> </a:t>
            </a:r>
            <a:r>
              <a:rPr lang="zh-CN" altLang="en-US" dirty="0"/>
              <a:t>≤ </a:t>
            </a:r>
            <a:r>
              <a:rPr lang="en-US" altLang="zh-CN" dirty="0"/>
              <a:t>bi </a:t>
            </a:r>
            <a:r>
              <a:rPr lang="zh-CN" altLang="en-US" dirty="0"/>
              <a:t>≤ </a:t>
            </a:r>
            <a:r>
              <a:rPr lang="en-US" altLang="zh-CN" dirty="0"/>
              <a:t>n; 1 </a:t>
            </a:r>
            <a:r>
              <a:rPr lang="zh-CN" altLang="en-US" dirty="0"/>
              <a:t>≤ </a:t>
            </a:r>
            <a:r>
              <a:rPr lang="en-US" altLang="zh-CN" dirty="0"/>
              <a:t>ci </a:t>
            </a:r>
            <a:r>
              <a:rPr lang="zh-CN" altLang="en-US" dirty="0"/>
              <a:t>≤ </a:t>
            </a:r>
            <a:r>
              <a:rPr lang="en-US" altLang="zh-CN" dirty="0"/>
              <a:t>500000</a:t>
            </a:r>
            <a:r>
              <a:rPr lang="zh-CN" altLang="en-US" dirty="0"/>
              <a:t>。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9475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Myjnie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c </a:t>
            </a:r>
            <a:r>
              <a:rPr lang="zh-CN" altLang="en-US" dirty="0" smtClean="0"/>
              <a:t>离散化</a:t>
            </a:r>
            <a:r>
              <a:rPr lang="zh-CN" altLang="en-US" dirty="0"/>
              <a:t>，考虑区间 </a:t>
            </a:r>
            <a:r>
              <a:rPr lang="en-US" altLang="zh-CN" dirty="0"/>
              <a:t>DP</a:t>
            </a:r>
            <a:r>
              <a:rPr lang="zh-CN" altLang="en-US" dirty="0"/>
              <a:t>，设 </a:t>
            </a:r>
            <a:r>
              <a:rPr lang="en-US" altLang="zh-CN" dirty="0" smtClean="0"/>
              <a:t>f(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,j,k</a:t>
            </a:r>
            <a:r>
              <a:rPr lang="en-US" altLang="zh-CN" dirty="0"/>
              <a:t>) </a:t>
            </a:r>
            <a:r>
              <a:rPr lang="zh-CN" altLang="en-US" dirty="0"/>
              <a:t>为区间 </a:t>
            </a:r>
            <a:r>
              <a:rPr lang="en-US" altLang="zh-CN" dirty="0" smtClean="0"/>
              <a:t>[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/>
              <a:t>] </a:t>
            </a:r>
            <a:r>
              <a:rPr lang="zh-CN" altLang="en-US" dirty="0" smtClean="0"/>
              <a:t>最小值</a:t>
            </a:r>
            <a:r>
              <a:rPr lang="zh-CN" altLang="en-US" dirty="0"/>
              <a:t>为 </a:t>
            </a:r>
            <a:r>
              <a:rPr lang="en-US" altLang="zh-CN" dirty="0"/>
              <a:t>k </a:t>
            </a:r>
            <a:r>
              <a:rPr lang="zh-CN" altLang="en-US" dirty="0"/>
              <a:t>时的最大</a:t>
            </a:r>
            <a:r>
              <a:rPr lang="zh-CN" altLang="en-US" dirty="0" smtClean="0"/>
              <a:t>收益（只考虑</a:t>
            </a:r>
            <a:r>
              <a:rPr lang="en-US" altLang="zh-CN" dirty="0" smtClean="0"/>
              <a:t>i&lt;=a&lt;=b&lt;=j</a:t>
            </a:r>
            <a:r>
              <a:rPr lang="zh-CN" altLang="en-US" dirty="0" smtClean="0"/>
              <a:t>的人）。</a:t>
            </a:r>
            <a:endParaRPr lang="en-US" altLang="zh-CN" dirty="0" smtClean="0"/>
          </a:p>
          <a:p>
            <a:r>
              <a:rPr lang="zh-CN" altLang="en-US" dirty="0" smtClean="0"/>
              <a:t>转移</a:t>
            </a:r>
            <a:r>
              <a:rPr lang="zh-CN" altLang="en-US" dirty="0"/>
              <a:t>时枚举最小值所在位置 </a:t>
            </a:r>
            <a:r>
              <a:rPr lang="en-US" altLang="zh-CN" dirty="0"/>
              <a:t>x</a:t>
            </a:r>
            <a:r>
              <a:rPr lang="zh-CN" altLang="en-US" dirty="0"/>
              <a:t>，那么可以用</a:t>
            </a:r>
            <a:br>
              <a:rPr lang="zh-CN" altLang="en-US" dirty="0"/>
            </a:br>
            <a:r>
              <a:rPr lang="en-US" altLang="zh-CN" dirty="0" smtClean="0"/>
              <a:t>f(</a:t>
            </a:r>
            <a:r>
              <a:rPr lang="en-US" altLang="zh-CN" dirty="0" err="1" smtClean="0"/>
              <a:t>i,x</a:t>
            </a:r>
            <a:r>
              <a:rPr lang="en-US" altLang="zh-CN" dirty="0" smtClean="0"/>
              <a:t>–1</a:t>
            </a:r>
            <a:r>
              <a:rPr lang="en-US" altLang="zh-CN" dirty="0"/>
              <a:t>,</a:t>
            </a:r>
            <a:r>
              <a:rPr lang="en-US" altLang="zh-CN" dirty="0" smtClean="0"/>
              <a:t>≥k)+f(x+1,j,≥k)+cost(x</a:t>
            </a:r>
            <a:r>
              <a:rPr lang="en-US" altLang="zh-CN" dirty="0"/>
              <a:t>) </a:t>
            </a:r>
            <a:r>
              <a:rPr lang="zh-CN" altLang="en-US" dirty="0"/>
              <a:t>来更新 </a:t>
            </a:r>
            <a:r>
              <a:rPr lang="en-US" altLang="zh-CN" dirty="0" smtClean="0"/>
              <a:t>f(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,j,k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复杂度 </a:t>
            </a:r>
            <a:r>
              <a:rPr lang="en-US" altLang="zh-CN" dirty="0" smtClean="0"/>
              <a:t>O(n^3m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8352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2821</Words>
  <Application>Microsoft Office PowerPoint</Application>
  <PresentationFormat>全屏显示(4:3)</PresentationFormat>
  <Paragraphs>167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动态规划</vt:lpstr>
      <vt:lpstr>Xorequ</vt:lpstr>
      <vt:lpstr>Xorequ</vt:lpstr>
      <vt:lpstr>Arbitrary Arrangement</vt:lpstr>
      <vt:lpstr>Arbitrary Arrangement</vt:lpstr>
      <vt:lpstr>Rownanie</vt:lpstr>
      <vt:lpstr>Rownanie</vt:lpstr>
      <vt:lpstr>Myjnie</vt:lpstr>
      <vt:lpstr>Myjnie</vt:lpstr>
      <vt:lpstr>Original Order</vt:lpstr>
      <vt:lpstr>Original Order</vt:lpstr>
      <vt:lpstr>Data Structure You’ve Never Heard Of </vt:lpstr>
      <vt:lpstr>Data Structure You’ve Never Heard Of </vt:lpstr>
      <vt:lpstr>Data Structure You’ve Never Heard Of </vt:lpstr>
      <vt:lpstr>counts</vt:lpstr>
      <vt:lpstr>counts</vt:lpstr>
      <vt:lpstr>counts</vt:lpstr>
      <vt:lpstr>XHXJ’s LIS</vt:lpstr>
      <vt:lpstr>XHXJ’s LIS</vt:lpstr>
      <vt:lpstr>isn</vt:lpstr>
      <vt:lpstr>isn</vt:lpstr>
      <vt:lpstr>Shopping </vt:lpstr>
      <vt:lpstr>Shopping </vt:lpstr>
      <vt:lpstr>Boolean Bridges</vt:lpstr>
      <vt:lpstr>Boolean Bridges</vt:lpstr>
      <vt:lpstr>Boolean Bridges</vt:lpstr>
      <vt:lpstr>Boolean Bridges</vt:lpstr>
      <vt:lpstr>Bombing plan</vt:lpstr>
      <vt:lpstr>Bombing plan</vt:lpstr>
      <vt:lpstr>Bombing plan</vt:lpstr>
      <vt:lpstr>Dominating Set</vt:lpstr>
      <vt:lpstr>Dominating Set</vt:lpstr>
      <vt:lpstr>Embedding Enumeration</vt:lpstr>
      <vt:lpstr>Embedding Enumeration</vt:lpstr>
      <vt:lpstr>Embedding Enumeration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概率与期望</dc:title>
  <dc:creator>Administrator</dc:creator>
  <cp:lastModifiedBy>Windows 用户</cp:lastModifiedBy>
  <cp:revision>208</cp:revision>
  <dcterms:created xsi:type="dcterms:W3CDTF">2016-02-05T11:47:08Z</dcterms:created>
  <dcterms:modified xsi:type="dcterms:W3CDTF">2018-01-01T09:46:47Z</dcterms:modified>
</cp:coreProperties>
</file>