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304" r:id="rId3"/>
    <p:sldId id="305" r:id="rId4"/>
    <p:sldId id="286" r:id="rId5"/>
    <p:sldId id="287" r:id="rId6"/>
    <p:sldId id="288" r:id="rId7"/>
    <p:sldId id="289" r:id="rId8"/>
    <p:sldId id="293" r:id="rId9"/>
    <p:sldId id="294" r:id="rId10"/>
    <p:sldId id="295" r:id="rId11"/>
    <p:sldId id="296" r:id="rId12"/>
    <p:sldId id="297" r:id="rId13"/>
    <p:sldId id="306" r:id="rId14"/>
    <p:sldId id="307" r:id="rId15"/>
    <p:sldId id="311" r:id="rId16"/>
    <p:sldId id="312" r:id="rId17"/>
    <p:sldId id="298" r:id="rId18"/>
    <p:sldId id="299" r:id="rId19"/>
    <p:sldId id="300" r:id="rId20"/>
    <p:sldId id="315" r:id="rId21"/>
    <p:sldId id="316" r:id="rId22"/>
    <p:sldId id="308" r:id="rId23"/>
    <p:sldId id="309" r:id="rId24"/>
    <p:sldId id="310" r:id="rId25"/>
    <p:sldId id="313" r:id="rId26"/>
    <p:sldId id="314" r:id="rId27"/>
    <p:sldId id="279" r:id="rId28"/>
    <p:sldId id="280" r:id="rId29"/>
    <p:sldId id="281" r:id="rId30"/>
    <p:sldId id="282" r:id="rId31"/>
    <p:sldId id="283" r:id="rId32"/>
    <p:sldId id="284" r:id="rId33"/>
    <p:sldId id="285"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5DEE815-89D4-4F37-BB9E-73A3AB3C4920}">
          <p14:sldIdLst>
            <p14:sldId id="256"/>
            <p14:sldId id="304"/>
            <p14:sldId id="305"/>
            <p14:sldId id="286"/>
            <p14:sldId id="287"/>
            <p14:sldId id="288"/>
            <p14:sldId id="289"/>
            <p14:sldId id="293"/>
            <p14:sldId id="294"/>
            <p14:sldId id="295"/>
            <p14:sldId id="296"/>
            <p14:sldId id="297"/>
            <p14:sldId id="306"/>
            <p14:sldId id="307"/>
            <p14:sldId id="311"/>
            <p14:sldId id="312"/>
            <p14:sldId id="298"/>
            <p14:sldId id="299"/>
            <p14:sldId id="300"/>
            <p14:sldId id="315"/>
            <p14:sldId id="316"/>
            <p14:sldId id="308"/>
            <p14:sldId id="309"/>
            <p14:sldId id="310"/>
            <p14:sldId id="313"/>
            <p14:sldId id="314"/>
            <p14:sldId id="279"/>
            <p14:sldId id="280"/>
            <p14:sldId id="281"/>
            <p14:sldId id="282"/>
            <p14:sldId id="283"/>
            <p14:sldId id="284"/>
            <p14:sldId id="28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20" autoAdjust="0"/>
    <p:restoredTop sz="94660"/>
  </p:normalViewPr>
  <p:slideViewPr>
    <p:cSldViewPr>
      <p:cViewPr varScale="1">
        <p:scale>
          <a:sx n="82" d="100"/>
          <a:sy n="82" d="100"/>
        </p:scale>
        <p:origin x="-1435" y="-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629E66-C472-4C4E-947E-7778C480977B}" type="datetimeFigureOut">
              <a:rPr lang="zh-CN" altLang="en-US" smtClean="0"/>
              <a:pPr/>
              <a:t>2018/1/2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D41B66-44B0-4E73-9A60-4768541B63B3}" type="slidenum">
              <a:rPr lang="zh-CN" altLang="en-US" smtClean="0"/>
              <a:pPr/>
              <a:t>‹#›</a:t>
            </a:fld>
            <a:endParaRPr lang="zh-CN" altLang="en-US"/>
          </a:p>
        </p:txBody>
      </p:sp>
    </p:spTree>
    <p:extLst>
      <p:ext uri="{BB962C8B-B14F-4D97-AF65-F5344CB8AC3E}">
        <p14:creationId xmlns:p14="http://schemas.microsoft.com/office/powerpoint/2010/main" val="912667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字符串</a:t>
            </a:r>
            <a:endParaRPr lang="zh-CN" altLang="en-US" dirty="0"/>
          </a:p>
        </p:txBody>
      </p:sp>
      <p:sp>
        <p:nvSpPr>
          <p:cNvPr id="3" name="副标题 2"/>
          <p:cNvSpPr>
            <a:spLocks noGrp="1"/>
          </p:cNvSpPr>
          <p:nvPr>
            <p:ph type="subTitle" idx="1"/>
          </p:nvPr>
        </p:nvSpPr>
        <p:spPr>
          <a:xfrm>
            <a:off x="2419672" y="3429000"/>
            <a:ext cx="6400800" cy="1752600"/>
          </a:xfrm>
        </p:spPr>
        <p:txBody>
          <a:bodyPr/>
          <a:lstStyle/>
          <a:p>
            <a:r>
              <a:rPr lang="en-US" altLang="zh-CN" dirty="0" err="1" smtClean="0"/>
              <a:t>fateice</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Little Elephant </a:t>
            </a:r>
            <a:endParaRPr lang="zh-CN" altLang="en-US" dirty="0"/>
          </a:p>
        </p:txBody>
      </p:sp>
      <p:sp>
        <p:nvSpPr>
          <p:cNvPr id="3" name="内容占位符 2"/>
          <p:cNvSpPr>
            <a:spLocks noGrp="1"/>
          </p:cNvSpPr>
          <p:nvPr>
            <p:ph idx="1"/>
          </p:nvPr>
        </p:nvSpPr>
        <p:spPr/>
        <p:txBody>
          <a:bodyPr/>
          <a:lstStyle/>
          <a:p>
            <a:r>
              <a:rPr lang="zh-CN" altLang="en-US" dirty="0" smtClean="0"/>
              <a:t>给定</a:t>
            </a:r>
            <a:r>
              <a:rPr lang="en-US" altLang="zh-CN" dirty="0" smtClean="0"/>
              <a:t>n</a:t>
            </a:r>
            <a:r>
              <a:rPr lang="zh-CN" altLang="en-US" dirty="0" smtClean="0"/>
              <a:t>个字符串。对于每个字符串，询问它有多少个子串是</a:t>
            </a:r>
            <a:r>
              <a:rPr lang="en-US" altLang="zh-CN" dirty="0" smtClean="0"/>
              <a:t>n</a:t>
            </a:r>
            <a:r>
              <a:rPr lang="zh-CN" altLang="en-US" dirty="0" smtClean="0"/>
              <a:t>个字符串中至少</a:t>
            </a:r>
            <a:r>
              <a:rPr lang="en-US" altLang="zh-CN" dirty="0" smtClean="0"/>
              <a:t>k</a:t>
            </a:r>
            <a:r>
              <a:rPr lang="zh-CN" altLang="en-US" dirty="0" smtClean="0"/>
              <a:t>个的子串。</a:t>
            </a:r>
            <a:endParaRPr lang="en-US" altLang="zh-CN" dirty="0" smtClean="0"/>
          </a:p>
          <a:p>
            <a:r>
              <a:rPr lang="en-US" altLang="zh-CN" dirty="0" smtClean="0"/>
              <a:t>1&lt;=k&lt;=n&lt;=10^5</a:t>
            </a:r>
            <a:r>
              <a:rPr lang="zh-CN" altLang="en-US" dirty="0" smtClean="0"/>
              <a:t>，字符串总长</a:t>
            </a:r>
            <a:r>
              <a:rPr lang="en-US" altLang="zh-CN" dirty="0" smtClean="0"/>
              <a:t>N&lt;=10^5</a:t>
            </a:r>
          </a:p>
          <a:p>
            <a:r>
              <a:rPr lang="zh-CN" altLang="en-US" dirty="0"/>
              <a:t>题目</a:t>
            </a:r>
            <a:r>
              <a:rPr lang="zh-CN" altLang="en-US" dirty="0" smtClean="0"/>
              <a:t>来源：</a:t>
            </a:r>
            <a:r>
              <a:rPr lang="en-US" altLang="zh-CN" dirty="0" smtClean="0"/>
              <a:t>bzoj3473</a:t>
            </a:r>
            <a:endParaRPr lang="zh-CN" altLang="en-US" dirty="0"/>
          </a:p>
        </p:txBody>
      </p:sp>
    </p:spTree>
    <p:extLst>
      <p:ext uri="{BB962C8B-B14F-4D97-AF65-F5344CB8AC3E}">
        <p14:creationId xmlns:p14="http://schemas.microsoft.com/office/powerpoint/2010/main" val="1873510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Little Elephant </a:t>
            </a:r>
            <a:endParaRPr lang="zh-CN" altLang="en-US" dirty="0"/>
          </a:p>
        </p:txBody>
      </p:sp>
      <p:sp>
        <p:nvSpPr>
          <p:cNvPr id="3" name="内容占位符 2"/>
          <p:cNvSpPr>
            <a:spLocks noGrp="1"/>
          </p:cNvSpPr>
          <p:nvPr>
            <p:ph idx="1"/>
          </p:nvPr>
        </p:nvSpPr>
        <p:spPr/>
        <p:txBody>
          <a:bodyPr/>
          <a:lstStyle/>
          <a:p>
            <a:r>
              <a:rPr lang="zh-CN" altLang="en-US" dirty="0" smtClean="0"/>
              <a:t>首先将所有字符串拼在一起做后缀数组。</a:t>
            </a:r>
            <a:endParaRPr lang="en-US" altLang="zh-CN" dirty="0" smtClean="0"/>
          </a:p>
          <a:p>
            <a:r>
              <a:rPr lang="zh-CN" altLang="en-US" dirty="0" smtClean="0"/>
              <a:t>我们需要求出每个后缀有多少个前缀满足条件</a:t>
            </a:r>
            <a:r>
              <a:rPr lang="en-US" altLang="zh-CN" dirty="0" smtClean="0"/>
              <a:t>(</a:t>
            </a:r>
            <a:r>
              <a:rPr lang="zh-CN" altLang="en-US" dirty="0" smtClean="0"/>
              <a:t>记为</a:t>
            </a:r>
            <a:r>
              <a:rPr lang="en-US" altLang="zh-CN" dirty="0" smtClean="0"/>
              <a:t>f[</a:t>
            </a:r>
            <a:r>
              <a:rPr lang="en-US" altLang="zh-CN" dirty="0" err="1" smtClean="0"/>
              <a:t>i</a:t>
            </a:r>
            <a:r>
              <a:rPr lang="en-US" altLang="zh-CN" dirty="0" smtClean="0"/>
              <a:t>])</a:t>
            </a:r>
            <a:r>
              <a:rPr lang="zh-CN" altLang="en-US" dirty="0" smtClean="0"/>
              <a:t>。</a:t>
            </a:r>
            <a:endParaRPr lang="en-US" altLang="zh-CN" dirty="0" smtClean="0"/>
          </a:p>
          <a:p>
            <a:r>
              <a:rPr lang="zh-CN" altLang="en-US" dirty="0" smtClean="0"/>
              <a:t>对于每个后缀，预处理出往后扩展到哪里会满足条件。对于这样的一段区间，公共前缀就是</a:t>
            </a:r>
            <a:r>
              <a:rPr lang="en-US" altLang="zh-CN" dirty="0" smtClean="0"/>
              <a:t>height</a:t>
            </a:r>
            <a:r>
              <a:rPr lang="zh-CN" altLang="en-US" dirty="0" smtClean="0"/>
              <a:t>的最小值</a:t>
            </a:r>
            <a:r>
              <a:rPr lang="en-US" altLang="zh-CN" dirty="0" smtClean="0"/>
              <a:t>(</a:t>
            </a:r>
            <a:r>
              <a:rPr lang="zh-CN" altLang="en-US" dirty="0" smtClean="0"/>
              <a:t>记为</a:t>
            </a:r>
            <a:r>
              <a:rPr lang="en-US" altLang="zh-CN" dirty="0" smtClean="0"/>
              <a:t>x)</a:t>
            </a:r>
            <a:r>
              <a:rPr lang="zh-CN" altLang="en-US" dirty="0" smtClean="0"/>
              <a:t>。</a:t>
            </a:r>
            <a:endParaRPr lang="en-US" altLang="zh-CN" dirty="0" smtClean="0"/>
          </a:p>
        </p:txBody>
      </p:sp>
    </p:spTree>
    <p:extLst>
      <p:ext uri="{BB962C8B-B14F-4D97-AF65-F5344CB8AC3E}">
        <p14:creationId xmlns:p14="http://schemas.microsoft.com/office/powerpoint/2010/main" val="2951013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Little Elephant </a:t>
            </a:r>
            <a:endParaRPr lang="zh-CN" altLang="en-US" dirty="0"/>
          </a:p>
        </p:txBody>
      </p:sp>
      <p:sp>
        <p:nvSpPr>
          <p:cNvPr id="3" name="内容占位符 2"/>
          <p:cNvSpPr>
            <a:spLocks noGrp="1"/>
          </p:cNvSpPr>
          <p:nvPr>
            <p:ph idx="1"/>
          </p:nvPr>
        </p:nvSpPr>
        <p:spPr/>
        <p:txBody>
          <a:bodyPr/>
          <a:lstStyle/>
          <a:p>
            <a:r>
              <a:rPr lang="zh-CN" altLang="en-US" dirty="0" smtClean="0"/>
              <a:t>一个区间</a:t>
            </a:r>
            <a:r>
              <a:rPr lang="en-US" altLang="zh-CN" dirty="0" smtClean="0"/>
              <a:t>(</a:t>
            </a:r>
            <a:r>
              <a:rPr lang="en-US" altLang="zh-CN" dirty="0" err="1" smtClean="0"/>
              <a:t>l,r,x</a:t>
            </a:r>
            <a:r>
              <a:rPr lang="en-US" altLang="zh-CN" dirty="0" smtClean="0"/>
              <a:t>)</a:t>
            </a:r>
            <a:r>
              <a:rPr lang="zh-CN" altLang="en-US" dirty="0" smtClean="0"/>
              <a:t>对</a:t>
            </a:r>
            <a:r>
              <a:rPr lang="en-US" altLang="zh-CN" dirty="0" smtClean="0"/>
              <a:t>f</a:t>
            </a:r>
            <a:r>
              <a:rPr lang="zh-CN" altLang="en-US" dirty="0" smtClean="0"/>
              <a:t>有以下影响：</a:t>
            </a:r>
            <a:endParaRPr lang="en-US" altLang="zh-CN" dirty="0" smtClean="0"/>
          </a:p>
          <a:p>
            <a:r>
              <a:rPr lang="zh-CN" altLang="en-US" dirty="0" smtClean="0"/>
              <a:t>（</a:t>
            </a:r>
            <a:r>
              <a:rPr lang="en-US" altLang="zh-CN" dirty="0" smtClean="0"/>
              <a:t>1</a:t>
            </a:r>
            <a:r>
              <a:rPr lang="zh-CN" altLang="en-US" dirty="0" smtClean="0"/>
              <a:t>）对于</a:t>
            </a:r>
            <a:r>
              <a:rPr lang="en-US" altLang="zh-CN" dirty="0" smtClean="0"/>
              <a:t>l&lt;=</a:t>
            </a:r>
            <a:r>
              <a:rPr lang="en-US" altLang="zh-CN" dirty="0" err="1" smtClean="0"/>
              <a:t>i</a:t>
            </a:r>
            <a:r>
              <a:rPr lang="en-US" altLang="zh-CN" dirty="0" smtClean="0"/>
              <a:t>&lt;=r</a:t>
            </a:r>
            <a:r>
              <a:rPr lang="zh-CN" altLang="en-US" dirty="0" smtClean="0"/>
              <a:t>，</a:t>
            </a:r>
            <a:r>
              <a:rPr lang="en-US" altLang="zh-CN" dirty="0" smtClean="0"/>
              <a:t>f[</a:t>
            </a:r>
            <a:r>
              <a:rPr lang="en-US" altLang="zh-CN" dirty="0" err="1" smtClean="0"/>
              <a:t>i</a:t>
            </a:r>
            <a:r>
              <a:rPr lang="en-US" altLang="zh-CN" dirty="0" smtClean="0"/>
              <a:t>]=max(f[</a:t>
            </a:r>
            <a:r>
              <a:rPr lang="en-US" altLang="zh-CN" dirty="0" err="1" smtClean="0"/>
              <a:t>i</a:t>
            </a:r>
            <a:r>
              <a:rPr lang="en-US" altLang="zh-CN" dirty="0" smtClean="0"/>
              <a:t>],x)</a:t>
            </a:r>
            <a:r>
              <a:rPr lang="zh-CN" altLang="en-US" dirty="0" smtClean="0"/>
              <a:t>。</a:t>
            </a:r>
            <a:endParaRPr lang="en-US" altLang="zh-CN" dirty="0" smtClean="0"/>
          </a:p>
          <a:p>
            <a:r>
              <a:rPr lang="zh-CN" altLang="en-US" dirty="0" smtClean="0"/>
              <a:t>（</a:t>
            </a:r>
            <a:r>
              <a:rPr lang="en-US" altLang="zh-CN" dirty="0" smtClean="0"/>
              <a:t>2</a:t>
            </a:r>
            <a:r>
              <a:rPr lang="zh-CN" altLang="en-US" dirty="0" smtClean="0"/>
              <a:t>）对于</a:t>
            </a:r>
            <a:r>
              <a:rPr lang="en-US" altLang="zh-CN" dirty="0" err="1" smtClean="0"/>
              <a:t>i</a:t>
            </a:r>
            <a:r>
              <a:rPr lang="en-US" altLang="zh-CN" dirty="0" smtClean="0"/>
              <a:t>&gt;r</a:t>
            </a:r>
            <a:r>
              <a:rPr lang="zh-CN" altLang="en-US" dirty="0" smtClean="0"/>
              <a:t>，</a:t>
            </a:r>
            <a:r>
              <a:rPr lang="en-US" altLang="zh-CN" dirty="0" smtClean="0"/>
              <a:t>f[</a:t>
            </a:r>
            <a:r>
              <a:rPr lang="en-US" altLang="zh-CN" dirty="0" err="1" smtClean="0"/>
              <a:t>i</a:t>
            </a:r>
            <a:r>
              <a:rPr lang="en-US" altLang="zh-CN" dirty="0" smtClean="0"/>
              <a:t>]=max(f[</a:t>
            </a:r>
            <a:r>
              <a:rPr lang="en-US" altLang="zh-CN" dirty="0" err="1" smtClean="0"/>
              <a:t>i</a:t>
            </a:r>
            <a:r>
              <a:rPr lang="en-US" altLang="zh-CN" dirty="0" smtClean="0"/>
              <a:t>],max(h[l]…h[</a:t>
            </a:r>
            <a:r>
              <a:rPr lang="en-US" altLang="zh-CN" dirty="0" err="1" smtClean="0"/>
              <a:t>i</a:t>
            </a:r>
            <a:r>
              <a:rPr lang="en-US" altLang="zh-CN" dirty="0" smtClean="0"/>
              <a:t>]))</a:t>
            </a:r>
          </a:p>
          <a:p>
            <a:r>
              <a:rPr lang="zh-CN" altLang="en-US" dirty="0" smtClean="0"/>
              <a:t>对于（</a:t>
            </a:r>
            <a:r>
              <a:rPr lang="en-US" altLang="zh-CN" dirty="0" smtClean="0"/>
              <a:t>1</a:t>
            </a:r>
            <a:r>
              <a:rPr lang="zh-CN" altLang="en-US" dirty="0" smtClean="0"/>
              <a:t>）维护一个单调队列，对于（</a:t>
            </a:r>
            <a:r>
              <a:rPr lang="en-US" altLang="zh-CN" dirty="0" smtClean="0"/>
              <a:t>2</a:t>
            </a:r>
            <a:r>
              <a:rPr lang="zh-CN" altLang="en-US" dirty="0" smtClean="0"/>
              <a:t>）直接记录</a:t>
            </a:r>
            <a:r>
              <a:rPr lang="en-US" altLang="zh-CN" dirty="0" smtClean="0"/>
              <a:t>l</a:t>
            </a:r>
            <a:r>
              <a:rPr lang="zh-CN" altLang="en-US" dirty="0" smtClean="0"/>
              <a:t>的最大值即可。</a:t>
            </a:r>
            <a:endParaRPr lang="en-US" altLang="zh-CN" dirty="0" smtClean="0"/>
          </a:p>
          <a:p>
            <a:r>
              <a:rPr lang="zh-CN" altLang="en-US" dirty="0" smtClean="0"/>
              <a:t>时间复杂度</a:t>
            </a:r>
            <a:r>
              <a:rPr lang="en-US" altLang="zh-CN" dirty="0" smtClean="0"/>
              <a:t>O(</a:t>
            </a:r>
            <a:r>
              <a:rPr lang="en-US" altLang="zh-CN" dirty="0" err="1" smtClean="0"/>
              <a:t>NlogN</a:t>
            </a:r>
            <a:r>
              <a:rPr lang="en-US" altLang="zh-CN" dirty="0" smtClean="0"/>
              <a:t>)</a:t>
            </a:r>
          </a:p>
        </p:txBody>
      </p:sp>
    </p:spTree>
    <p:extLst>
      <p:ext uri="{BB962C8B-B14F-4D97-AF65-F5344CB8AC3E}">
        <p14:creationId xmlns:p14="http://schemas.microsoft.com/office/powerpoint/2010/main" val="2152944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Fleet of the Eternal Throne </a:t>
            </a:r>
          </a:p>
        </p:txBody>
      </p:sp>
      <p:sp>
        <p:nvSpPr>
          <p:cNvPr id="3" name="内容占位符 2"/>
          <p:cNvSpPr>
            <a:spLocks noGrp="1"/>
          </p:cNvSpPr>
          <p:nvPr>
            <p:ph idx="1"/>
          </p:nvPr>
        </p:nvSpPr>
        <p:spPr/>
        <p:txBody>
          <a:bodyPr>
            <a:normAutofit/>
          </a:bodyPr>
          <a:lstStyle/>
          <a:p>
            <a:r>
              <a:rPr lang="zh-CN" altLang="en-US" dirty="0" smtClean="0"/>
              <a:t>给定</a:t>
            </a:r>
            <a:r>
              <a:rPr lang="en-US" altLang="zh-CN" dirty="0" smtClean="0"/>
              <a:t>n</a:t>
            </a:r>
            <a:r>
              <a:rPr lang="zh-CN" altLang="en-US" dirty="0" smtClean="0"/>
              <a:t>个字符串</a:t>
            </a:r>
            <a:r>
              <a:rPr lang="en-US" altLang="zh-CN" dirty="0" smtClean="0"/>
              <a:t>a1~an</a:t>
            </a:r>
            <a:r>
              <a:rPr lang="zh-CN" altLang="en-US" dirty="0" smtClean="0"/>
              <a:t>。</a:t>
            </a:r>
            <a:endParaRPr lang="en-US" altLang="zh-CN" dirty="0" smtClean="0"/>
          </a:p>
          <a:p>
            <a:r>
              <a:rPr lang="zh-CN" altLang="en-US" dirty="0" smtClean="0"/>
              <a:t>有</a:t>
            </a:r>
            <a:r>
              <a:rPr lang="en-US" altLang="zh-CN" dirty="0" smtClean="0"/>
              <a:t>m</a:t>
            </a:r>
            <a:r>
              <a:rPr lang="zh-CN" altLang="en-US" dirty="0" smtClean="0"/>
              <a:t>次询问，每次给出</a:t>
            </a:r>
            <a:r>
              <a:rPr lang="en-US" altLang="zh-CN" dirty="0" err="1" smtClean="0"/>
              <a:t>x,y</a:t>
            </a:r>
            <a:r>
              <a:rPr lang="zh-CN" altLang="en-US" dirty="0" smtClean="0"/>
              <a:t>，问</a:t>
            </a:r>
            <a:r>
              <a:rPr lang="en-US" altLang="zh-CN" dirty="0" smtClean="0"/>
              <a:t>ax</a:t>
            </a:r>
            <a:r>
              <a:rPr lang="zh-CN" altLang="en-US" dirty="0" smtClean="0"/>
              <a:t>和</a:t>
            </a:r>
            <a:r>
              <a:rPr lang="en-US" altLang="zh-CN" dirty="0" smtClean="0"/>
              <a:t>ay</a:t>
            </a:r>
            <a:r>
              <a:rPr lang="zh-CN" altLang="en-US" dirty="0" smtClean="0"/>
              <a:t>的满足</a:t>
            </a:r>
            <a:r>
              <a:rPr lang="en-US" altLang="zh-CN" dirty="0" smtClean="0"/>
              <a:t>[</a:t>
            </a:r>
            <a:r>
              <a:rPr lang="zh-CN" altLang="en-US" dirty="0" smtClean="0"/>
              <a:t>是至少一个字符串的前缀</a:t>
            </a:r>
            <a:r>
              <a:rPr lang="en-US" altLang="zh-CN" dirty="0" smtClean="0"/>
              <a:t>]</a:t>
            </a:r>
            <a:r>
              <a:rPr lang="zh-CN" altLang="en-US" dirty="0" smtClean="0"/>
              <a:t>的最长公共子串的长度。</a:t>
            </a:r>
            <a:endParaRPr lang="en-US" altLang="zh-CN" dirty="0" smtClean="0"/>
          </a:p>
          <a:p>
            <a:r>
              <a:rPr lang="zh-CN" altLang="en-US" dirty="0" smtClean="0"/>
              <a:t>字符串总长</a:t>
            </a:r>
            <a:r>
              <a:rPr lang="en-US" altLang="zh-CN" dirty="0" smtClean="0"/>
              <a:t>s&lt;=100000</a:t>
            </a:r>
            <a:r>
              <a:rPr lang="zh-CN" altLang="en-US" dirty="0" smtClean="0"/>
              <a:t>，</a:t>
            </a:r>
            <a:r>
              <a:rPr lang="en-US" altLang="zh-CN" dirty="0" smtClean="0"/>
              <a:t>m&lt;=100</a:t>
            </a:r>
          </a:p>
          <a:p>
            <a:r>
              <a:rPr lang="zh-CN" altLang="en-US" dirty="0" smtClean="0"/>
              <a:t>题目来源：</a:t>
            </a:r>
            <a:r>
              <a:rPr lang="en-US" altLang="zh-CN" dirty="0" err="1" smtClean="0"/>
              <a:t>hdu</a:t>
            </a:r>
            <a:endParaRPr lang="zh-CN" altLang="en-US" dirty="0"/>
          </a:p>
        </p:txBody>
      </p:sp>
    </p:spTree>
    <p:extLst>
      <p:ext uri="{BB962C8B-B14F-4D97-AF65-F5344CB8AC3E}">
        <p14:creationId xmlns:p14="http://schemas.microsoft.com/office/powerpoint/2010/main" val="2296185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Fleet of the Eternal Throne </a:t>
            </a:r>
          </a:p>
        </p:txBody>
      </p:sp>
      <p:sp>
        <p:nvSpPr>
          <p:cNvPr id="3" name="内容占位符 2"/>
          <p:cNvSpPr>
            <a:spLocks noGrp="1"/>
          </p:cNvSpPr>
          <p:nvPr>
            <p:ph idx="1"/>
          </p:nvPr>
        </p:nvSpPr>
        <p:spPr/>
        <p:txBody>
          <a:bodyPr>
            <a:normAutofit/>
          </a:bodyPr>
          <a:lstStyle/>
          <a:p>
            <a:r>
              <a:rPr lang="zh-CN" altLang="en-US" dirty="0" smtClean="0"/>
              <a:t>每次询问时对询问的两个串</a:t>
            </a:r>
            <a:r>
              <a:rPr lang="en-US" altLang="zh-CN" dirty="0" smtClean="0"/>
              <a:t>x</a:t>
            </a:r>
            <a:r>
              <a:rPr lang="zh-CN" altLang="en-US" dirty="0" smtClean="0"/>
              <a:t>和</a:t>
            </a:r>
            <a:r>
              <a:rPr lang="en-US" altLang="zh-CN" dirty="0" smtClean="0"/>
              <a:t>y</a:t>
            </a:r>
            <a:r>
              <a:rPr lang="zh-CN" altLang="en-US" dirty="0" smtClean="0"/>
              <a:t>分别做：</a:t>
            </a:r>
            <a:endParaRPr lang="en-US" altLang="zh-CN" dirty="0" smtClean="0"/>
          </a:p>
          <a:p>
            <a:r>
              <a:rPr lang="zh-CN" altLang="en-US" dirty="0" smtClean="0"/>
              <a:t>建后缀自动机，求出</a:t>
            </a:r>
            <a:r>
              <a:rPr lang="zh-CN" altLang="en-US" dirty="0"/>
              <a:t>每个</a:t>
            </a:r>
            <a:r>
              <a:rPr lang="zh-CN" altLang="en-US" dirty="0" smtClean="0"/>
              <a:t>串是这个串的子串的最长前缀。</a:t>
            </a:r>
            <a:endParaRPr lang="en-US" altLang="zh-CN" dirty="0" smtClean="0"/>
          </a:p>
          <a:p>
            <a:r>
              <a:rPr lang="zh-CN" altLang="en-US" dirty="0" smtClean="0"/>
              <a:t>每个串对</a:t>
            </a:r>
            <a:r>
              <a:rPr lang="en-US" altLang="zh-CN" dirty="0" smtClean="0"/>
              <a:t>x</a:t>
            </a:r>
            <a:r>
              <a:rPr lang="zh-CN" altLang="en-US" dirty="0" smtClean="0"/>
              <a:t>和</a:t>
            </a:r>
            <a:r>
              <a:rPr lang="en-US" altLang="zh-CN" dirty="0" smtClean="0"/>
              <a:t>y</a:t>
            </a:r>
            <a:r>
              <a:rPr lang="zh-CN" altLang="en-US" dirty="0" smtClean="0"/>
              <a:t>的答案取</a:t>
            </a:r>
            <a:r>
              <a:rPr lang="en-US" altLang="zh-CN" dirty="0" smtClean="0"/>
              <a:t>min</a:t>
            </a:r>
            <a:r>
              <a:rPr lang="zh-CN" altLang="en-US" dirty="0" smtClean="0"/>
              <a:t>，所有串的答案取</a:t>
            </a:r>
            <a:r>
              <a:rPr lang="en-US" altLang="zh-CN" dirty="0" smtClean="0"/>
              <a:t>max</a:t>
            </a:r>
            <a:r>
              <a:rPr lang="zh-CN" altLang="en-US" dirty="0" smtClean="0"/>
              <a:t>即可。</a:t>
            </a:r>
            <a:endParaRPr lang="en-US" altLang="zh-CN" dirty="0" smtClean="0"/>
          </a:p>
          <a:p>
            <a:r>
              <a:rPr lang="zh-CN" altLang="en-US" dirty="0"/>
              <a:t>时间复杂</a:t>
            </a:r>
            <a:r>
              <a:rPr lang="zh-CN" altLang="en-US" dirty="0" smtClean="0"/>
              <a:t>度</a:t>
            </a:r>
            <a:r>
              <a:rPr lang="en-US" altLang="zh-CN" dirty="0" smtClean="0"/>
              <a:t>O(nm)</a:t>
            </a:r>
          </a:p>
        </p:txBody>
      </p:sp>
    </p:spTree>
    <p:extLst>
      <p:ext uri="{BB962C8B-B14F-4D97-AF65-F5344CB8AC3E}">
        <p14:creationId xmlns:p14="http://schemas.microsoft.com/office/powerpoint/2010/main" val="890810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Podzial</a:t>
            </a:r>
            <a:r>
              <a:rPr lang="en-US" altLang="zh-CN" dirty="0"/>
              <a:t> </a:t>
            </a:r>
            <a:r>
              <a:rPr lang="en-US" altLang="zh-CN" dirty="0" err="1" smtClean="0"/>
              <a:t>naszyjnika</a:t>
            </a:r>
            <a:endParaRPr lang="zh-CN" altLang="en-US" dirty="0"/>
          </a:p>
        </p:txBody>
      </p:sp>
      <p:sp>
        <p:nvSpPr>
          <p:cNvPr id="3" name="内容占位符 2"/>
          <p:cNvSpPr>
            <a:spLocks noGrp="1"/>
          </p:cNvSpPr>
          <p:nvPr>
            <p:ph idx="1"/>
          </p:nvPr>
        </p:nvSpPr>
        <p:spPr/>
        <p:txBody>
          <a:bodyPr>
            <a:normAutofit/>
          </a:bodyPr>
          <a:lstStyle/>
          <a:p>
            <a:r>
              <a:rPr lang="zh-CN" altLang="en-US" dirty="0"/>
              <a:t>给定一串长度为 </a:t>
            </a:r>
            <a:r>
              <a:rPr lang="en-US" altLang="zh-CN" dirty="0"/>
              <a:t>n </a:t>
            </a:r>
            <a:r>
              <a:rPr lang="zh-CN" altLang="en-US" dirty="0"/>
              <a:t>的项链，每颗珠子是 </a:t>
            </a:r>
            <a:r>
              <a:rPr lang="en-US" altLang="zh-CN" dirty="0"/>
              <a:t>k </a:t>
            </a:r>
            <a:r>
              <a:rPr lang="zh-CN" altLang="en-US" dirty="0"/>
              <a:t>种颜色之一</a:t>
            </a:r>
            <a:r>
              <a:rPr lang="zh-CN" altLang="en-US" dirty="0" smtClean="0"/>
              <a:t>。</a:t>
            </a:r>
            <a:endParaRPr lang="en-US" altLang="zh-CN" dirty="0" smtClean="0"/>
          </a:p>
          <a:p>
            <a:r>
              <a:rPr lang="zh-CN" altLang="en-US" dirty="0" smtClean="0"/>
              <a:t>切</a:t>
            </a:r>
            <a:r>
              <a:rPr lang="zh-CN" altLang="en-US" dirty="0"/>
              <a:t>两刀，把项链断成两条链。要求每种颜色的珠子只能</a:t>
            </a:r>
            <a:r>
              <a:rPr lang="zh-CN" altLang="en-US" dirty="0" smtClean="0"/>
              <a:t>出现在</a:t>
            </a:r>
            <a:r>
              <a:rPr lang="zh-CN" altLang="en-US" dirty="0"/>
              <a:t>其中一条链中</a:t>
            </a:r>
            <a:r>
              <a:rPr lang="zh-CN" altLang="en-US" dirty="0" smtClean="0"/>
              <a:t>。</a:t>
            </a:r>
            <a:endParaRPr lang="en-US" altLang="zh-CN" dirty="0" smtClean="0"/>
          </a:p>
          <a:p>
            <a:r>
              <a:rPr lang="zh-CN" altLang="en-US" dirty="0" smtClean="0"/>
              <a:t>求</a:t>
            </a:r>
            <a:r>
              <a:rPr lang="zh-CN" altLang="en-US" dirty="0"/>
              <a:t>方案数 </a:t>
            </a:r>
            <a:r>
              <a:rPr lang="en-US" altLang="zh-CN" dirty="0"/>
              <a:t>(</a:t>
            </a:r>
            <a:r>
              <a:rPr lang="zh-CN" altLang="en-US" dirty="0"/>
              <a:t>保证至少存在一种</a:t>
            </a:r>
            <a:r>
              <a:rPr lang="en-US" altLang="zh-CN" dirty="0"/>
              <a:t>)</a:t>
            </a:r>
            <a:r>
              <a:rPr lang="zh-CN" altLang="en-US" dirty="0"/>
              <a:t>，以及切成的两段长度之</a:t>
            </a:r>
            <a:r>
              <a:rPr lang="zh-CN" altLang="en-US" dirty="0" smtClean="0"/>
              <a:t>差绝对值</a:t>
            </a:r>
            <a:r>
              <a:rPr lang="zh-CN" altLang="en-US" dirty="0"/>
              <a:t>的最小值</a:t>
            </a:r>
            <a:r>
              <a:rPr lang="zh-CN" altLang="en-US" dirty="0" smtClean="0"/>
              <a:t>。</a:t>
            </a:r>
            <a:endParaRPr lang="en-US" altLang="zh-CN" dirty="0" smtClean="0"/>
          </a:p>
          <a:p>
            <a:r>
              <a:rPr lang="en-US" altLang="zh-CN" dirty="0" smtClean="0"/>
              <a:t>2 </a:t>
            </a:r>
            <a:r>
              <a:rPr lang="zh-CN" altLang="en-US" dirty="0"/>
              <a:t>≤ </a:t>
            </a:r>
            <a:r>
              <a:rPr lang="en-US" altLang="zh-CN" dirty="0"/>
              <a:t>k </a:t>
            </a:r>
            <a:r>
              <a:rPr lang="zh-CN" altLang="en-US" dirty="0"/>
              <a:t>≤ </a:t>
            </a:r>
            <a:r>
              <a:rPr lang="en-US" altLang="zh-CN" dirty="0"/>
              <a:t>n </a:t>
            </a:r>
            <a:r>
              <a:rPr lang="zh-CN" altLang="en-US" dirty="0"/>
              <a:t>≤ </a:t>
            </a:r>
            <a:r>
              <a:rPr lang="en-US" altLang="zh-CN" dirty="0"/>
              <a:t>1000000</a:t>
            </a:r>
            <a:r>
              <a:rPr lang="zh-CN" altLang="en-US" dirty="0"/>
              <a:t>。 </a:t>
            </a:r>
            <a:endParaRPr lang="en-US" altLang="zh-CN" dirty="0" smtClean="0"/>
          </a:p>
          <a:p>
            <a:r>
              <a:rPr lang="zh-CN" altLang="en-US" dirty="0" smtClean="0"/>
              <a:t>题目来源：</a:t>
            </a:r>
            <a:r>
              <a:rPr lang="en-US" altLang="zh-CN" dirty="0" smtClean="0"/>
              <a:t>POI2015</a:t>
            </a:r>
          </a:p>
        </p:txBody>
      </p:sp>
    </p:spTree>
    <p:extLst>
      <p:ext uri="{BB962C8B-B14F-4D97-AF65-F5344CB8AC3E}">
        <p14:creationId xmlns:p14="http://schemas.microsoft.com/office/powerpoint/2010/main" val="3097561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Podzial</a:t>
            </a:r>
            <a:r>
              <a:rPr lang="en-US" altLang="zh-CN" dirty="0"/>
              <a:t> </a:t>
            </a:r>
            <a:r>
              <a:rPr lang="en-US" altLang="zh-CN" dirty="0" err="1" smtClean="0"/>
              <a:t>naszyjnika</a:t>
            </a:r>
            <a:endParaRPr lang="zh-CN" altLang="en-US" dirty="0"/>
          </a:p>
        </p:txBody>
      </p:sp>
      <p:sp>
        <p:nvSpPr>
          <p:cNvPr id="3" name="内容占位符 2"/>
          <p:cNvSpPr>
            <a:spLocks noGrp="1"/>
          </p:cNvSpPr>
          <p:nvPr>
            <p:ph idx="1"/>
          </p:nvPr>
        </p:nvSpPr>
        <p:spPr/>
        <p:txBody>
          <a:bodyPr>
            <a:normAutofit/>
          </a:bodyPr>
          <a:lstStyle/>
          <a:p>
            <a:r>
              <a:rPr lang="zh-CN" altLang="en-US" dirty="0"/>
              <a:t>对于每种颜色，可以切的位置被分割成了</a:t>
            </a:r>
            <a:r>
              <a:rPr lang="zh-CN" altLang="en-US" dirty="0" smtClean="0"/>
              <a:t>若干个区间</a:t>
            </a:r>
            <a:r>
              <a:rPr lang="en-US" altLang="zh-CN" dirty="0" smtClean="0"/>
              <a:t>[</a:t>
            </a:r>
            <a:r>
              <a:rPr lang="en-US" altLang="zh-CN" dirty="0" err="1" smtClean="0"/>
              <a:t>a,b</a:t>
            </a:r>
            <a:r>
              <a:rPr lang="en-US" altLang="zh-CN" dirty="0" smtClean="0"/>
              <a:t>]</a:t>
            </a:r>
            <a:r>
              <a:rPr lang="zh-CN" altLang="en-US" dirty="0" smtClean="0"/>
              <a:t>。</a:t>
            </a:r>
            <a:endParaRPr lang="en-US" altLang="zh-CN" dirty="0" smtClean="0"/>
          </a:p>
          <a:p>
            <a:r>
              <a:rPr lang="zh-CN" altLang="en-US" dirty="0" smtClean="0"/>
              <a:t>也就是说记切的位置为</a:t>
            </a:r>
            <a:r>
              <a:rPr lang="en-US" altLang="zh-CN" dirty="0" err="1" smtClean="0"/>
              <a:t>l,r</a:t>
            </a:r>
            <a:r>
              <a:rPr lang="zh-CN" altLang="en-US" dirty="0" smtClean="0"/>
              <a:t>，如果</a:t>
            </a:r>
            <a:r>
              <a:rPr lang="en-US" altLang="zh-CN" dirty="0" smtClean="0"/>
              <a:t>a&lt;=r&lt;=b</a:t>
            </a:r>
            <a:r>
              <a:rPr lang="zh-CN" altLang="en-US" dirty="0" smtClean="0"/>
              <a:t>，那么</a:t>
            </a:r>
            <a:r>
              <a:rPr lang="en-US" altLang="zh-CN" dirty="0" smtClean="0"/>
              <a:t>l&gt;=a</a:t>
            </a:r>
            <a:r>
              <a:rPr lang="zh-CN" altLang="en-US" dirty="0" smtClean="0"/>
              <a:t>。</a:t>
            </a:r>
            <a:endParaRPr lang="en-US" altLang="zh-CN" dirty="0" smtClean="0"/>
          </a:p>
          <a:p>
            <a:r>
              <a:rPr lang="zh-CN" altLang="en-US" dirty="0" smtClean="0"/>
              <a:t>破环为链后用线段树维护每个</a:t>
            </a:r>
            <a:r>
              <a:rPr lang="en-US" altLang="zh-CN" dirty="0" smtClean="0"/>
              <a:t>r</a:t>
            </a:r>
            <a:r>
              <a:rPr lang="zh-CN" altLang="en-US" dirty="0" smtClean="0"/>
              <a:t>的</a:t>
            </a:r>
            <a:r>
              <a:rPr lang="en-US" altLang="zh-CN" dirty="0" smtClean="0"/>
              <a:t>max(l)</a:t>
            </a:r>
            <a:r>
              <a:rPr lang="zh-CN" altLang="en-US" dirty="0" smtClean="0"/>
              <a:t>。</a:t>
            </a:r>
            <a:endParaRPr lang="en-US" altLang="zh-CN" dirty="0" smtClean="0"/>
          </a:p>
          <a:p>
            <a:r>
              <a:rPr lang="zh-CN" altLang="en-US" dirty="0"/>
              <a:t>时间复杂</a:t>
            </a:r>
            <a:r>
              <a:rPr lang="zh-CN" altLang="en-US" dirty="0" smtClean="0"/>
              <a:t>度</a:t>
            </a:r>
            <a:r>
              <a:rPr lang="en-US" altLang="zh-CN" dirty="0" smtClean="0"/>
              <a:t>O(</a:t>
            </a:r>
            <a:r>
              <a:rPr lang="en-US" altLang="zh-CN" dirty="0" err="1" smtClean="0"/>
              <a:t>nlogn</a:t>
            </a:r>
            <a:r>
              <a:rPr lang="en-US" altLang="zh-CN" dirty="0" smtClean="0"/>
              <a:t>)</a:t>
            </a:r>
          </a:p>
        </p:txBody>
      </p:sp>
    </p:spTree>
    <p:extLst>
      <p:ext uri="{BB962C8B-B14F-4D97-AF65-F5344CB8AC3E}">
        <p14:creationId xmlns:p14="http://schemas.microsoft.com/office/powerpoint/2010/main" val="2594586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Subsequence</a:t>
            </a:r>
            <a:endParaRPr lang="zh-CN" altLang="en-US" dirty="0"/>
          </a:p>
        </p:txBody>
      </p:sp>
      <p:sp>
        <p:nvSpPr>
          <p:cNvPr id="3" name="内容占位符 2"/>
          <p:cNvSpPr>
            <a:spLocks noGrp="1"/>
          </p:cNvSpPr>
          <p:nvPr>
            <p:ph idx="1"/>
          </p:nvPr>
        </p:nvSpPr>
        <p:spPr/>
        <p:txBody>
          <a:bodyPr>
            <a:normAutofit/>
          </a:bodyPr>
          <a:lstStyle/>
          <a:p>
            <a:r>
              <a:rPr lang="zh-CN" altLang="en-US" dirty="0" smtClean="0"/>
              <a:t>定义</a:t>
            </a:r>
            <a:r>
              <a:rPr lang="en-US" altLang="zh-CN" dirty="0" smtClean="0"/>
              <a:t>a</a:t>
            </a:r>
            <a:r>
              <a:rPr lang="zh-CN" altLang="en-US" dirty="0" smtClean="0"/>
              <a:t>串是</a:t>
            </a:r>
            <a:r>
              <a:rPr lang="en-US" altLang="zh-CN" dirty="0" smtClean="0"/>
              <a:t>s</a:t>
            </a:r>
            <a:r>
              <a:rPr lang="zh-CN" altLang="en-US" dirty="0" smtClean="0"/>
              <a:t>串的次连续子串的条件是：</a:t>
            </a:r>
            <a:endParaRPr lang="en-US" altLang="zh-CN" dirty="0" smtClean="0"/>
          </a:p>
          <a:p>
            <a:r>
              <a:rPr lang="en-US" altLang="zh-CN" dirty="0" smtClean="0"/>
              <a:t>1</a:t>
            </a:r>
            <a:r>
              <a:rPr lang="zh-CN" altLang="en-US" dirty="0" smtClean="0"/>
              <a:t>、</a:t>
            </a:r>
            <a:r>
              <a:rPr lang="en-US" altLang="zh-CN" dirty="0" smtClean="0"/>
              <a:t>a</a:t>
            </a:r>
            <a:r>
              <a:rPr lang="zh-CN" altLang="en-US" dirty="0" smtClean="0"/>
              <a:t>串是</a:t>
            </a:r>
            <a:r>
              <a:rPr lang="en-US" altLang="zh-CN" dirty="0" smtClean="0"/>
              <a:t>s</a:t>
            </a:r>
            <a:r>
              <a:rPr lang="zh-CN" altLang="en-US" dirty="0" smtClean="0"/>
              <a:t>串的子串；</a:t>
            </a:r>
            <a:endParaRPr lang="en-US" altLang="zh-CN" dirty="0" smtClean="0"/>
          </a:p>
          <a:p>
            <a:r>
              <a:rPr lang="en-US" altLang="zh-CN" dirty="0" smtClean="0"/>
              <a:t>2</a:t>
            </a:r>
            <a:r>
              <a:rPr lang="zh-CN" altLang="en-US" dirty="0" smtClean="0"/>
              <a:t>、</a:t>
            </a:r>
            <a:r>
              <a:rPr lang="en-US" altLang="zh-CN" dirty="0" smtClean="0"/>
              <a:t>a</a:t>
            </a:r>
            <a:r>
              <a:rPr lang="zh-CN" altLang="en-US" dirty="0" smtClean="0"/>
              <a:t>串同时是</a:t>
            </a:r>
            <a:r>
              <a:rPr lang="en-US" altLang="zh-CN" dirty="0" smtClean="0"/>
              <a:t>s</a:t>
            </a:r>
            <a:r>
              <a:rPr lang="zh-CN" altLang="en-US" dirty="0" smtClean="0"/>
              <a:t>串的子序列，且这个子序列不能是子串。</a:t>
            </a:r>
            <a:endParaRPr lang="en-US" altLang="zh-CN" dirty="0" smtClean="0"/>
          </a:p>
          <a:p>
            <a:r>
              <a:rPr lang="zh-CN" altLang="en-US" dirty="0" smtClean="0"/>
              <a:t>现在字符集大小是</a:t>
            </a:r>
            <a:r>
              <a:rPr lang="en-US" altLang="zh-CN" dirty="0" smtClean="0"/>
              <a:t>k</a:t>
            </a:r>
            <a:r>
              <a:rPr lang="zh-CN" altLang="en-US" dirty="0" smtClean="0"/>
              <a:t>，求有多少个不同的字符串，它的最长次连续子串长度为</a:t>
            </a:r>
            <a:r>
              <a:rPr lang="en-US" altLang="zh-CN" dirty="0" smtClean="0"/>
              <a:t>w</a:t>
            </a:r>
            <a:r>
              <a:rPr lang="zh-CN" altLang="en-US" dirty="0" smtClean="0"/>
              <a:t>。对</a:t>
            </a:r>
            <a:r>
              <a:rPr lang="en-US" altLang="zh-CN" dirty="0" smtClean="0"/>
              <a:t>10^9+7</a:t>
            </a:r>
            <a:r>
              <a:rPr lang="zh-CN" altLang="en-US" dirty="0" smtClean="0"/>
              <a:t>取模。</a:t>
            </a:r>
            <a:endParaRPr lang="en-US" altLang="zh-CN" dirty="0" smtClean="0"/>
          </a:p>
          <a:p>
            <a:r>
              <a:rPr lang="en-US" altLang="zh-CN" dirty="0" smtClean="0"/>
              <a:t>1&lt;=k&lt;=10^6</a:t>
            </a:r>
            <a:r>
              <a:rPr lang="zh-CN" altLang="en-US" dirty="0" smtClean="0"/>
              <a:t>，</a:t>
            </a:r>
            <a:r>
              <a:rPr lang="en-US" altLang="zh-CN" dirty="0" smtClean="0"/>
              <a:t>2&lt;=w&lt;=10^9</a:t>
            </a:r>
          </a:p>
        </p:txBody>
      </p:sp>
    </p:spTree>
    <p:extLst>
      <p:ext uri="{BB962C8B-B14F-4D97-AF65-F5344CB8AC3E}">
        <p14:creationId xmlns:p14="http://schemas.microsoft.com/office/powerpoint/2010/main" val="3913328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Subsequence</a:t>
            </a:r>
            <a:endParaRPr lang="zh-CN" altLang="en-US" dirty="0"/>
          </a:p>
        </p:txBody>
      </p:sp>
      <p:sp>
        <p:nvSpPr>
          <p:cNvPr id="3" name="内容占位符 2"/>
          <p:cNvSpPr>
            <a:spLocks noGrp="1"/>
          </p:cNvSpPr>
          <p:nvPr>
            <p:ph idx="1"/>
          </p:nvPr>
        </p:nvSpPr>
        <p:spPr/>
        <p:txBody>
          <a:bodyPr>
            <a:normAutofit/>
          </a:bodyPr>
          <a:lstStyle/>
          <a:p>
            <a:r>
              <a:rPr lang="zh-CN" altLang="en-US" dirty="0" smtClean="0"/>
              <a:t>如果最长次连续子串为</a:t>
            </a:r>
            <a:r>
              <a:rPr lang="en-US" altLang="zh-CN" dirty="0" smtClean="0"/>
              <a:t>[</a:t>
            </a:r>
            <a:r>
              <a:rPr lang="en-US" altLang="zh-CN" dirty="0" err="1" smtClean="0"/>
              <a:t>l,r</a:t>
            </a:r>
            <a:r>
              <a:rPr lang="en-US" altLang="zh-CN" dirty="0" smtClean="0"/>
              <a:t>]</a:t>
            </a:r>
            <a:r>
              <a:rPr lang="zh-CN" altLang="en-US" dirty="0" smtClean="0"/>
              <a:t>，我们找到它的子序列的开头和结尾</a:t>
            </a:r>
            <a:r>
              <a:rPr lang="en-US" altLang="zh-CN" dirty="0" smtClean="0"/>
              <a:t>l1,r1</a:t>
            </a:r>
            <a:r>
              <a:rPr lang="zh-CN" altLang="en-US" dirty="0" smtClean="0"/>
              <a:t>，那么一定存在</a:t>
            </a:r>
            <a:r>
              <a:rPr lang="en-US" altLang="zh-CN" dirty="0" smtClean="0"/>
              <a:t>l1&lt;l</a:t>
            </a:r>
            <a:r>
              <a:rPr lang="zh-CN" altLang="en-US" dirty="0" smtClean="0"/>
              <a:t>或</a:t>
            </a:r>
            <a:r>
              <a:rPr lang="en-US" altLang="zh-CN" dirty="0" smtClean="0"/>
              <a:t>r1&gt;r</a:t>
            </a:r>
            <a:r>
              <a:rPr lang="zh-CN" altLang="en-US" dirty="0" smtClean="0"/>
              <a:t>。</a:t>
            </a:r>
            <a:endParaRPr lang="en-US" altLang="zh-CN" dirty="0" smtClean="0"/>
          </a:p>
          <a:p>
            <a:r>
              <a:rPr lang="zh-CN" altLang="en-US" dirty="0" smtClean="0"/>
              <a:t>如果</a:t>
            </a:r>
            <a:r>
              <a:rPr lang="en-US" altLang="zh-CN" dirty="0" smtClean="0"/>
              <a:t>l1&lt;l</a:t>
            </a:r>
            <a:r>
              <a:rPr lang="zh-CN" altLang="en-US" dirty="0" smtClean="0"/>
              <a:t>，那么可以将</a:t>
            </a:r>
            <a:r>
              <a:rPr lang="en-US" altLang="zh-CN" dirty="0" smtClean="0"/>
              <a:t>r</a:t>
            </a:r>
            <a:r>
              <a:rPr lang="zh-CN" altLang="en-US" dirty="0" smtClean="0"/>
              <a:t>延伸至</a:t>
            </a:r>
            <a:r>
              <a:rPr lang="en-US" altLang="zh-CN" dirty="0" err="1" smtClean="0"/>
              <a:t>len</a:t>
            </a:r>
            <a:r>
              <a:rPr lang="zh-CN" altLang="en-US" dirty="0" smtClean="0"/>
              <a:t>。如果</a:t>
            </a:r>
            <a:r>
              <a:rPr lang="en-US" altLang="zh-CN" dirty="0" smtClean="0"/>
              <a:t>r1&gt;r</a:t>
            </a:r>
            <a:r>
              <a:rPr lang="zh-CN" altLang="en-US" dirty="0" smtClean="0"/>
              <a:t>，那么可以将</a:t>
            </a:r>
            <a:r>
              <a:rPr lang="en-US" altLang="zh-CN" dirty="0" smtClean="0"/>
              <a:t>l</a:t>
            </a:r>
            <a:r>
              <a:rPr lang="zh-CN" altLang="en-US" dirty="0" smtClean="0"/>
              <a:t>延伸至</a:t>
            </a:r>
            <a:r>
              <a:rPr lang="en-US" altLang="zh-CN" dirty="0" smtClean="0"/>
              <a:t>1</a:t>
            </a:r>
            <a:r>
              <a:rPr lang="zh-CN" altLang="en-US" dirty="0" smtClean="0"/>
              <a:t>。所以最长次连续子串一定是前缀或后缀。</a:t>
            </a:r>
            <a:endParaRPr lang="en-US" altLang="zh-CN" dirty="0" smtClean="0"/>
          </a:p>
          <a:p>
            <a:r>
              <a:rPr lang="zh-CN" altLang="en-US" dirty="0" smtClean="0"/>
              <a:t>最长次连续子串长度恰好为</a:t>
            </a:r>
            <a:r>
              <a:rPr lang="en-US" altLang="zh-CN" dirty="0" smtClean="0"/>
              <a:t>w</a:t>
            </a:r>
            <a:r>
              <a:rPr lang="zh-CN" altLang="en-US" dirty="0" smtClean="0"/>
              <a:t>不好求，我们改为求</a:t>
            </a:r>
            <a:r>
              <a:rPr lang="en-US" altLang="zh-CN" dirty="0" smtClean="0"/>
              <a:t>&lt;=w</a:t>
            </a:r>
            <a:r>
              <a:rPr lang="zh-CN" altLang="en-US" dirty="0" smtClean="0"/>
              <a:t>的减去</a:t>
            </a:r>
            <a:r>
              <a:rPr lang="en-US" altLang="zh-CN" dirty="0" smtClean="0"/>
              <a:t>&lt;=w-1</a:t>
            </a:r>
            <a:r>
              <a:rPr lang="zh-CN" altLang="en-US" dirty="0" smtClean="0"/>
              <a:t>的。</a:t>
            </a:r>
            <a:endParaRPr lang="en-US" altLang="zh-CN" dirty="0" smtClean="0"/>
          </a:p>
        </p:txBody>
      </p:sp>
    </p:spTree>
    <p:extLst>
      <p:ext uri="{BB962C8B-B14F-4D97-AF65-F5344CB8AC3E}">
        <p14:creationId xmlns:p14="http://schemas.microsoft.com/office/powerpoint/2010/main" val="2172699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Subsequence</a:t>
            </a:r>
            <a:endParaRPr lang="zh-CN" altLang="en-US" dirty="0"/>
          </a:p>
        </p:txBody>
      </p:sp>
      <p:sp>
        <p:nvSpPr>
          <p:cNvPr id="3" name="内容占位符 2"/>
          <p:cNvSpPr>
            <a:spLocks noGrp="1"/>
          </p:cNvSpPr>
          <p:nvPr>
            <p:ph idx="1"/>
          </p:nvPr>
        </p:nvSpPr>
        <p:spPr/>
        <p:txBody>
          <a:bodyPr>
            <a:normAutofit/>
          </a:bodyPr>
          <a:lstStyle/>
          <a:p>
            <a:r>
              <a:rPr lang="zh-CN" altLang="en-US" dirty="0" smtClean="0"/>
              <a:t>最长次连续子串长度</a:t>
            </a:r>
            <a:r>
              <a:rPr lang="en-US" altLang="zh-CN" dirty="0" smtClean="0"/>
              <a:t>&lt;=w</a:t>
            </a:r>
            <a:r>
              <a:rPr lang="zh-CN" altLang="en-US" dirty="0" smtClean="0"/>
              <a:t>，则开头的</a:t>
            </a:r>
            <a:r>
              <a:rPr lang="en-US" altLang="zh-CN" dirty="0" err="1" smtClean="0"/>
              <a:t>len</a:t>
            </a:r>
            <a:r>
              <a:rPr lang="en-US" altLang="zh-CN" dirty="0" smtClean="0"/>
              <a:t>-w</a:t>
            </a:r>
            <a:r>
              <a:rPr lang="zh-CN" altLang="en-US" dirty="0" smtClean="0"/>
              <a:t>个字符互不相同且末尾的</a:t>
            </a:r>
            <a:r>
              <a:rPr lang="en-US" altLang="zh-CN" dirty="0" err="1" smtClean="0"/>
              <a:t>len</a:t>
            </a:r>
            <a:r>
              <a:rPr lang="en-US" altLang="zh-CN" dirty="0" smtClean="0"/>
              <a:t>-w</a:t>
            </a:r>
            <a:r>
              <a:rPr lang="zh-CN" altLang="en-US" dirty="0" smtClean="0"/>
              <a:t>个字符互不相同。</a:t>
            </a:r>
            <a:endParaRPr lang="en-US" altLang="zh-CN" dirty="0" smtClean="0"/>
          </a:p>
          <a:p>
            <a:r>
              <a:rPr lang="zh-CN" altLang="en-US" dirty="0" smtClean="0"/>
              <a:t>当</a:t>
            </a:r>
            <a:r>
              <a:rPr lang="en-US" altLang="zh-CN" dirty="0" err="1" smtClean="0"/>
              <a:t>len</a:t>
            </a:r>
            <a:r>
              <a:rPr lang="en-US" altLang="zh-CN" dirty="0" smtClean="0"/>
              <a:t>&lt;=2w</a:t>
            </a:r>
            <a:r>
              <a:rPr lang="zh-CN" altLang="en-US" dirty="0" smtClean="0"/>
              <a:t>时，</a:t>
            </a:r>
            <a:r>
              <a:rPr lang="en-US" altLang="zh-CN" dirty="0" err="1" smtClean="0"/>
              <a:t>ans</a:t>
            </a:r>
            <a:r>
              <a:rPr lang="en-US" altLang="zh-CN" dirty="0" smtClean="0"/>
              <a:t>=P(</a:t>
            </a:r>
            <a:r>
              <a:rPr lang="en-US" altLang="zh-CN" dirty="0" err="1" smtClean="0"/>
              <a:t>k,len</a:t>
            </a:r>
            <a:r>
              <a:rPr lang="en-US" altLang="zh-CN" dirty="0" smtClean="0"/>
              <a:t>-w)^2*k^(2w-len)</a:t>
            </a:r>
            <a:r>
              <a:rPr lang="zh-CN" altLang="en-US" dirty="0" smtClean="0"/>
              <a:t>。</a:t>
            </a:r>
            <a:endParaRPr lang="en-US" altLang="zh-CN" dirty="0" smtClean="0"/>
          </a:p>
          <a:p>
            <a:r>
              <a:rPr lang="zh-CN" altLang="en-US" dirty="0" smtClean="0"/>
              <a:t>当</a:t>
            </a:r>
            <a:r>
              <a:rPr lang="en-US" altLang="zh-CN" dirty="0" err="1" smtClean="0"/>
              <a:t>len</a:t>
            </a:r>
            <a:r>
              <a:rPr lang="en-US" altLang="zh-CN" dirty="0" smtClean="0"/>
              <a:t>&gt;2w</a:t>
            </a:r>
            <a:r>
              <a:rPr lang="zh-CN" altLang="en-US" dirty="0" smtClean="0"/>
              <a:t>时，</a:t>
            </a:r>
            <a:r>
              <a:rPr lang="en-US" altLang="zh-CN" dirty="0" err="1" smtClean="0"/>
              <a:t>ans</a:t>
            </a:r>
            <a:r>
              <a:rPr lang="en-US" altLang="zh-CN" dirty="0" smtClean="0"/>
              <a:t>=P(k,len-2w)*P(k-(len-2w), w)^2</a:t>
            </a:r>
            <a:r>
              <a:rPr lang="zh-CN" altLang="en-US" dirty="0" smtClean="0"/>
              <a:t>。</a:t>
            </a:r>
            <a:endParaRPr lang="en-US" altLang="zh-CN" dirty="0" smtClean="0"/>
          </a:p>
          <a:p>
            <a:r>
              <a:rPr lang="zh-CN" altLang="en-US" dirty="0" smtClean="0"/>
              <a:t>在</a:t>
            </a:r>
            <a:r>
              <a:rPr lang="en-US" altLang="zh-CN" dirty="0" smtClean="0"/>
              <a:t>[</a:t>
            </a:r>
            <a:r>
              <a:rPr lang="en-US" altLang="zh-CN" dirty="0" err="1" smtClean="0"/>
              <a:t>w,w+k</a:t>
            </a:r>
            <a:r>
              <a:rPr lang="en-US" altLang="zh-CN" dirty="0" smtClean="0"/>
              <a:t>]</a:t>
            </a:r>
            <a:r>
              <a:rPr lang="zh-CN" altLang="en-US" dirty="0" smtClean="0"/>
              <a:t>中枚举</a:t>
            </a:r>
            <a:r>
              <a:rPr lang="en-US" altLang="zh-CN" dirty="0" err="1" smtClean="0"/>
              <a:t>len</a:t>
            </a:r>
            <a:r>
              <a:rPr lang="zh-CN" altLang="en-US" dirty="0" smtClean="0"/>
              <a:t>即可。</a:t>
            </a:r>
            <a:endParaRPr lang="en-US" altLang="zh-CN" dirty="0" smtClean="0"/>
          </a:p>
          <a:p>
            <a:r>
              <a:rPr lang="zh-CN" altLang="en-US" dirty="0" smtClean="0"/>
              <a:t>时间复杂度</a:t>
            </a:r>
            <a:r>
              <a:rPr lang="en-US" altLang="zh-CN" dirty="0" smtClean="0"/>
              <a:t>O(k)</a:t>
            </a:r>
          </a:p>
        </p:txBody>
      </p:sp>
    </p:spTree>
    <p:extLst>
      <p:ext uri="{BB962C8B-B14F-4D97-AF65-F5344CB8AC3E}">
        <p14:creationId xmlns:p14="http://schemas.microsoft.com/office/powerpoint/2010/main" val="3815313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CRB and String</a:t>
            </a:r>
            <a:endParaRPr lang="zh-CN" altLang="en-US" dirty="0"/>
          </a:p>
        </p:txBody>
      </p:sp>
      <p:sp>
        <p:nvSpPr>
          <p:cNvPr id="3" name="内容占位符 2"/>
          <p:cNvSpPr>
            <a:spLocks noGrp="1"/>
          </p:cNvSpPr>
          <p:nvPr>
            <p:ph idx="1"/>
          </p:nvPr>
        </p:nvSpPr>
        <p:spPr/>
        <p:txBody>
          <a:bodyPr>
            <a:normAutofit/>
          </a:bodyPr>
          <a:lstStyle/>
          <a:p>
            <a:r>
              <a:rPr lang="zh-CN" altLang="en-US" dirty="0"/>
              <a:t>给定两个字符串 </a:t>
            </a:r>
            <a:r>
              <a:rPr lang="en-US" altLang="zh-CN" dirty="0"/>
              <a:t>S </a:t>
            </a:r>
            <a:r>
              <a:rPr lang="zh-CN" altLang="en-US" dirty="0"/>
              <a:t>和 </a:t>
            </a:r>
            <a:r>
              <a:rPr lang="en-US" altLang="zh-CN" dirty="0"/>
              <a:t>T</a:t>
            </a:r>
            <a:r>
              <a:rPr lang="zh-CN" altLang="en-US" dirty="0" smtClean="0"/>
              <a:t>。</a:t>
            </a:r>
            <a:endParaRPr lang="en-US" altLang="zh-CN" dirty="0" smtClean="0"/>
          </a:p>
          <a:p>
            <a:r>
              <a:rPr lang="zh-CN" altLang="en-US" dirty="0" smtClean="0"/>
              <a:t>你</a:t>
            </a:r>
            <a:r>
              <a:rPr lang="zh-CN" altLang="en-US" dirty="0"/>
              <a:t>每次可以在 </a:t>
            </a:r>
            <a:r>
              <a:rPr lang="en-US" altLang="zh-CN" dirty="0"/>
              <a:t>S </a:t>
            </a:r>
            <a:r>
              <a:rPr lang="zh-CN" altLang="en-US" dirty="0"/>
              <a:t>的某个字符 </a:t>
            </a:r>
            <a:r>
              <a:rPr lang="en-US" altLang="zh-CN" dirty="0"/>
              <a:t>c </a:t>
            </a:r>
            <a:r>
              <a:rPr lang="zh-CN" altLang="en-US" dirty="0"/>
              <a:t>后面添加一个字符 </a:t>
            </a:r>
            <a:r>
              <a:rPr lang="en-US" altLang="zh-CN" dirty="0"/>
              <a:t>d</a:t>
            </a:r>
            <a:r>
              <a:rPr lang="zh-CN" altLang="en-US" dirty="0"/>
              <a:t>，且</a:t>
            </a:r>
            <a:r>
              <a:rPr lang="zh-CN" altLang="en-US" dirty="0" smtClean="0"/>
              <a:t>要保证 </a:t>
            </a:r>
            <a:r>
              <a:rPr lang="en-US" altLang="zh-CN" dirty="0"/>
              <a:t>c </a:t>
            </a:r>
            <a:r>
              <a:rPr lang="en-US" altLang="zh-CN" dirty="0" smtClean="0"/>
              <a:t>!= </a:t>
            </a:r>
            <a:r>
              <a:rPr lang="en-US" altLang="zh-CN" dirty="0"/>
              <a:t>d</a:t>
            </a:r>
            <a:r>
              <a:rPr lang="zh-CN" altLang="en-US" dirty="0" smtClean="0"/>
              <a:t>。</a:t>
            </a:r>
            <a:endParaRPr lang="en-US" altLang="zh-CN" dirty="0" smtClean="0"/>
          </a:p>
          <a:p>
            <a:r>
              <a:rPr lang="zh-CN" altLang="en-US" dirty="0" smtClean="0"/>
              <a:t>问</a:t>
            </a:r>
            <a:r>
              <a:rPr lang="zh-CN" altLang="en-US" dirty="0"/>
              <a:t>有没有可能把 </a:t>
            </a:r>
            <a:r>
              <a:rPr lang="en-US" altLang="zh-CN" dirty="0"/>
              <a:t>S </a:t>
            </a:r>
            <a:r>
              <a:rPr lang="zh-CN" altLang="en-US" dirty="0"/>
              <a:t>变成 </a:t>
            </a:r>
            <a:r>
              <a:rPr lang="en-US" altLang="zh-CN" dirty="0"/>
              <a:t>T</a:t>
            </a:r>
            <a:r>
              <a:rPr lang="zh-CN" altLang="en-US" dirty="0" smtClean="0"/>
              <a:t>。</a:t>
            </a:r>
            <a:endParaRPr lang="en-US" altLang="zh-CN" dirty="0" smtClean="0"/>
          </a:p>
          <a:p>
            <a:r>
              <a:rPr lang="en-US" altLang="zh-CN" dirty="0" smtClean="0"/>
              <a:t>1</a:t>
            </a:r>
            <a:r>
              <a:rPr lang="zh-CN" altLang="en-US" dirty="0" smtClean="0"/>
              <a:t>≤</a:t>
            </a:r>
            <a:r>
              <a:rPr lang="en-US" altLang="zh-CN" dirty="0" smtClean="0"/>
              <a:t>|</a:t>
            </a:r>
            <a:r>
              <a:rPr lang="en-US" altLang="zh-CN" dirty="0"/>
              <a:t>S</a:t>
            </a:r>
            <a:r>
              <a:rPr lang="en-US" altLang="zh-CN" dirty="0" smtClean="0"/>
              <a:t>|≤|</a:t>
            </a:r>
            <a:r>
              <a:rPr lang="en-US" altLang="zh-CN" dirty="0"/>
              <a:t>T</a:t>
            </a:r>
            <a:r>
              <a:rPr lang="en-US" altLang="zh-CN" dirty="0" smtClean="0"/>
              <a:t>|≤100000</a:t>
            </a:r>
            <a:r>
              <a:rPr lang="zh-CN" altLang="en-US" dirty="0"/>
              <a:t>。 </a:t>
            </a:r>
            <a:endParaRPr lang="en-US" altLang="zh-CN" dirty="0" smtClean="0"/>
          </a:p>
          <a:p>
            <a:r>
              <a:rPr lang="zh-CN" altLang="en-US" dirty="0" smtClean="0"/>
              <a:t>题目来源：</a:t>
            </a:r>
            <a:r>
              <a:rPr lang="en-US" altLang="zh-CN" dirty="0" err="1" smtClean="0"/>
              <a:t>hdu</a:t>
            </a:r>
            <a:endParaRPr lang="zh-CN" altLang="en-US" dirty="0" smtClean="0"/>
          </a:p>
          <a:p>
            <a:endParaRPr lang="zh-CN" altLang="en-US" dirty="0"/>
          </a:p>
        </p:txBody>
      </p:sp>
    </p:spTree>
    <p:extLst>
      <p:ext uri="{BB962C8B-B14F-4D97-AF65-F5344CB8AC3E}">
        <p14:creationId xmlns:p14="http://schemas.microsoft.com/office/powerpoint/2010/main" val="292171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残缺的字符串 </a:t>
            </a:r>
          </a:p>
        </p:txBody>
      </p:sp>
      <p:sp>
        <p:nvSpPr>
          <p:cNvPr id="3" name="内容占位符 2"/>
          <p:cNvSpPr>
            <a:spLocks noGrp="1"/>
          </p:cNvSpPr>
          <p:nvPr>
            <p:ph idx="1"/>
          </p:nvPr>
        </p:nvSpPr>
        <p:spPr/>
        <p:txBody>
          <a:bodyPr>
            <a:normAutofit/>
          </a:bodyPr>
          <a:lstStyle/>
          <a:p>
            <a:r>
              <a:rPr lang="zh-CN" altLang="en-US" dirty="0" smtClean="0"/>
              <a:t>给定两个仅包含小写字母和*的</a:t>
            </a:r>
            <a:r>
              <a:rPr lang="zh-CN" altLang="en-US" dirty="0"/>
              <a:t>字符串 </a:t>
            </a:r>
            <a:r>
              <a:rPr lang="en-US" altLang="zh-CN" dirty="0"/>
              <a:t>A </a:t>
            </a:r>
            <a:r>
              <a:rPr lang="zh-CN" altLang="en-US" dirty="0"/>
              <a:t>和 </a:t>
            </a:r>
            <a:r>
              <a:rPr lang="en-US" altLang="zh-CN" dirty="0"/>
              <a:t>B</a:t>
            </a:r>
            <a:r>
              <a:rPr lang="zh-CN" altLang="en-US" dirty="0"/>
              <a:t>，其中 </a:t>
            </a:r>
            <a:r>
              <a:rPr lang="en-US" altLang="zh-CN" dirty="0"/>
              <a:t>A </a:t>
            </a:r>
            <a:r>
              <a:rPr lang="zh-CN" altLang="en-US" dirty="0"/>
              <a:t>串长度为 </a:t>
            </a:r>
            <a:r>
              <a:rPr lang="en-US" altLang="zh-CN" dirty="0"/>
              <a:t>m</a:t>
            </a:r>
            <a:r>
              <a:rPr lang="zh-CN" altLang="en-US" dirty="0"/>
              <a:t>， </a:t>
            </a:r>
            <a:r>
              <a:rPr lang="en-US" altLang="zh-CN" dirty="0"/>
              <a:t>B </a:t>
            </a:r>
            <a:r>
              <a:rPr lang="zh-CN" altLang="en-US" dirty="0"/>
              <a:t>串</a:t>
            </a:r>
            <a:r>
              <a:rPr lang="zh-CN" altLang="en-US" dirty="0" smtClean="0"/>
              <a:t>长度为 </a:t>
            </a:r>
            <a:r>
              <a:rPr lang="en-US" altLang="zh-CN" dirty="0"/>
              <a:t>n</a:t>
            </a:r>
            <a:r>
              <a:rPr lang="zh-CN" altLang="en-US" dirty="0" smtClean="0"/>
              <a:t>。</a:t>
            </a:r>
            <a:endParaRPr lang="en-US" altLang="zh-CN" dirty="0" smtClean="0"/>
          </a:p>
          <a:p>
            <a:r>
              <a:rPr lang="zh-CN" altLang="en-US" dirty="0" smtClean="0"/>
              <a:t>求出对于 </a:t>
            </a:r>
            <a:r>
              <a:rPr lang="en-US" altLang="zh-CN" dirty="0"/>
              <a:t>B </a:t>
            </a:r>
            <a:r>
              <a:rPr lang="zh-CN" altLang="en-US" dirty="0"/>
              <a:t>的每一个位置 </a:t>
            </a:r>
            <a:r>
              <a:rPr lang="en-US" altLang="zh-CN" dirty="0"/>
              <a:t>i</a:t>
            </a:r>
            <a:r>
              <a:rPr lang="zh-CN" altLang="en-US" dirty="0"/>
              <a:t>，从这个位置开始连续 </a:t>
            </a:r>
            <a:r>
              <a:rPr lang="en-US" altLang="zh-CN" dirty="0" smtClean="0"/>
              <a:t>m</a:t>
            </a:r>
            <a:r>
              <a:rPr lang="zh-CN" altLang="en-US" dirty="0" smtClean="0"/>
              <a:t>个</a:t>
            </a:r>
            <a:r>
              <a:rPr lang="zh-CN" altLang="en-US" dirty="0"/>
              <a:t>字符形成的子串是否可能与 </a:t>
            </a:r>
            <a:r>
              <a:rPr lang="en-US" altLang="zh-CN" dirty="0"/>
              <a:t>A </a:t>
            </a:r>
            <a:r>
              <a:rPr lang="zh-CN" altLang="en-US" dirty="0"/>
              <a:t>串完全</a:t>
            </a:r>
            <a:r>
              <a:rPr lang="zh-CN" altLang="en-US" dirty="0"/>
              <a:t>匹配（*可以匹配任意字符</a:t>
            </a:r>
            <a:r>
              <a:rPr lang="zh-CN" altLang="en-US" dirty="0" smtClean="0"/>
              <a:t>）</a:t>
            </a:r>
            <a:r>
              <a:rPr lang="zh-CN" altLang="en-US" dirty="0" smtClean="0"/>
              <a:t>。</a:t>
            </a:r>
            <a:endParaRPr lang="en-US" altLang="zh-CN" dirty="0" smtClean="0"/>
          </a:p>
          <a:p>
            <a:r>
              <a:rPr lang="en-US" altLang="zh-CN" dirty="0" smtClean="0"/>
              <a:t>1</a:t>
            </a:r>
            <a:r>
              <a:rPr lang="en-US" altLang="zh-CN" dirty="0" smtClean="0"/>
              <a:t>≤m≤n≤300000</a:t>
            </a:r>
            <a:r>
              <a:rPr lang="zh-CN" altLang="en-US" dirty="0" smtClean="0"/>
              <a:t>。</a:t>
            </a:r>
            <a:endParaRPr lang="en-US" altLang="zh-CN" dirty="0" smtClean="0"/>
          </a:p>
          <a:p>
            <a:r>
              <a:rPr lang="zh-CN" altLang="en-US" dirty="0" smtClean="0"/>
              <a:t>题目来源：</a:t>
            </a:r>
            <a:r>
              <a:rPr lang="en-US" altLang="zh-CN" dirty="0" smtClean="0"/>
              <a:t>bzoj4259 </a:t>
            </a:r>
            <a:r>
              <a:rPr lang="en-US" altLang="zh-CN" dirty="0"/>
              <a:t/>
            </a:r>
            <a:br>
              <a:rPr lang="en-US" altLang="zh-CN" dirty="0"/>
            </a:br>
            <a:endParaRPr lang="zh-CN" altLang="en-US" dirty="0"/>
          </a:p>
        </p:txBody>
      </p:sp>
    </p:spTree>
    <p:extLst>
      <p:ext uri="{BB962C8B-B14F-4D97-AF65-F5344CB8AC3E}">
        <p14:creationId xmlns:p14="http://schemas.microsoft.com/office/powerpoint/2010/main" val="392968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残缺的字符串 </a:t>
            </a:r>
          </a:p>
        </p:txBody>
      </p:sp>
      <p:sp>
        <p:nvSpPr>
          <p:cNvPr id="3" name="内容占位符 2"/>
          <p:cNvSpPr>
            <a:spLocks noGrp="1"/>
          </p:cNvSpPr>
          <p:nvPr>
            <p:ph idx="1"/>
          </p:nvPr>
        </p:nvSpPr>
        <p:spPr/>
        <p:txBody>
          <a:bodyPr>
            <a:normAutofit/>
          </a:bodyPr>
          <a:lstStyle/>
          <a:p>
            <a:r>
              <a:rPr lang="zh-CN" altLang="en-US" dirty="0" smtClean="0"/>
              <a:t>将*设为</a:t>
            </a:r>
            <a:r>
              <a:rPr lang="en-US" altLang="zh-CN" dirty="0" smtClean="0"/>
              <a:t>0</a:t>
            </a:r>
            <a:r>
              <a:rPr lang="zh-CN" altLang="en-US" dirty="0" smtClean="0"/>
              <a:t>，定义</a:t>
            </a:r>
            <a:r>
              <a:rPr lang="en-US" altLang="zh-CN" dirty="0" smtClean="0"/>
              <a:t>f(A,B)=sigma(</a:t>
            </a:r>
            <a:r>
              <a:rPr lang="en-US" altLang="zh-CN" dirty="0" err="1" smtClean="0"/>
              <a:t>AiBi</a:t>
            </a:r>
            <a:r>
              <a:rPr lang="en-US" altLang="zh-CN" dirty="0" smtClean="0"/>
              <a:t>(Ai-Bi)</a:t>
            </a:r>
            <a:r>
              <a:rPr lang="en-US" altLang="zh-CN" baseline="30000" dirty="0" smtClean="0"/>
              <a:t>2</a:t>
            </a:r>
            <a:r>
              <a:rPr lang="en-US" altLang="zh-CN" dirty="0" smtClean="0"/>
              <a:t>)</a:t>
            </a:r>
            <a:r>
              <a:rPr lang="zh-CN" altLang="en-US" dirty="0" smtClean="0"/>
              <a:t>。</a:t>
            </a:r>
            <a:endParaRPr lang="en-US" altLang="zh-CN" dirty="0" smtClean="0"/>
          </a:p>
          <a:p>
            <a:r>
              <a:rPr lang="zh-CN" altLang="en-US" dirty="0" smtClean="0"/>
              <a:t>那么</a:t>
            </a:r>
            <a:r>
              <a:rPr lang="en-US" altLang="zh-CN" dirty="0" smtClean="0"/>
              <a:t>A</a:t>
            </a:r>
            <a:r>
              <a:rPr lang="zh-CN" altLang="en-US" dirty="0" smtClean="0"/>
              <a:t>和</a:t>
            </a:r>
            <a:r>
              <a:rPr lang="en-US" altLang="zh-CN" dirty="0" smtClean="0"/>
              <a:t>B</a:t>
            </a:r>
            <a:r>
              <a:rPr lang="zh-CN" altLang="en-US" dirty="0" smtClean="0"/>
              <a:t>能匹配当且仅当</a:t>
            </a:r>
            <a:r>
              <a:rPr lang="en-US" altLang="zh-CN" dirty="0" smtClean="0"/>
              <a:t>f</a:t>
            </a:r>
            <a:r>
              <a:rPr lang="en-US" altLang="zh-CN" dirty="0" smtClean="0"/>
              <a:t>(A,B)=0</a:t>
            </a:r>
            <a:r>
              <a:rPr lang="zh-CN" altLang="en-US" dirty="0" smtClean="0"/>
              <a:t>。</a:t>
            </a:r>
            <a:endParaRPr lang="en-US" altLang="zh-CN" dirty="0" smtClean="0"/>
          </a:p>
          <a:p>
            <a:r>
              <a:rPr lang="zh-CN" altLang="en-US" dirty="0" smtClean="0"/>
              <a:t>将</a:t>
            </a:r>
            <a:r>
              <a:rPr lang="en-US" altLang="zh-CN" dirty="0" err="1" smtClean="0"/>
              <a:t>AiBi</a:t>
            </a:r>
            <a:r>
              <a:rPr lang="en-US" altLang="zh-CN" dirty="0" smtClean="0"/>
              <a:t>(Ai-Bi)</a:t>
            </a:r>
            <a:r>
              <a:rPr lang="en-US" altLang="zh-CN" baseline="30000" dirty="0" smtClean="0"/>
              <a:t>2</a:t>
            </a:r>
            <a:r>
              <a:rPr lang="zh-CN" altLang="en-US" dirty="0" smtClean="0"/>
              <a:t>拆开得到</a:t>
            </a:r>
            <a:r>
              <a:rPr lang="en-US" altLang="zh-CN" dirty="0" smtClean="0"/>
              <a:t>Ai</a:t>
            </a:r>
            <a:r>
              <a:rPr lang="en-US" altLang="zh-CN" baseline="30000" dirty="0" smtClean="0"/>
              <a:t>3</a:t>
            </a:r>
            <a:r>
              <a:rPr lang="en-US" altLang="zh-CN" dirty="0" smtClean="0"/>
              <a:t>Bi+AiBi</a:t>
            </a:r>
            <a:r>
              <a:rPr lang="en-US" altLang="zh-CN" baseline="30000" dirty="0" smtClean="0"/>
              <a:t>3</a:t>
            </a:r>
            <a:r>
              <a:rPr lang="en-US" altLang="zh-CN" dirty="0" smtClean="0"/>
              <a:t>-2Ai</a:t>
            </a:r>
            <a:r>
              <a:rPr lang="en-US" altLang="zh-CN" baseline="30000" dirty="0" smtClean="0"/>
              <a:t>2</a:t>
            </a:r>
            <a:r>
              <a:rPr lang="en-US" altLang="zh-CN" dirty="0" smtClean="0"/>
              <a:t>Bi</a:t>
            </a:r>
            <a:r>
              <a:rPr lang="en-US" altLang="zh-CN" baseline="30000" dirty="0" smtClean="0"/>
              <a:t>2</a:t>
            </a:r>
            <a:r>
              <a:rPr lang="zh-CN" altLang="en-US" dirty="0" smtClean="0"/>
              <a:t>，将</a:t>
            </a:r>
            <a:r>
              <a:rPr lang="en-US" altLang="zh-CN" dirty="0" smtClean="0"/>
              <a:t>A</a:t>
            </a:r>
            <a:r>
              <a:rPr lang="zh-CN" altLang="en-US" dirty="0" smtClean="0"/>
              <a:t>翻转后三项分别</a:t>
            </a:r>
            <a:r>
              <a:rPr lang="en-US" altLang="zh-CN" dirty="0" smtClean="0"/>
              <a:t>FFT</a:t>
            </a:r>
            <a:r>
              <a:rPr lang="zh-CN" altLang="en-US" dirty="0"/>
              <a:t>即</a:t>
            </a:r>
            <a:r>
              <a:rPr lang="zh-CN" altLang="en-US" dirty="0" smtClean="0"/>
              <a:t>可。</a:t>
            </a:r>
            <a:endParaRPr lang="en-US" altLang="zh-CN" dirty="0" smtClean="0"/>
          </a:p>
          <a:p>
            <a:r>
              <a:rPr lang="zh-CN" altLang="en-US" dirty="0" smtClean="0"/>
              <a:t>时间复杂度</a:t>
            </a:r>
            <a:r>
              <a:rPr lang="en-US" altLang="zh-CN" dirty="0" smtClean="0"/>
              <a:t>O(</a:t>
            </a:r>
            <a:r>
              <a:rPr lang="en-US" altLang="zh-CN" dirty="0" err="1" smtClean="0"/>
              <a:t>nlogn</a:t>
            </a:r>
            <a:r>
              <a:rPr lang="en-US" altLang="zh-CN" dirty="0" smtClean="0"/>
              <a:t>)</a:t>
            </a:r>
            <a:endParaRPr lang="en-US" altLang="zh-CN" dirty="0"/>
          </a:p>
        </p:txBody>
      </p:sp>
    </p:spTree>
    <p:extLst>
      <p:ext uri="{BB962C8B-B14F-4D97-AF65-F5344CB8AC3E}">
        <p14:creationId xmlns:p14="http://schemas.microsoft.com/office/powerpoint/2010/main" val="714156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字符串识别</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给定</a:t>
            </a:r>
            <a:r>
              <a:rPr lang="zh-CN" altLang="en-US" dirty="0"/>
              <a:t>一个字符串</a:t>
            </a:r>
            <a:r>
              <a:rPr lang="en-US" altLang="zh-CN" dirty="0" smtClean="0"/>
              <a:t>S</a:t>
            </a:r>
            <a:r>
              <a:rPr lang="zh-CN" altLang="en-US" dirty="0" smtClean="0"/>
              <a:t>与</a:t>
            </a:r>
            <a:r>
              <a:rPr lang="zh-CN" altLang="en-US" dirty="0"/>
              <a:t>一个整数</a:t>
            </a:r>
            <a:r>
              <a:rPr lang="en-US" altLang="zh-CN" dirty="0"/>
              <a:t>K</a:t>
            </a:r>
            <a:r>
              <a:rPr lang="zh-CN" altLang="en-US" dirty="0"/>
              <a:t>，定义</a:t>
            </a:r>
            <a:r>
              <a:rPr lang="en-US" altLang="zh-CN" dirty="0"/>
              <a:t>S</a:t>
            </a:r>
            <a:r>
              <a:rPr lang="zh-CN" altLang="en-US" dirty="0"/>
              <a:t>的子串</a:t>
            </a:r>
            <a:r>
              <a:rPr lang="en-US" altLang="zh-CN" dirty="0"/>
              <a:t>T=S(i, j)</a:t>
            </a:r>
            <a:r>
              <a:rPr lang="zh-CN" altLang="en-US" dirty="0"/>
              <a:t>是关于第</a:t>
            </a:r>
            <a:r>
              <a:rPr lang="en-US" altLang="zh-CN" dirty="0"/>
              <a:t>K</a:t>
            </a:r>
            <a:r>
              <a:rPr lang="zh-CN" altLang="en-US" dirty="0"/>
              <a:t>位的识别子串，满足以下两个条件：</a:t>
            </a:r>
          </a:p>
          <a:p>
            <a:r>
              <a:rPr lang="en-US" altLang="zh-CN" dirty="0"/>
              <a:t>1</a:t>
            </a:r>
            <a:r>
              <a:rPr lang="zh-CN" altLang="en-US" dirty="0"/>
              <a:t>、</a:t>
            </a:r>
            <a:r>
              <a:rPr lang="en-US" altLang="zh-CN" dirty="0" err="1"/>
              <a:t>i≤K≤j</a:t>
            </a:r>
            <a:r>
              <a:rPr lang="zh-CN" altLang="en-US" dirty="0"/>
              <a:t>。</a:t>
            </a:r>
          </a:p>
          <a:p>
            <a:r>
              <a:rPr lang="en-US" altLang="zh-CN" dirty="0"/>
              <a:t>2</a:t>
            </a:r>
            <a:r>
              <a:rPr lang="zh-CN" altLang="en-US" dirty="0"/>
              <a:t>、子串</a:t>
            </a:r>
            <a:r>
              <a:rPr lang="en-US" altLang="zh-CN" dirty="0"/>
              <a:t>T</a:t>
            </a:r>
            <a:r>
              <a:rPr lang="zh-CN" altLang="en-US" dirty="0"/>
              <a:t>只在</a:t>
            </a:r>
            <a:r>
              <a:rPr lang="en-US" altLang="zh-CN" dirty="0"/>
              <a:t>S</a:t>
            </a:r>
            <a:r>
              <a:rPr lang="zh-CN" altLang="en-US" dirty="0"/>
              <a:t>中出现过一次</a:t>
            </a:r>
            <a:r>
              <a:rPr lang="zh-CN" altLang="en-US" dirty="0" smtClean="0"/>
              <a:t>。</a:t>
            </a:r>
            <a:endParaRPr lang="en-US" altLang="zh-CN" dirty="0" smtClean="0"/>
          </a:p>
          <a:p>
            <a:r>
              <a:rPr lang="zh-CN" altLang="en-US" dirty="0" smtClean="0"/>
              <a:t>现在</a:t>
            </a:r>
            <a:r>
              <a:rPr lang="zh-CN" altLang="en-US" dirty="0"/>
              <a:t>，给定</a:t>
            </a:r>
            <a:r>
              <a:rPr lang="en-US" altLang="zh-CN" dirty="0"/>
              <a:t>S</a:t>
            </a:r>
            <a:r>
              <a:rPr lang="zh-CN" altLang="en-US" dirty="0" smtClean="0"/>
              <a:t>，求对于</a:t>
            </a:r>
            <a:r>
              <a:rPr lang="en-US" altLang="zh-CN" dirty="0"/>
              <a:t>S</a:t>
            </a:r>
            <a:r>
              <a:rPr lang="zh-CN" altLang="en-US" dirty="0"/>
              <a:t>的每一位，最短的识别子串长度是</a:t>
            </a:r>
            <a:r>
              <a:rPr lang="zh-CN" altLang="en-US" dirty="0" smtClean="0"/>
              <a:t>多少。</a:t>
            </a:r>
            <a:endParaRPr lang="en-US" altLang="zh-CN" dirty="0" smtClean="0"/>
          </a:p>
          <a:p>
            <a:r>
              <a:rPr lang="en-US" altLang="zh-CN" dirty="0"/>
              <a:t>n</a:t>
            </a:r>
            <a:r>
              <a:rPr lang="en-US" altLang="zh-CN" dirty="0" smtClean="0"/>
              <a:t>&lt;=500000</a:t>
            </a:r>
            <a:endParaRPr lang="en-US" altLang="zh-CN" dirty="0"/>
          </a:p>
          <a:p>
            <a:r>
              <a:rPr lang="zh-CN" altLang="en-US" dirty="0" smtClean="0"/>
              <a:t>题目来源：</a:t>
            </a:r>
            <a:r>
              <a:rPr lang="en-US" altLang="zh-CN" dirty="0" smtClean="0"/>
              <a:t>bzoj2685</a:t>
            </a:r>
            <a:endParaRPr lang="zh-CN" altLang="en-US" dirty="0"/>
          </a:p>
        </p:txBody>
      </p:sp>
    </p:spTree>
    <p:extLst>
      <p:ext uri="{BB962C8B-B14F-4D97-AF65-F5344CB8AC3E}">
        <p14:creationId xmlns:p14="http://schemas.microsoft.com/office/powerpoint/2010/main" val="1812408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字符串识别</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给定</a:t>
            </a:r>
            <a:r>
              <a:rPr lang="zh-CN" altLang="en-US" dirty="0"/>
              <a:t>一个字符串</a:t>
            </a:r>
            <a:r>
              <a:rPr lang="en-US" altLang="zh-CN" dirty="0" smtClean="0"/>
              <a:t>S</a:t>
            </a:r>
            <a:r>
              <a:rPr lang="zh-CN" altLang="en-US" dirty="0" smtClean="0"/>
              <a:t>与</a:t>
            </a:r>
            <a:r>
              <a:rPr lang="zh-CN" altLang="en-US" dirty="0"/>
              <a:t>一个整数</a:t>
            </a:r>
            <a:r>
              <a:rPr lang="en-US" altLang="zh-CN" dirty="0"/>
              <a:t>K</a:t>
            </a:r>
            <a:r>
              <a:rPr lang="zh-CN" altLang="en-US" dirty="0"/>
              <a:t>，定义</a:t>
            </a:r>
            <a:r>
              <a:rPr lang="en-US" altLang="zh-CN" dirty="0"/>
              <a:t>S</a:t>
            </a:r>
            <a:r>
              <a:rPr lang="zh-CN" altLang="en-US" dirty="0"/>
              <a:t>的子串</a:t>
            </a:r>
            <a:r>
              <a:rPr lang="en-US" altLang="zh-CN" dirty="0"/>
              <a:t>T=S(i, j)</a:t>
            </a:r>
            <a:r>
              <a:rPr lang="zh-CN" altLang="en-US" dirty="0"/>
              <a:t>是关于第</a:t>
            </a:r>
            <a:r>
              <a:rPr lang="en-US" altLang="zh-CN" dirty="0"/>
              <a:t>K</a:t>
            </a:r>
            <a:r>
              <a:rPr lang="zh-CN" altLang="en-US" dirty="0"/>
              <a:t>位的识别子串，满足以下两个条件：</a:t>
            </a:r>
          </a:p>
          <a:p>
            <a:r>
              <a:rPr lang="en-US" altLang="zh-CN" dirty="0"/>
              <a:t>1</a:t>
            </a:r>
            <a:r>
              <a:rPr lang="zh-CN" altLang="en-US" dirty="0"/>
              <a:t>、</a:t>
            </a:r>
            <a:r>
              <a:rPr lang="en-US" altLang="zh-CN" dirty="0" err="1"/>
              <a:t>i≤K≤j</a:t>
            </a:r>
            <a:r>
              <a:rPr lang="zh-CN" altLang="en-US" dirty="0"/>
              <a:t>。</a:t>
            </a:r>
          </a:p>
          <a:p>
            <a:r>
              <a:rPr lang="en-US" altLang="zh-CN" dirty="0"/>
              <a:t>2</a:t>
            </a:r>
            <a:r>
              <a:rPr lang="zh-CN" altLang="en-US" dirty="0"/>
              <a:t>、子串</a:t>
            </a:r>
            <a:r>
              <a:rPr lang="en-US" altLang="zh-CN" dirty="0"/>
              <a:t>T</a:t>
            </a:r>
            <a:r>
              <a:rPr lang="zh-CN" altLang="en-US" dirty="0"/>
              <a:t>只在</a:t>
            </a:r>
            <a:r>
              <a:rPr lang="en-US" altLang="zh-CN" dirty="0"/>
              <a:t>S</a:t>
            </a:r>
            <a:r>
              <a:rPr lang="zh-CN" altLang="en-US" dirty="0"/>
              <a:t>中出现过一次</a:t>
            </a:r>
            <a:r>
              <a:rPr lang="zh-CN" altLang="en-US" dirty="0" smtClean="0"/>
              <a:t>。</a:t>
            </a:r>
            <a:endParaRPr lang="en-US" altLang="zh-CN" dirty="0" smtClean="0"/>
          </a:p>
          <a:p>
            <a:r>
              <a:rPr lang="zh-CN" altLang="en-US" dirty="0" smtClean="0"/>
              <a:t>现在</a:t>
            </a:r>
            <a:r>
              <a:rPr lang="zh-CN" altLang="en-US" dirty="0"/>
              <a:t>，给定</a:t>
            </a:r>
            <a:r>
              <a:rPr lang="en-US" altLang="zh-CN" dirty="0"/>
              <a:t>S</a:t>
            </a:r>
            <a:r>
              <a:rPr lang="zh-CN" altLang="en-US" dirty="0" smtClean="0"/>
              <a:t>，求对于</a:t>
            </a:r>
            <a:r>
              <a:rPr lang="en-US" altLang="zh-CN" dirty="0"/>
              <a:t>S</a:t>
            </a:r>
            <a:r>
              <a:rPr lang="zh-CN" altLang="en-US" dirty="0"/>
              <a:t>的每一位，最短的识别子串长度是</a:t>
            </a:r>
            <a:r>
              <a:rPr lang="zh-CN" altLang="en-US" dirty="0" smtClean="0"/>
              <a:t>多少。</a:t>
            </a:r>
            <a:endParaRPr lang="en-US" altLang="zh-CN" dirty="0" smtClean="0"/>
          </a:p>
          <a:p>
            <a:r>
              <a:rPr lang="en-US" altLang="zh-CN" dirty="0"/>
              <a:t>n</a:t>
            </a:r>
            <a:r>
              <a:rPr lang="en-US" altLang="zh-CN" dirty="0" smtClean="0"/>
              <a:t>&lt;=500000</a:t>
            </a:r>
            <a:endParaRPr lang="en-US" altLang="zh-CN" dirty="0"/>
          </a:p>
          <a:p>
            <a:r>
              <a:rPr lang="zh-CN" altLang="en-US" dirty="0" smtClean="0"/>
              <a:t>题目来源：</a:t>
            </a:r>
            <a:r>
              <a:rPr lang="en-US" altLang="zh-CN" dirty="0" smtClean="0"/>
              <a:t>bzoj2685</a:t>
            </a:r>
            <a:endParaRPr lang="zh-CN" altLang="en-US" dirty="0"/>
          </a:p>
        </p:txBody>
      </p:sp>
    </p:spTree>
    <p:extLst>
      <p:ext uri="{BB962C8B-B14F-4D97-AF65-F5344CB8AC3E}">
        <p14:creationId xmlns:p14="http://schemas.microsoft.com/office/powerpoint/2010/main" val="159852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字符串识别</a:t>
            </a:r>
            <a:endParaRPr lang="zh-CN" altLang="en-US" dirty="0"/>
          </a:p>
        </p:txBody>
      </p:sp>
      <p:sp>
        <p:nvSpPr>
          <p:cNvPr id="3" name="内容占位符 2"/>
          <p:cNvSpPr>
            <a:spLocks noGrp="1"/>
          </p:cNvSpPr>
          <p:nvPr>
            <p:ph idx="1"/>
          </p:nvPr>
        </p:nvSpPr>
        <p:spPr/>
        <p:txBody>
          <a:bodyPr>
            <a:normAutofit/>
          </a:bodyPr>
          <a:lstStyle/>
          <a:p>
            <a:r>
              <a:rPr lang="zh-CN" altLang="en-US" dirty="0" smtClean="0"/>
              <a:t>建</a:t>
            </a:r>
            <a:r>
              <a:rPr lang="zh-CN" altLang="en-US" dirty="0"/>
              <a:t>后缀自动机</a:t>
            </a:r>
            <a:r>
              <a:rPr lang="zh-CN" altLang="en-US" dirty="0" smtClean="0"/>
              <a:t>，</a:t>
            </a:r>
            <a:r>
              <a:rPr lang="zh-CN" altLang="en-US" dirty="0"/>
              <a:t>只有</a:t>
            </a:r>
            <a:r>
              <a:rPr lang="en-US" altLang="zh-CN" dirty="0"/>
              <a:t>right</a:t>
            </a:r>
            <a:r>
              <a:rPr lang="zh-CN" altLang="en-US" dirty="0"/>
              <a:t>集大小为</a:t>
            </a:r>
            <a:r>
              <a:rPr lang="en-US" altLang="zh-CN" dirty="0"/>
              <a:t>1</a:t>
            </a:r>
            <a:r>
              <a:rPr lang="zh-CN" altLang="en-US" dirty="0"/>
              <a:t>的节点对答案有</a:t>
            </a:r>
            <a:r>
              <a:rPr lang="zh-CN" altLang="en-US" dirty="0" smtClean="0"/>
              <a:t>贡献。</a:t>
            </a:r>
            <a:endParaRPr lang="en-US" altLang="zh-CN" dirty="0" smtClean="0"/>
          </a:p>
          <a:p>
            <a:r>
              <a:rPr lang="zh-CN" altLang="en-US" dirty="0" smtClean="0"/>
              <a:t>若</a:t>
            </a:r>
            <a:r>
              <a:rPr lang="zh-CN" altLang="en-US" dirty="0"/>
              <a:t>其出现位置右端点为</a:t>
            </a:r>
            <a:r>
              <a:rPr lang="en-US" altLang="zh-CN" dirty="0"/>
              <a:t>r</a:t>
            </a:r>
            <a:r>
              <a:rPr lang="zh-CN" altLang="en-US" dirty="0"/>
              <a:t>，此节点可接受的最短串长为</a:t>
            </a:r>
            <a:r>
              <a:rPr lang="en-US" altLang="zh-CN" dirty="0"/>
              <a:t>x</a:t>
            </a:r>
            <a:r>
              <a:rPr lang="zh-CN" altLang="en-US" dirty="0"/>
              <a:t>，最长串长为</a:t>
            </a:r>
            <a:r>
              <a:rPr lang="en-US" altLang="zh-CN" dirty="0"/>
              <a:t>y</a:t>
            </a:r>
            <a:r>
              <a:rPr lang="zh-CN" altLang="en-US" dirty="0" smtClean="0"/>
              <a:t>，则</a:t>
            </a:r>
            <a:r>
              <a:rPr lang="zh-CN" altLang="en-US" dirty="0"/>
              <a:t>对</a:t>
            </a:r>
            <a:r>
              <a:rPr lang="en-US" altLang="zh-CN" dirty="0"/>
              <a:t>(r-</a:t>
            </a:r>
            <a:r>
              <a:rPr lang="en-US" altLang="zh-CN" dirty="0" err="1"/>
              <a:t>x,r</a:t>
            </a:r>
            <a:r>
              <a:rPr lang="en-US" altLang="zh-CN" dirty="0"/>
              <a:t>]</a:t>
            </a:r>
            <a:r>
              <a:rPr lang="zh-CN" altLang="en-US" dirty="0"/>
              <a:t>用</a:t>
            </a:r>
            <a:r>
              <a:rPr lang="en-US" altLang="zh-CN" dirty="0"/>
              <a:t>x</a:t>
            </a:r>
            <a:r>
              <a:rPr lang="zh-CN" altLang="en-US" dirty="0"/>
              <a:t>更新最小值，对</a:t>
            </a:r>
            <a:r>
              <a:rPr lang="en-US" altLang="zh-CN" dirty="0"/>
              <a:t>r-k (y&lt;</a:t>
            </a:r>
            <a:r>
              <a:rPr lang="en-US" altLang="zh-CN" dirty="0" err="1"/>
              <a:t>k≤x</a:t>
            </a:r>
            <a:r>
              <a:rPr lang="en-US" altLang="zh-CN" dirty="0"/>
              <a:t>)</a:t>
            </a:r>
            <a:r>
              <a:rPr lang="zh-CN" altLang="en-US" dirty="0"/>
              <a:t>则用</a:t>
            </a:r>
            <a:r>
              <a:rPr lang="en-US" altLang="zh-CN" dirty="0"/>
              <a:t>k</a:t>
            </a:r>
            <a:r>
              <a:rPr lang="zh-CN" altLang="en-US" dirty="0"/>
              <a:t>更新</a:t>
            </a:r>
            <a:r>
              <a:rPr lang="zh-CN" altLang="en-US" dirty="0" smtClean="0"/>
              <a:t>最小值。</a:t>
            </a:r>
            <a:endParaRPr lang="zh-CN" altLang="en-US" dirty="0"/>
          </a:p>
          <a:p>
            <a:r>
              <a:rPr lang="zh-CN" altLang="en-US" dirty="0"/>
              <a:t>用两棵线段树维护答案，分别处理以上两种</a:t>
            </a:r>
            <a:r>
              <a:rPr lang="zh-CN" altLang="en-US" dirty="0" smtClean="0"/>
              <a:t>情况。</a:t>
            </a:r>
            <a:endParaRPr lang="en-US" altLang="zh-CN" dirty="0" smtClean="0"/>
          </a:p>
          <a:p>
            <a:r>
              <a:rPr lang="zh-CN" altLang="en-US" dirty="0"/>
              <a:t>时间复杂</a:t>
            </a:r>
            <a:r>
              <a:rPr lang="zh-CN" altLang="en-US" dirty="0" smtClean="0"/>
              <a:t>度</a:t>
            </a:r>
            <a:r>
              <a:rPr lang="en-US" altLang="zh-CN" dirty="0" smtClean="0"/>
              <a:t>O(</a:t>
            </a:r>
            <a:r>
              <a:rPr lang="en-US" altLang="zh-CN" dirty="0" err="1" smtClean="0"/>
              <a:t>nlogn</a:t>
            </a:r>
            <a:r>
              <a:rPr lang="en-US" altLang="zh-CN" dirty="0" smtClean="0"/>
              <a:t>)</a:t>
            </a:r>
            <a:endParaRPr lang="en-US" altLang="zh-CN" dirty="0"/>
          </a:p>
        </p:txBody>
      </p:sp>
    </p:spTree>
    <p:extLst>
      <p:ext uri="{BB962C8B-B14F-4D97-AF65-F5344CB8AC3E}">
        <p14:creationId xmlns:p14="http://schemas.microsoft.com/office/powerpoint/2010/main" val="682582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隐身术</a:t>
            </a:r>
            <a:endParaRPr lang="zh-CN" altLang="en-US" dirty="0"/>
          </a:p>
        </p:txBody>
      </p:sp>
      <p:sp>
        <p:nvSpPr>
          <p:cNvPr id="3" name="内容占位符 2"/>
          <p:cNvSpPr>
            <a:spLocks noGrp="1"/>
          </p:cNvSpPr>
          <p:nvPr>
            <p:ph idx="1"/>
          </p:nvPr>
        </p:nvSpPr>
        <p:spPr/>
        <p:txBody>
          <a:bodyPr>
            <a:normAutofit/>
          </a:bodyPr>
          <a:lstStyle/>
          <a:p>
            <a:r>
              <a:rPr lang="zh-CN" altLang="en-US" dirty="0"/>
              <a:t>给定两个串 </a:t>
            </a:r>
            <a:r>
              <a:rPr lang="en-US" altLang="zh-CN" dirty="0" smtClean="0"/>
              <a:t>A,B </a:t>
            </a:r>
            <a:r>
              <a:rPr lang="zh-CN" altLang="en-US" dirty="0" smtClean="0"/>
              <a:t>。</a:t>
            </a:r>
            <a:r>
              <a:rPr lang="zh-CN" altLang="en-US" dirty="0"/>
              <a:t>问 </a:t>
            </a:r>
            <a:r>
              <a:rPr lang="en-US" altLang="zh-CN" dirty="0"/>
              <a:t>B </a:t>
            </a:r>
            <a:r>
              <a:rPr lang="zh-CN" altLang="en-US" dirty="0"/>
              <a:t>中有多少个非空子串和 </a:t>
            </a:r>
            <a:r>
              <a:rPr lang="en-US" altLang="zh-CN" dirty="0"/>
              <a:t>A </a:t>
            </a:r>
            <a:r>
              <a:rPr lang="zh-CN" altLang="en-US" dirty="0"/>
              <a:t>的编辑</a:t>
            </a:r>
            <a:r>
              <a:rPr lang="zh-CN" altLang="en-US" dirty="0" smtClean="0"/>
              <a:t>距离</a:t>
            </a:r>
            <a:r>
              <a:rPr lang="zh-CN" altLang="en-US" dirty="0"/>
              <a:t>不超过 </a:t>
            </a:r>
            <a:r>
              <a:rPr lang="en-US" altLang="zh-CN" dirty="0" smtClean="0"/>
              <a:t>K</a:t>
            </a:r>
            <a:r>
              <a:rPr lang="zh-CN" altLang="en-US" dirty="0" smtClean="0"/>
              <a:t>。</a:t>
            </a:r>
            <a:endParaRPr lang="en-US" altLang="zh-CN" dirty="0" smtClean="0"/>
          </a:p>
          <a:p>
            <a:r>
              <a:rPr lang="zh-CN" altLang="en-US" dirty="0" smtClean="0"/>
              <a:t>不同</a:t>
            </a:r>
            <a:r>
              <a:rPr lang="zh-CN" altLang="en-US" dirty="0"/>
              <a:t>位置的内容相同的子串算作多个</a:t>
            </a:r>
            <a:r>
              <a:rPr lang="zh-CN" altLang="en-US" dirty="0" smtClean="0"/>
              <a:t>。</a:t>
            </a:r>
            <a:endParaRPr lang="en-US" altLang="zh-CN" dirty="0" smtClean="0"/>
          </a:p>
          <a:p>
            <a:r>
              <a:rPr lang="zh-CN" altLang="en-US" dirty="0" smtClean="0"/>
              <a:t>两</a:t>
            </a:r>
            <a:r>
              <a:rPr lang="zh-CN" altLang="en-US" dirty="0"/>
              <a:t>个串的“编辑距离”指的是把一个串变成另一个串需要</a:t>
            </a:r>
            <a:r>
              <a:rPr lang="zh-CN" altLang="en-US" dirty="0" smtClean="0"/>
              <a:t>的最小</a:t>
            </a:r>
            <a:r>
              <a:rPr lang="zh-CN" altLang="en-US" dirty="0"/>
              <a:t>的操作次数，每次操作可以插入、删除或者替换一个字符。 </a:t>
            </a:r>
            <a:endParaRPr lang="en-US" altLang="zh-CN" dirty="0" smtClean="0"/>
          </a:p>
          <a:p>
            <a:r>
              <a:rPr lang="en-US" altLang="zh-CN" dirty="0" smtClean="0"/>
              <a:t>1&lt;=|A|,|B|&lt;=100000</a:t>
            </a:r>
            <a:r>
              <a:rPr lang="zh-CN" altLang="en-US" dirty="0" smtClean="0"/>
              <a:t>，</a:t>
            </a:r>
            <a:r>
              <a:rPr lang="en-US" altLang="zh-CN" dirty="0" smtClean="0"/>
              <a:t>0&lt;=K&lt;=5 </a:t>
            </a:r>
          </a:p>
          <a:p>
            <a:r>
              <a:rPr lang="zh-CN" altLang="en-US" dirty="0" smtClean="0"/>
              <a:t>题目来源：</a:t>
            </a:r>
            <a:r>
              <a:rPr lang="en-US" altLang="zh-CN" dirty="0" smtClean="0"/>
              <a:t>BJOI2015</a:t>
            </a:r>
            <a:endParaRPr lang="zh-CN" altLang="en-US" dirty="0"/>
          </a:p>
        </p:txBody>
      </p:sp>
    </p:spTree>
    <p:extLst>
      <p:ext uri="{BB962C8B-B14F-4D97-AF65-F5344CB8AC3E}">
        <p14:creationId xmlns:p14="http://schemas.microsoft.com/office/powerpoint/2010/main" val="2794837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隐身术</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枚举子串的左端点。</a:t>
            </a:r>
            <a:endParaRPr lang="en-US" altLang="zh-CN" dirty="0" smtClean="0"/>
          </a:p>
          <a:p>
            <a:r>
              <a:rPr lang="zh-CN" altLang="en-US" dirty="0"/>
              <a:t>考虑暴力搜索，设</a:t>
            </a:r>
            <a:r>
              <a:rPr lang="zh-CN" altLang="en-US" dirty="0" smtClean="0"/>
              <a:t>状态</a:t>
            </a:r>
            <a:r>
              <a:rPr lang="en-US" altLang="zh-CN" dirty="0" smtClean="0"/>
              <a:t>(</a:t>
            </a:r>
            <a:r>
              <a:rPr lang="en-US" altLang="zh-CN" dirty="0" err="1" smtClean="0"/>
              <a:t>x,y,z</a:t>
            </a:r>
            <a:r>
              <a:rPr lang="en-US" altLang="zh-CN" dirty="0" smtClean="0"/>
              <a:t>)</a:t>
            </a:r>
            <a:r>
              <a:rPr lang="zh-CN" altLang="en-US" dirty="0" smtClean="0"/>
              <a:t>为</a:t>
            </a:r>
            <a:r>
              <a:rPr lang="zh-CN" altLang="en-US" dirty="0"/>
              <a:t>当前需要考虑 </a:t>
            </a:r>
            <a:r>
              <a:rPr lang="en-US" altLang="zh-CN" dirty="0"/>
              <a:t>A </a:t>
            </a:r>
            <a:r>
              <a:rPr lang="zh-CN" altLang="en-US" dirty="0"/>
              <a:t>从 </a:t>
            </a:r>
            <a:r>
              <a:rPr lang="en-US" altLang="zh-CN" dirty="0"/>
              <a:t>x </a:t>
            </a:r>
            <a:r>
              <a:rPr lang="zh-CN" altLang="en-US" dirty="0" smtClean="0"/>
              <a:t>开始的后缀，</a:t>
            </a:r>
            <a:r>
              <a:rPr lang="en-US" altLang="zh-CN" dirty="0" smtClean="0"/>
              <a:t>B</a:t>
            </a:r>
            <a:r>
              <a:rPr lang="zh-CN" altLang="en-US" dirty="0" smtClean="0"/>
              <a:t>从</a:t>
            </a:r>
            <a:r>
              <a:rPr lang="en-US" altLang="zh-CN" dirty="0" smtClean="0"/>
              <a:t>y</a:t>
            </a:r>
            <a:r>
              <a:rPr lang="zh-CN" altLang="en-US" dirty="0" smtClean="0"/>
              <a:t>开始</a:t>
            </a:r>
            <a:r>
              <a:rPr lang="zh-CN" altLang="en-US" dirty="0"/>
              <a:t>的后缀，之前部分编辑距离</a:t>
            </a:r>
            <a:r>
              <a:rPr lang="zh-CN" altLang="en-US" dirty="0" smtClean="0"/>
              <a:t>为</a:t>
            </a:r>
            <a:r>
              <a:rPr lang="en-US" altLang="zh-CN" dirty="0" smtClean="0"/>
              <a:t>z</a:t>
            </a:r>
            <a:r>
              <a:rPr lang="zh-CN" altLang="en-US" dirty="0"/>
              <a:t>。</a:t>
            </a:r>
          </a:p>
          <a:p>
            <a:r>
              <a:rPr lang="zh-CN" altLang="en-US" dirty="0"/>
              <a:t>首先用后缀</a:t>
            </a:r>
            <a:r>
              <a:rPr lang="zh-CN" altLang="en-US" dirty="0" smtClean="0"/>
              <a:t>数组</a:t>
            </a:r>
            <a:r>
              <a:rPr lang="en-US" altLang="zh-CN" dirty="0" smtClean="0"/>
              <a:t>+ST</a:t>
            </a:r>
            <a:r>
              <a:rPr lang="zh-CN" altLang="en-US" dirty="0" smtClean="0"/>
              <a:t>表求出两个后缀的 </a:t>
            </a:r>
            <a:r>
              <a:rPr lang="en-US" altLang="zh-CN" dirty="0" err="1" smtClean="0"/>
              <a:t>lcp</a:t>
            </a:r>
            <a:r>
              <a:rPr lang="zh-CN" altLang="en-US" dirty="0" smtClean="0"/>
              <a:t>，</a:t>
            </a:r>
            <a:r>
              <a:rPr lang="en-US" altLang="zh-CN" dirty="0" smtClean="0"/>
              <a:t>x</a:t>
            </a:r>
            <a:r>
              <a:rPr lang="zh-CN" altLang="en-US" dirty="0" smtClean="0"/>
              <a:t>和</a:t>
            </a:r>
            <a:r>
              <a:rPr lang="en-US" altLang="zh-CN" dirty="0" smtClean="0"/>
              <a:t>y</a:t>
            </a:r>
            <a:r>
              <a:rPr lang="zh-CN" altLang="en-US" dirty="0" smtClean="0"/>
              <a:t>直接向右跳那么多。</a:t>
            </a:r>
            <a:endParaRPr lang="en-US" altLang="zh-CN" dirty="0" smtClean="0"/>
          </a:p>
          <a:p>
            <a:r>
              <a:rPr lang="zh-CN" altLang="en-US" dirty="0" smtClean="0"/>
              <a:t>接着有</a:t>
            </a:r>
            <a:r>
              <a:rPr lang="en-US" altLang="zh-CN" dirty="0" smtClean="0"/>
              <a:t>3</a:t>
            </a:r>
            <a:r>
              <a:rPr lang="zh-CN" altLang="en-US" dirty="0" smtClean="0"/>
              <a:t>种转移，分别是状态</a:t>
            </a:r>
            <a:r>
              <a:rPr lang="en-US" altLang="zh-CN" dirty="0" smtClean="0"/>
              <a:t>(x+1,y,z+1)</a:t>
            </a:r>
            <a:r>
              <a:rPr lang="zh-CN" altLang="en-US" dirty="0" smtClean="0"/>
              <a:t>、</a:t>
            </a:r>
            <a:r>
              <a:rPr lang="en-US" altLang="zh-CN" dirty="0" smtClean="0"/>
              <a:t>(x,y+1,z+1)</a:t>
            </a:r>
            <a:r>
              <a:rPr lang="zh-CN" altLang="en-US" dirty="0" smtClean="0"/>
              <a:t>和</a:t>
            </a:r>
            <a:r>
              <a:rPr lang="en-US" altLang="zh-CN" dirty="0" smtClean="0"/>
              <a:t>(x+1,y+1,z+1)</a:t>
            </a:r>
            <a:r>
              <a:rPr lang="zh-CN" altLang="en-US" dirty="0" smtClean="0"/>
              <a:t>。</a:t>
            </a:r>
            <a:endParaRPr lang="en-US" altLang="zh-CN" dirty="0" smtClean="0"/>
          </a:p>
          <a:p>
            <a:r>
              <a:rPr lang="zh-CN" altLang="en-US" dirty="0" smtClean="0"/>
              <a:t>如果</a:t>
            </a:r>
            <a:r>
              <a:rPr lang="en-US" altLang="zh-CN" dirty="0" smtClean="0"/>
              <a:t>x=|A|+1</a:t>
            </a:r>
            <a:r>
              <a:rPr lang="zh-CN" altLang="en-US" dirty="0" smtClean="0"/>
              <a:t>且</a:t>
            </a:r>
            <a:r>
              <a:rPr lang="en-US" altLang="zh-CN" dirty="0" smtClean="0"/>
              <a:t>z&lt;=K</a:t>
            </a:r>
            <a:r>
              <a:rPr lang="zh-CN" altLang="en-US" dirty="0" smtClean="0"/>
              <a:t>，那么</a:t>
            </a:r>
            <a:r>
              <a:rPr lang="en-US" altLang="zh-CN" dirty="0" smtClean="0"/>
              <a:t>y-1</a:t>
            </a:r>
            <a:r>
              <a:rPr lang="zh-CN" altLang="en-US" dirty="0" smtClean="0"/>
              <a:t>就是合法的右端点。</a:t>
            </a:r>
            <a:endParaRPr lang="zh-CN" altLang="en-US" dirty="0"/>
          </a:p>
          <a:p>
            <a:r>
              <a:rPr lang="zh-CN" altLang="en-US" dirty="0"/>
              <a:t>时间复杂度 </a:t>
            </a:r>
            <a:r>
              <a:rPr lang="en-US" altLang="zh-CN" dirty="0" smtClean="0"/>
              <a:t>O(</a:t>
            </a:r>
            <a:r>
              <a:rPr lang="en-US" altLang="zh-CN" dirty="0" err="1" smtClean="0"/>
              <a:t>nlogn+n</a:t>
            </a:r>
            <a:r>
              <a:rPr lang="en-US" altLang="zh-CN" dirty="0" smtClean="0"/>
              <a:t>*3^K</a:t>
            </a:r>
            <a:r>
              <a:rPr lang="en-US" altLang="zh-CN" dirty="0"/>
              <a:t>)</a:t>
            </a:r>
            <a:r>
              <a:rPr lang="zh-CN" altLang="en-US" dirty="0"/>
              <a:t>。</a:t>
            </a:r>
          </a:p>
        </p:txBody>
      </p:sp>
    </p:spTree>
    <p:extLst>
      <p:ext uri="{BB962C8B-B14F-4D97-AF65-F5344CB8AC3E}">
        <p14:creationId xmlns:p14="http://schemas.microsoft.com/office/powerpoint/2010/main" val="1507790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平方串</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我们定义</a:t>
            </a:r>
            <a:r>
              <a:rPr lang="zh-CN" altLang="en-US" dirty="0"/>
              <a:t>一个串为平方串当且仅当这个串非空而且它可以由两个相同串连接而成。例如</a:t>
            </a:r>
            <a:r>
              <a:rPr lang="en-US" altLang="zh-CN" dirty="0" err="1"/>
              <a:t>naivenaive</a:t>
            </a:r>
            <a:r>
              <a:rPr lang="zh-CN" altLang="en-US" dirty="0"/>
              <a:t>和</a:t>
            </a:r>
            <a:r>
              <a:rPr lang="en-US" altLang="zh-CN" dirty="0" err="1"/>
              <a:t>aaaaaa</a:t>
            </a:r>
            <a:r>
              <a:rPr lang="zh-CN" altLang="en-US" dirty="0"/>
              <a:t>为平方串，而</a:t>
            </a:r>
            <a:r>
              <a:rPr lang="en-US" altLang="zh-CN" dirty="0" err="1"/>
              <a:t>naiveevian</a:t>
            </a:r>
            <a:r>
              <a:rPr lang="zh-CN" altLang="en-US" dirty="0"/>
              <a:t>和</a:t>
            </a:r>
            <a:r>
              <a:rPr lang="en-US" altLang="zh-CN" dirty="0" err="1"/>
              <a:t>aaaaa</a:t>
            </a:r>
            <a:r>
              <a:rPr lang="zh-CN" altLang="en-US" dirty="0"/>
              <a:t>不是。</a:t>
            </a:r>
          </a:p>
          <a:p>
            <a:r>
              <a:rPr lang="zh-CN" altLang="en-US" dirty="0"/>
              <a:t>现在</a:t>
            </a:r>
            <a:r>
              <a:rPr lang="en-US" altLang="zh-CN" dirty="0" err="1"/>
              <a:t>zzq</a:t>
            </a:r>
            <a:r>
              <a:rPr lang="zh-CN" altLang="en-US" dirty="0"/>
              <a:t>拿到了一个很长的数字串（每个字符为</a:t>
            </a:r>
            <a:r>
              <a:rPr lang="en-US" altLang="zh-CN" dirty="0"/>
              <a:t>0~9</a:t>
            </a:r>
            <a:r>
              <a:rPr lang="zh-CN" altLang="en-US" dirty="0"/>
              <a:t>），他想要随机地取出一个非空子串，如果这个子串没有前导零且为平方串，那么它的价值就为它的数值，否则它的价值为</a:t>
            </a:r>
            <a:r>
              <a:rPr lang="en-US" altLang="zh-CN" dirty="0"/>
              <a:t>0</a:t>
            </a:r>
            <a:r>
              <a:rPr lang="zh-CN" altLang="en-US" dirty="0" smtClean="0"/>
              <a:t>。</a:t>
            </a:r>
            <a:endParaRPr lang="en-US" altLang="zh-CN" dirty="0" smtClean="0"/>
          </a:p>
          <a:p>
            <a:r>
              <a:rPr lang="en-US" altLang="zh-CN" dirty="0" err="1" smtClean="0"/>
              <a:t>zzq</a:t>
            </a:r>
            <a:r>
              <a:rPr lang="zh-CN" altLang="en-US" dirty="0"/>
              <a:t>想知道他取出子串价值的期望，</a:t>
            </a:r>
            <a:r>
              <a:rPr lang="en-US" altLang="zh-CN" dirty="0"/>
              <a:t>mod 666623333</a:t>
            </a:r>
            <a:r>
              <a:rPr lang="zh-CN" altLang="en-US" dirty="0"/>
              <a:t>输出。</a:t>
            </a:r>
          </a:p>
          <a:p>
            <a:r>
              <a:rPr lang="en-US" altLang="zh-CN" dirty="0" smtClean="0"/>
              <a:t>n&lt;=500000</a:t>
            </a:r>
            <a:endParaRPr lang="zh-CN" altLang="en-US" dirty="0"/>
          </a:p>
        </p:txBody>
      </p:sp>
    </p:spTree>
    <p:extLst>
      <p:ext uri="{BB962C8B-B14F-4D97-AF65-F5344CB8AC3E}">
        <p14:creationId xmlns:p14="http://schemas.microsoft.com/office/powerpoint/2010/main" val="1353985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平方串</a:t>
            </a:r>
            <a:endParaRPr lang="zh-CN" altLang="en-US" dirty="0"/>
          </a:p>
        </p:txBody>
      </p:sp>
      <p:sp>
        <p:nvSpPr>
          <p:cNvPr id="3" name="内容占位符 2"/>
          <p:cNvSpPr>
            <a:spLocks noGrp="1"/>
          </p:cNvSpPr>
          <p:nvPr>
            <p:ph idx="1"/>
          </p:nvPr>
        </p:nvSpPr>
        <p:spPr/>
        <p:txBody>
          <a:bodyPr>
            <a:normAutofit/>
          </a:bodyPr>
          <a:lstStyle/>
          <a:p>
            <a:r>
              <a:rPr lang="zh-CN" altLang="en-US" dirty="0" smtClean="0"/>
              <a:t>分治，每次考虑跨越中间的串。</a:t>
            </a:r>
            <a:endParaRPr lang="en-US" altLang="zh-CN" dirty="0" smtClean="0"/>
          </a:p>
          <a:p>
            <a:r>
              <a:rPr lang="zh-CN" altLang="en-US" dirty="0" smtClean="0"/>
              <a:t>枚举平方串的长度</a:t>
            </a:r>
            <a:r>
              <a:rPr lang="en-US" altLang="zh-CN" dirty="0" smtClean="0"/>
              <a:t>2p</a:t>
            </a:r>
            <a:r>
              <a:rPr lang="zh-CN" altLang="en-US" dirty="0" smtClean="0"/>
              <a:t>，分别考虑靠左、靠右和正中间的串。</a:t>
            </a:r>
            <a:endParaRPr lang="en-US" altLang="zh-CN" dirty="0" smtClean="0"/>
          </a:p>
          <a:p>
            <a:r>
              <a:rPr lang="zh-CN" altLang="en-US" dirty="0" smtClean="0"/>
              <a:t>以靠左为例：用二分</a:t>
            </a:r>
            <a:r>
              <a:rPr lang="en-US" altLang="zh-CN" dirty="0" smtClean="0"/>
              <a:t>+hash</a:t>
            </a:r>
            <a:r>
              <a:rPr lang="zh-CN" altLang="en-US" dirty="0" smtClean="0"/>
              <a:t>求出中点和中点</a:t>
            </a:r>
            <a:r>
              <a:rPr lang="en-US" altLang="zh-CN" dirty="0" smtClean="0"/>
              <a:t>-p</a:t>
            </a:r>
            <a:r>
              <a:rPr lang="zh-CN" altLang="en-US" dirty="0" smtClean="0"/>
              <a:t>的最长公共前</a:t>
            </a:r>
            <a:r>
              <a:rPr lang="en-US" altLang="zh-CN" dirty="0" smtClean="0"/>
              <a:t>/</a:t>
            </a:r>
            <a:r>
              <a:rPr lang="zh-CN" altLang="en-US" dirty="0" smtClean="0"/>
              <a:t>后缀，可以用三个参数</a:t>
            </a:r>
            <a:r>
              <a:rPr lang="en-US" altLang="zh-CN" dirty="0" smtClean="0"/>
              <a:t>(</a:t>
            </a:r>
            <a:r>
              <a:rPr lang="en-US" altLang="zh-CN" dirty="0" err="1" smtClean="0"/>
              <a:t>l,r,p</a:t>
            </a:r>
            <a:r>
              <a:rPr lang="en-US" altLang="zh-CN" dirty="0" smtClean="0"/>
              <a:t>)</a:t>
            </a:r>
            <a:r>
              <a:rPr lang="zh-CN" altLang="en-US" dirty="0" smtClean="0"/>
              <a:t>表示这些平方串：左端点为</a:t>
            </a:r>
            <a:r>
              <a:rPr lang="en-US" altLang="zh-CN" dirty="0" smtClean="0"/>
              <a:t>[</a:t>
            </a:r>
            <a:r>
              <a:rPr lang="en-US" altLang="zh-CN" dirty="0" err="1" smtClean="0"/>
              <a:t>l,r</a:t>
            </a:r>
            <a:r>
              <a:rPr lang="en-US" altLang="zh-CN" dirty="0" smtClean="0"/>
              <a:t>]</a:t>
            </a:r>
            <a:r>
              <a:rPr lang="zh-CN" altLang="en-US" dirty="0" smtClean="0"/>
              <a:t>，长度为</a:t>
            </a:r>
            <a:r>
              <a:rPr lang="en-US" altLang="zh-CN" dirty="0" smtClean="0"/>
              <a:t>p</a:t>
            </a:r>
            <a:r>
              <a:rPr lang="zh-CN" altLang="en-US" dirty="0" smtClean="0"/>
              <a:t>的所有串。</a:t>
            </a:r>
            <a:endParaRPr lang="en-US" altLang="zh-CN" dirty="0"/>
          </a:p>
        </p:txBody>
      </p:sp>
    </p:spTree>
    <p:extLst>
      <p:ext uri="{BB962C8B-B14F-4D97-AF65-F5344CB8AC3E}">
        <p14:creationId xmlns:p14="http://schemas.microsoft.com/office/powerpoint/2010/main" val="2936043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平方串</a:t>
            </a:r>
            <a:endParaRPr lang="zh-CN" altLang="en-US" dirty="0"/>
          </a:p>
        </p:txBody>
      </p:sp>
      <p:sp>
        <p:nvSpPr>
          <p:cNvPr id="3" name="内容占位符 2"/>
          <p:cNvSpPr>
            <a:spLocks noGrp="1"/>
          </p:cNvSpPr>
          <p:nvPr>
            <p:ph idx="1"/>
          </p:nvPr>
        </p:nvSpPr>
        <p:spPr/>
        <p:txBody>
          <a:bodyPr>
            <a:normAutofit/>
          </a:bodyPr>
          <a:lstStyle/>
          <a:p>
            <a:r>
              <a:rPr lang="zh-CN" altLang="en-US" dirty="0" smtClean="0"/>
              <a:t>记</a:t>
            </a:r>
            <a:r>
              <a:rPr lang="en-US" altLang="zh-CN" dirty="0" smtClean="0"/>
              <a:t>f(i)</a:t>
            </a:r>
            <a:r>
              <a:rPr lang="zh-CN" altLang="en-US" dirty="0" smtClean="0"/>
              <a:t>表示</a:t>
            </a:r>
            <a:r>
              <a:rPr lang="en-US" altLang="zh-CN" dirty="0" smtClean="0"/>
              <a:t>s[1..i]</a:t>
            </a:r>
            <a:r>
              <a:rPr lang="zh-CN" altLang="en-US" dirty="0" smtClean="0"/>
              <a:t>作为一个数的值，那么如果不要求没有前导零的话，</a:t>
            </a:r>
            <a:r>
              <a:rPr lang="en-US" altLang="zh-CN" dirty="0" smtClean="0"/>
              <a:t>(</a:t>
            </a:r>
            <a:r>
              <a:rPr lang="en-US" altLang="zh-CN" dirty="0" err="1" smtClean="0"/>
              <a:t>l,r,p</a:t>
            </a:r>
            <a:r>
              <a:rPr lang="en-US" altLang="zh-CN" dirty="0" smtClean="0"/>
              <a:t>)</a:t>
            </a:r>
            <a:r>
              <a:rPr lang="zh-CN" altLang="en-US" dirty="0" smtClean="0"/>
              <a:t>的值是</a:t>
            </a:r>
            <a:r>
              <a:rPr lang="en-US" altLang="zh-CN" dirty="0" smtClean="0"/>
              <a:t>f(l+p-1)+…+f(r+p-1)-10^p*(f(l-1)+…+f(r-1))</a:t>
            </a:r>
            <a:r>
              <a:rPr lang="zh-CN" altLang="en-US" dirty="0" smtClean="0"/>
              <a:t>。</a:t>
            </a:r>
            <a:endParaRPr lang="en-US" altLang="zh-CN" dirty="0" smtClean="0"/>
          </a:p>
          <a:p>
            <a:r>
              <a:rPr lang="zh-CN" altLang="en-US" dirty="0" smtClean="0"/>
              <a:t>考虑前导零的限制，只要将</a:t>
            </a:r>
            <a:r>
              <a:rPr lang="en-US" altLang="zh-CN" dirty="0" smtClean="0"/>
              <a:t>s[i+1]=‘0’</a:t>
            </a:r>
            <a:r>
              <a:rPr lang="zh-CN" altLang="en-US" dirty="0" smtClean="0"/>
              <a:t>的</a:t>
            </a:r>
            <a:r>
              <a:rPr lang="en-US" altLang="zh-CN" dirty="0" smtClean="0"/>
              <a:t>f(i)</a:t>
            </a:r>
            <a:r>
              <a:rPr lang="zh-CN" altLang="en-US" dirty="0" smtClean="0"/>
              <a:t>改为</a:t>
            </a:r>
            <a:r>
              <a:rPr lang="en-US" altLang="zh-CN" dirty="0" smtClean="0"/>
              <a:t>0</a:t>
            </a:r>
            <a:r>
              <a:rPr lang="zh-CN" altLang="en-US" dirty="0" smtClean="0"/>
              <a:t>即可。</a:t>
            </a:r>
            <a:endParaRPr lang="en-US" altLang="zh-CN" dirty="0" smtClean="0"/>
          </a:p>
          <a:p>
            <a:r>
              <a:rPr lang="zh-CN" altLang="en-US" dirty="0"/>
              <a:t>时间复杂</a:t>
            </a:r>
            <a:r>
              <a:rPr lang="zh-CN" altLang="en-US" dirty="0" smtClean="0"/>
              <a:t>度</a:t>
            </a:r>
            <a:r>
              <a:rPr lang="en-US" altLang="zh-CN" dirty="0" smtClean="0"/>
              <a:t>O(nlog^2)</a:t>
            </a:r>
          </a:p>
          <a:p>
            <a:endParaRPr lang="en-US" altLang="zh-CN" dirty="0"/>
          </a:p>
        </p:txBody>
      </p:sp>
    </p:spTree>
    <p:extLst>
      <p:ext uri="{BB962C8B-B14F-4D97-AF65-F5344CB8AC3E}">
        <p14:creationId xmlns:p14="http://schemas.microsoft.com/office/powerpoint/2010/main" val="2958292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CRB and String</a:t>
            </a:r>
            <a:endParaRPr lang="zh-CN" altLang="en-US" dirty="0"/>
          </a:p>
        </p:txBody>
      </p:sp>
      <p:sp>
        <p:nvSpPr>
          <p:cNvPr id="3" name="内容占位符 2"/>
          <p:cNvSpPr>
            <a:spLocks noGrp="1"/>
          </p:cNvSpPr>
          <p:nvPr>
            <p:ph idx="1"/>
          </p:nvPr>
        </p:nvSpPr>
        <p:spPr/>
        <p:txBody>
          <a:bodyPr>
            <a:normAutofit/>
          </a:bodyPr>
          <a:lstStyle/>
          <a:p>
            <a:r>
              <a:rPr lang="zh-CN" altLang="en-US" dirty="0"/>
              <a:t>首先 </a:t>
            </a:r>
            <a:r>
              <a:rPr lang="en-US" altLang="zh-CN" dirty="0"/>
              <a:t>S </a:t>
            </a:r>
            <a:r>
              <a:rPr lang="zh-CN" altLang="en-US" dirty="0"/>
              <a:t>必须要是 </a:t>
            </a:r>
            <a:r>
              <a:rPr lang="en-US" altLang="zh-CN" dirty="0"/>
              <a:t>T </a:t>
            </a:r>
            <a:r>
              <a:rPr lang="zh-CN" altLang="en-US" dirty="0"/>
              <a:t>的子序列，且 </a:t>
            </a:r>
            <a:r>
              <a:rPr lang="en-US" altLang="zh-CN" dirty="0"/>
              <a:t>S1 = T1</a:t>
            </a:r>
            <a:r>
              <a:rPr lang="zh-CN" altLang="en-US" dirty="0" smtClean="0"/>
              <a:t>。</a:t>
            </a:r>
            <a:endParaRPr lang="en-US" altLang="zh-CN" dirty="0" smtClean="0"/>
          </a:p>
          <a:p>
            <a:r>
              <a:rPr lang="zh-CN" altLang="en-US" dirty="0" smtClean="0"/>
              <a:t>因为</a:t>
            </a:r>
            <a:r>
              <a:rPr lang="zh-CN" altLang="en-US" dirty="0"/>
              <a:t>字符不同的限制，所以 </a:t>
            </a:r>
            <a:r>
              <a:rPr lang="en-US" altLang="zh-CN" dirty="0"/>
              <a:t>S </a:t>
            </a:r>
            <a:r>
              <a:rPr lang="zh-CN" altLang="en-US" dirty="0"/>
              <a:t>开头连续相同的字符数</a:t>
            </a:r>
            <a:r>
              <a:rPr lang="zh-CN" altLang="en-US" dirty="0" smtClean="0"/>
              <a:t>要不大于 </a:t>
            </a:r>
            <a:r>
              <a:rPr lang="en-US" altLang="zh-CN" dirty="0"/>
              <a:t>T </a:t>
            </a:r>
            <a:r>
              <a:rPr lang="zh-CN" altLang="en-US" dirty="0"/>
              <a:t>开头连续相同的字符数</a:t>
            </a:r>
            <a:r>
              <a:rPr lang="zh-CN" altLang="en-US" dirty="0" smtClean="0"/>
              <a:t>。</a:t>
            </a:r>
            <a:endParaRPr lang="en-US" altLang="zh-CN" dirty="0" smtClean="0"/>
          </a:p>
          <a:p>
            <a:r>
              <a:rPr lang="zh-CN" altLang="en-US" dirty="0" smtClean="0"/>
              <a:t>如果</a:t>
            </a:r>
            <a:r>
              <a:rPr lang="zh-CN" altLang="en-US" dirty="0"/>
              <a:t>满足以上条件，那么一定可以得到 </a:t>
            </a:r>
            <a:r>
              <a:rPr lang="en-US" altLang="zh-CN" dirty="0"/>
              <a:t>T</a:t>
            </a:r>
            <a:r>
              <a:rPr lang="zh-CN" altLang="en-US" dirty="0" smtClean="0"/>
              <a:t>。</a:t>
            </a:r>
            <a:endParaRPr lang="en-US" altLang="zh-CN" dirty="0" smtClean="0"/>
          </a:p>
          <a:p>
            <a:r>
              <a:rPr lang="zh-CN" altLang="en-US" dirty="0" smtClean="0"/>
              <a:t>时间</a:t>
            </a:r>
            <a:r>
              <a:rPr lang="zh-CN" altLang="en-US" dirty="0"/>
              <a:t>复杂度 </a:t>
            </a:r>
            <a:r>
              <a:rPr lang="en-US" altLang="zh-CN" dirty="0"/>
              <a:t>O(n)</a:t>
            </a:r>
            <a:r>
              <a:rPr lang="zh-CN" altLang="en-US" dirty="0"/>
              <a:t>。 </a:t>
            </a:r>
            <a:br>
              <a:rPr lang="zh-CN" altLang="en-US" dirty="0"/>
            </a:br>
            <a:endParaRPr lang="zh-CN" altLang="en-US" dirty="0"/>
          </a:p>
        </p:txBody>
      </p:sp>
    </p:spTree>
    <p:extLst>
      <p:ext uri="{BB962C8B-B14F-4D97-AF65-F5344CB8AC3E}">
        <p14:creationId xmlns:p14="http://schemas.microsoft.com/office/powerpoint/2010/main" val="9189169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简单字符串</a:t>
            </a:r>
            <a:endParaRPr lang="zh-CN" altLang="en-US" dirty="0"/>
          </a:p>
        </p:txBody>
      </p:sp>
      <p:sp>
        <p:nvSpPr>
          <p:cNvPr id="3" name="内容占位符 2"/>
          <p:cNvSpPr>
            <a:spLocks noGrp="1"/>
          </p:cNvSpPr>
          <p:nvPr>
            <p:ph idx="1"/>
          </p:nvPr>
        </p:nvSpPr>
        <p:spPr/>
        <p:txBody>
          <a:bodyPr>
            <a:normAutofit/>
          </a:bodyPr>
          <a:lstStyle/>
          <a:p>
            <a:r>
              <a:rPr lang="zh-CN" altLang="en-US" dirty="0" smtClean="0"/>
              <a:t>给定一个长度为</a:t>
            </a:r>
            <a:r>
              <a:rPr lang="en-US" altLang="zh-CN" dirty="0" smtClean="0"/>
              <a:t>n</a:t>
            </a:r>
            <a:r>
              <a:rPr lang="zh-CN" altLang="en-US" dirty="0" smtClean="0"/>
              <a:t>、</a:t>
            </a:r>
            <a:r>
              <a:rPr lang="zh-CN" altLang="en-US" dirty="0"/>
              <a:t>字符集</a:t>
            </a:r>
            <a:r>
              <a:rPr lang="zh-CN" altLang="en-US" dirty="0" smtClean="0"/>
              <a:t>大小为</a:t>
            </a:r>
            <a:r>
              <a:rPr lang="en-US" altLang="zh-CN" dirty="0" smtClean="0"/>
              <a:t>m</a:t>
            </a:r>
            <a:r>
              <a:rPr lang="zh-CN" altLang="en-US" dirty="0" smtClean="0"/>
              <a:t>的串，求有</a:t>
            </a:r>
            <a:r>
              <a:rPr lang="zh-CN" altLang="en-US" dirty="0"/>
              <a:t>多少个偶数长的子串前一半和后一半循环同构</a:t>
            </a:r>
            <a:r>
              <a:rPr lang="zh-CN" altLang="en-US" dirty="0" smtClean="0"/>
              <a:t>。</a:t>
            </a:r>
            <a:endParaRPr lang="en-US" altLang="zh-CN" dirty="0" smtClean="0"/>
          </a:p>
          <a:p>
            <a:r>
              <a:rPr lang="en-US" altLang="zh-CN" dirty="0" err="1" smtClean="0"/>
              <a:t>n,m</a:t>
            </a:r>
            <a:r>
              <a:rPr lang="en-US" altLang="zh-CN" dirty="0" smtClean="0"/>
              <a:t>&lt;=5000</a:t>
            </a:r>
          </a:p>
          <a:p>
            <a:r>
              <a:rPr lang="zh-CN" altLang="en-US" dirty="0"/>
              <a:t>题目</a:t>
            </a:r>
            <a:r>
              <a:rPr lang="zh-CN" altLang="en-US" dirty="0" smtClean="0"/>
              <a:t>来源：</a:t>
            </a:r>
            <a:r>
              <a:rPr lang="en-US" altLang="zh-CN" dirty="0" smtClean="0"/>
              <a:t>bzoj4962</a:t>
            </a:r>
            <a:endParaRPr lang="zh-CN" altLang="en-US" dirty="0"/>
          </a:p>
        </p:txBody>
      </p:sp>
    </p:spTree>
    <p:extLst>
      <p:ext uri="{BB962C8B-B14F-4D97-AF65-F5344CB8AC3E}">
        <p14:creationId xmlns:p14="http://schemas.microsoft.com/office/powerpoint/2010/main" val="8864321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简单字符串</a:t>
            </a:r>
            <a:endParaRPr lang="zh-CN" altLang="en-US" dirty="0"/>
          </a:p>
        </p:txBody>
      </p:sp>
      <p:sp>
        <p:nvSpPr>
          <p:cNvPr id="3" name="内容占位符 2"/>
          <p:cNvSpPr>
            <a:spLocks noGrp="1"/>
          </p:cNvSpPr>
          <p:nvPr>
            <p:ph idx="1"/>
          </p:nvPr>
        </p:nvSpPr>
        <p:spPr/>
        <p:txBody>
          <a:bodyPr>
            <a:normAutofit/>
          </a:bodyPr>
          <a:lstStyle/>
          <a:p>
            <a:r>
              <a:rPr lang="zh-CN" altLang="en-US" dirty="0" smtClean="0"/>
              <a:t>如果</a:t>
            </a:r>
            <a:r>
              <a:rPr lang="en-US" altLang="zh-CN" dirty="0" smtClean="0"/>
              <a:t>x</a:t>
            </a:r>
            <a:r>
              <a:rPr lang="zh-CN" altLang="en-US" dirty="0" smtClean="0"/>
              <a:t>和</a:t>
            </a:r>
            <a:r>
              <a:rPr lang="en-US" altLang="zh-CN" dirty="0" smtClean="0"/>
              <a:t>y</a:t>
            </a:r>
            <a:r>
              <a:rPr lang="zh-CN" altLang="en-US" dirty="0" smtClean="0"/>
              <a:t>是循环同构的，那么可以令</a:t>
            </a:r>
            <a:r>
              <a:rPr lang="en-US" altLang="zh-CN" dirty="0" smtClean="0"/>
              <a:t>x=</a:t>
            </a:r>
            <a:r>
              <a:rPr lang="en-US" altLang="zh-CN" dirty="0" err="1" smtClean="0"/>
              <a:t>uv</a:t>
            </a:r>
            <a:r>
              <a:rPr lang="zh-CN" altLang="en-US" dirty="0" smtClean="0"/>
              <a:t>，</a:t>
            </a:r>
            <a:r>
              <a:rPr lang="en-US" altLang="zh-CN" dirty="0" smtClean="0"/>
              <a:t>y=vu</a:t>
            </a:r>
            <a:r>
              <a:rPr lang="zh-CN" altLang="en-US" dirty="0" smtClean="0"/>
              <a:t>，即</a:t>
            </a:r>
            <a:r>
              <a:rPr lang="en-US" altLang="zh-CN" dirty="0" err="1" smtClean="0"/>
              <a:t>xy</a:t>
            </a:r>
            <a:r>
              <a:rPr lang="en-US" altLang="zh-CN" dirty="0" smtClean="0"/>
              <a:t>=</a:t>
            </a:r>
            <a:r>
              <a:rPr lang="en-US" altLang="zh-CN" dirty="0" err="1" smtClean="0"/>
              <a:t>uvvu</a:t>
            </a:r>
            <a:r>
              <a:rPr lang="zh-CN" altLang="en-US" dirty="0" smtClean="0"/>
              <a:t>。</a:t>
            </a:r>
            <a:endParaRPr lang="en-US" altLang="zh-CN" dirty="0" smtClean="0"/>
          </a:p>
          <a:p>
            <a:r>
              <a:rPr lang="zh-CN" altLang="en-US" dirty="0" smtClean="0"/>
              <a:t>对于两个长度相同的字符串</a:t>
            </a:r>
            <a:r>
              <a:rPr lang="en-US" altLang="zh-CN" dirty="0" smtClean="0"/>
              <a:t>a[1..n]</a:t>
            </a:r>
            <a:r>
              <a:rPr lang="zh-CN" altLang="en-US" dirty="0" smtClean="0"/>
              <a:t>和</a:t>
            </a:r>
            <a:r>
              <a:rPr lang="en-US" altLang="zh-CN" dirty="0" smtClean="0"/>
              <a:t>b[1..n]</a:t>
            </a:r>
            <a:r>
              <a:rPr lang="zh-CN" altLang="en-US" dirty="0" smtClean="0"/>
              <a:t>，定义</a:t>
            </a:r>
            <a:r>
              <a:rPr lang="en-US" altLang="zh-CN" dirty="0" smtClean="0"/>
              <a:t>C(</a:t>
            </a:r>
            <a:r>
              <a:rPr lang="en-US" altLang="zh-CN" dirty="0" err="1" smtClean="0"/>
              <a:t>a,b</a:t>
            </a:r>
            <a:r>
              <a:rPr lang="en-US" altLang="zh-CN" dirty="0" smtClean="0"/>
              <a:t>)=a[1]b[n]a[2]b[n-1]…a[n]b[1]</a:t>
            </a:r>
            <a:r>
              <a:rPr lang="zh-CN" altLang="en-US" dirty="0" smtClean="0"/>
              <a:t>。</a:t>
            </a:r>
            <a:endParaRPr lang="en-US" altLang="zh-CN" dirty="0" smtClean="0"/>
          </a:p>
          <a:p>
            <a:r>
              <a:rPr lang="zh-CN" altLang="en-US" dirty="0"/>
              <a:t>注意</a:t>
            </a:r>
            <a:r>
              <a:rPr lang="zh-CN" altLang="en-US" dirty="0" smtClean="0"/>
              <a:t>到</a:t>
            </a:r>
            <a:r>
              <a:rPr lang="en-US" altLang="zh-CN" dirty="0" smtClean="0"/>
              <a:t>C(</a:t>
            </a:r>
            <a:r>
              <a:rPr lang="en-US" altLang="zh-CN" dirty="0" err="1" smtClean="0"/>
              <a:t>a,b</a:t>
            </a:r>
            <a:r>
              <a:rPr lang="en-US" altLang="zh-CN" dirty="0" smtClean="0"/>
              <a:t>)</a:t>
            </a:r>
            <a:r>
              <a:rPr lang="zh-CN" altLang="en-US" dirty="0" smtClean="0"/>
              <a:t>是回文串当且仅当</a:t>
            </a:r>
            <a:r>
              <a:rPr lang="en-US" altLang="zh-CN" dirty="0" smtClean="0"/>
              <a:t>a=b</a:t>
            </a:r>
            <a:r>
              <a:rPr lang="zh-CN" altLang="en-US" dirty="0" smtClean="0"/>
              <a:t>。</a:t>
            </a:r>
            <a:endParaRPr lang="en-US" altLang="zh-CN" dirty="0" smtClean="0"/>
          </a:p>
          <a:p>
            <a:r>
              <a:rPr lang="zh-CN" altLang="en-US" dirty="0" smtClean="0"/>
              <a:t>那么</a:t>
            </a:r>
            <a:r>
              <a:rPr lang="en-US" altLang="zh-CN" dirty="0" smtClean="0"/>
              <a:t>C(</a:t>
            </a:r>
            <a:r>
              <a:rPr lang="en-US" altLang="zh-CN" dirty="0" err="1" smtClean="0"/>
              <a:t>x,y</a:t>
            </a:r>
            <a:r>
              <a:rPr lang="en-US" altLang="zh-CN" dirty="0" smtClean="0"/>
              <a:t>)=C(</a:t>
            </a:r>
            <a:r>
              <a:rPr lang="en-US" altLang="zh-CN" dirty="0" err="1" smtClean="0"/>
              <a:t>u,u</a:t>
            </a:r>
            <a:r>
              <a:rPr lang="en-US" altLang="zh-CN" dirty="0" smtClean="0"/>
              <a:t>)C(</a:t>
            </a:r>
            <a:r>
              <a:rPr lang="en-US" altLang="zh-CN" dirty="0" err="1" smtClean="0"/>
              <a:t>v,v</a:t>
            </a:r>
            <a:r>
              <a:rPr lang="en-US" altLang="zh-CN" dirty="0" smtClean="0"/>
              <a:t>)</a:t>
            </a:r>
            <a:r>
              <a:rPr lang="zh-CN" altLang="en-US" dirty="0" smtClean="0"/>
              <a:t>是两个偶回文串</a:t>
            </a:r>
            <a:r>
              <a:rPr lang="zh-CN" altLang="en-US" dirty="0"/>
              <a:t>拼</a:t>
            </a:r>
            <a:r>
              <a:rPr lang="zh-CN" altLang="en-US" dirty="0" smtClean="0"/>
              <a:t>在一起（记为双偶回文串）。</a:t>
            </a:r>
            <a:endParaRPr lang="zh-CN" altLang="en-US" dirty="0"/>
          </a:p>
        </p:txBody>
      </p:sp>
    </p:spTree>
    <p:extLst>
      <p:ext uri="{BB962C8B-B14F-4D97-AF65-F5344CB8AC3E}">
        <p14:creationId xmlns:p14="http://schemas.microsoft.com/office/powerpoint/2010/main" val="2482937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简单字符串</a:t>
            </a:r>
            <a:endParaRPr lang="zh-CN" altLang="en-US" dirty="0"/>
          </a:p>
        </p:txBody>
      </p:sp>
      <p:sp>
        <p:nvSpPr>
          <p:cNvPr id="3" name="内容占位符 2"/>
          <p:cNvSpPr>
            <a:spLocks noGrp="1"/>
          </p:cNvSpPr>
          <p:nvPr>
            <p:ph idx="1"/>
          </p:nvPr>
        </p:nvSpPr>
        <p:spPr/>
        <p:txBody>
          <a:bodyPr>
            <a:normAutofit/>
          </a:bodyPr>
          <a:lstStyle/>
          <a:p>
            <a:r>
              <a:rPr lang="zh-CN" altLang="en-US" dirty="0" smtClean="0"/>
              <a:t>考虑枚举答案串的中心，记左侧串为</a:t>
            </a:r>
            <a:r>
              <a:rPr lang="en-US" altLang="zh-CN" dirty="0" smtClean="0"/>
              <a:t>s</a:t>
            </a:r>
            <a:r>
              <a:rPr lang="zh-CN" altLang="en-US" dirty="0" smtClean="0"/>
              <a:t>，右侧串为</a:t>
            </a:r>
            <a:r>
              <a:rPr lang="en-US" altLang="zh-CN" dirty="0" smtClean="0"/>
              <a:t>t</a:t>
            </a:r>
            <a:r>
              <a:rPr lang="zh-CN" altLang="en-US" dirty="0" smtClean="0"/>
              <a:t>（</a:t>
            </a:r>
            <a:r>
              <a:rPr lang="en-US" altLang="zh-CN" dirty="0" smtClean="0"/>
              <a:t>|s|=|t|</a:t>
            </a:r>
            <a:r>
              <a:rPr lang="zh-CN" altLang="en-US" dirty="0" smtClean="0"/>
              <a:t>，延伸到头或尾）。</a:t>
            </a:r>
            <a:endParaRPr lang="en-US" altLang="zh-CN" dirty="0" smtClean="0"/>
          </a:p>
          <a:p>
            <a:r>
              <a:rPr lang="zh-CN" altLang="en-US" dirty="0" smtClean="0"/>
              <a:t>那么如果有某个长度的答案串，即</a:t>
            </a:r>
            <a:r>
              <a:rPr lang="en-US" altLang="zh-CN" dirty="0" smtClean="0"/>
              <a:t>s=</a:t>
            </a:r>
            <a:r>
              <a:rPr lang="en-US" altLang="zh-CN" dirty="0" err="1" smtClean="0"/>
              <a:t>s’uv</a:t>
            </a:r>
            <a:r>
              <a:rPr lang="zh-CN" altLang="en-US" dirty="0" smtClean="0"/>
              <a:t>，</a:t>
            </a:r>
            <a:r>
              <a:rPr lang="en-US" altLang="zh-CN" dirty="0" smtClean="0"/>
              <a:t>t=</a:t>
            </a:r>
            <a:r>
              <a:rPr lang="en-US" altLang="zh-CN" dirty="0" err="1" smtClean="0"/>
              <a:t>vut</a:t>
            </a:r>
            <a:r>
              <a:rPr lang="en-US" altLang="zh-CN" dirty="0" smtClean="0"/>
              <a:t>’</a:t>
            </a:r>
            <a:r>
              <a:rPr lang="zh-CN" altLang="en-US" dirty="0" smtClean="0"/>
              <a:t>，那么</a:t>
            </a:r>
            <a:r>
              <a:rPr lang="en-US" altLang="zh-CN" dirty="0" smtClean="0"/>
              <a:t>C(</a:t>
            </a:r>
            <a:r>
              <a:rPr lang="en-US" altLang="zh-CN" dirty="0" err="1" smtClean="0"/>
              <a:t>s,t</a:t>
            </a:r>
            <a:r>
              <a:rPr lang="en-US" altLang="zh-CN" dirty="0" smtClean="0"/>
              <a:t>)=C(</a:t>
            </a:r>
            <a:r>
              <a:rPr lang="en-US" altLang="zh-CN" dirty="0" err="1" smtClean="0"/>
              <a:t>s’,t</a:t>
            </a:r>
            <a:r>
              <a:rPr lang="en-US" altLang="zh-CN" dirty="0" smtClean="0"/>
              <a:t>’)C(</a:t>
            </a:r>
            <a:r>
              <a:rPr lang="en-US" altLang="zh-CN" dirty="0" err="1" smtClean="0"/>
              <a:t>u,u</a:t>
            </a:r>
            <a:r>
              <a:rPr lang="en-US" altLang="zh-CN" dirty="0" smtClean="0"/>
              <a:t>)C(</a:t>
            </a:r>
            <a:r>
              <a:rPr lang="en-US" altLang="zh-CN" dirty="0" err="1" smtClean="0"/>
              <a:t>v,v</a:t>
            </a:r>
            <a:r>
              <a:rPr lang="en-US" altLang="zh-CN" dirty="0" smtClean="0"/>
              <a:t>)</a:t>
            </a:r>
            <a:r>
              <a:rPr lang="zh-CN" altLang="en-US" dirty="0" smtClean="0"/>
              <a:t>。</a:t>
            </a:r>
            <a:endParaRPr lang="en-US" altLang="zh-CN" dirty="0" smtClean="0"/>
          </a:p>
          <a:p>
            <a:r>
              <a:rPr lang="zh-CN" altLang="en-US" dirty="0" smtClean="0"/>
              <a:t>也就是说一个答案串对应</a:t>
            </a:r>
            <a:r>
              <a:rPr lang="en-US" altLang="zh-CN" dirty="0" smtClean="0"/>
              <a:t>C(</a:t>
            </a:r>
            <a:r>
              <a:rPr lang="en-US" altLang="zh-CN" dirty="0" err="1" smtClean="0"/>
              <a:t>s,t</a:t>
            </a:r>
            <a:r>
              <a:rPr lang="en-US" altLang="zh-CN" dirty="0" smtClean="0"/>
              <a:t>)</a:t>
            </a:r>
            <a:r>
              <a:rPr lang="zh-CN" altLang="en-US" dirty="0" smtClean="0"/>
              <a:t>的一个双偶回文串后缀。</a:t>
            </a:r>
            <a:endParaRPr lang="en-US" altLang="zh-CN" dirty="0" smtClean="0"/>
          </a:p>
          <a:p>
            <a:r>
              <a:rPr lang="zh-CN" altLang="en-US" dirty="0" smtClean="0"/>
              <a:t>问题传化为判断一个字符串的所有后缀是否为双偶回文串。</a:t>
            </a:r>
            <a:endParaRPr lang="en-US" altLang="zh-CN" dirty="0" smtClean="0"/>
          </a:p>
        </p:txBody>
      </p:sp>
    </p:spTree>
    <p:extLst>
      <p:ext uri="{BB962C8B-B14F-4D97-AF65-F5344CB8AC3E}">
        <p14:creationId xmlns:p14="http://schemas.microsoft.com/office/powerpoint/2010/main" val="16795734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简单字符串</a:t>
            </a:r>
            <a:endParaRPr lang="zh-CN" altLang="en-US" dirty="0"/>
          </a:p>
        </p:txBody>
      </p:sp>
      <p:sp>
        <p:nvSpPr>
          <p:cNvPr id="3" name="内容占位符 2"/>
          <p:cNvSpPr>
            <a:spLocks noGrp="1"/>
          </p:cNvSpPr>
          <p:nvPr>
            <p:ph idx="1"/>
          </p:nvPr>
        </p:nvSpPr>
        <p:spPr/>
        <p:txBody>
          <a:bodyPr>
            <a:normAutofit/>
          </a:bodyPr>
          <a:lstStyle/>
          <a:p>
            <a:r>
              <a:rPr lang="zh-CN" altLang="en-US" dirty="0" smtClean="0"/>
              <a:t>引理：若</a:t>
            </a:r>
            <a:r>
              <a:rPr lang="en-US" altLang="zh-CN" dirty="0" smtClean="0"/>
              <a:t>s=x</a:t>
            </a:r>
            <a:r>
              <a:rPr lang="en-US" altLang="zh-CN" baseline="-25000" dirty="0" smtClean="0"/>
              <a:t>1</a:t>
            </a:r>
            <a:r>
              <a:rPr lang="en-US" altLang="zh-CN" dirty="0" smtClean="0"/>
              <a:t>x</a:t>
            </a:r>
            <a:r>
              <a:rPr lang="en-US" altLang="zh-CN" baseline="-25000" dirty="0" smtClean="0"/>
              <a:t>2</a:t>
            </a:r>
            <a:r>
              <a:rPr lang="en-US" altLang="zh-CN" dirty="0" smtClean="0"/>
              <a:t>=y</a:t>
            </a:r>
            <a:r>
              <a:rPr lang="en-US" altLang="zh-CN" baseline="-25000" dirty="0" smtClean="0"/>
              <a:t>1</a:t>
            </a:r>
            <a:r>
              <a:rPr lang="en-US" altLang="zh-CN" dirty="0" smtClean="0"/>
              <a:t>y</a:t>
            </a:r>
            <a:r>
              <a:rPr lang="en-US" altLang="zh-CN" baseline="-25000" dirty="0" smtClean="0"/>
              <a:t>2</a:t>
            </a:r>
            <a:r>
              <a:rPr lang="en-US" altLang="zh-CN" dirty="0" smtClean="0"/>
              <a:t>=z</a:t>
            </a:r>
            <a:r>
              <a:rPr lang="en-US" altLang="zh-CN" baseline="-25000" dirty="0" smtClean="0"/>
              <a:t>1</a:t>
            </a:r>
            <a:r>
              <a:rPr lang="en-US" altLang="zh-CN" dirty="0" smtClean="0"/>
              <a:t>z</a:t>
            </a:r>
            <a:r>
              <a:rPr lang="en-US" altLang="zh-CN" baseline="-25000" dirty="0" smtClean="0"/>
              <a:t>2</a:t>
            </a:r>
            <a:r>
              <a:rPr lang="zh-CN" altLang="en-US" dirty="0" smtClean="0"/>
              <a:t>，</a:t>
            </a:r>
            <a:r>
              <a:rPr lang="en-US" altLang="zh-CN" dirty="0" smtClean="0"/>
              <a:t>|x</a:t>
            </a:r>
            <a:r>
              <a:rPr lang="en-US" altLang="zh-CN" baseline="-25000" dirty="0" smtClean="0"/>
              <a:t>1</a:t>
            </a:r>
            <a:r>
              <a:rPr lang="en-US" altLang="zh-CN" dirty="0" smtClean="0"/>
              <a:t>|&lt;|y</a:t>
            </a:r>
            <a:r>
              <a:rPr lang="en-US" altLang="zh-CN" baseline="-25000" dirty="0" smtClean="0"/>
              <a:t>1</a:t>
            </a:r>
            <a:r>
              <a:rPr lang="en-US" altLang="zh-CN" dirty="0" smtClean="0"/>
              <a:t>|&lt;|z</a:t>
            </a:r>
            <a:r>
              <a:rPr lang="en-US" altLang="zh-CN" baseline="-25000" dirty="0" smtClean="0"/>
              <a:t>1</a:t>
            </a:r>
            <a:r>
              <a:rPr lang="en-US" altLang="zh-CN" dirty="0" smtClean="0"/>
              <a:t>|</a:t>
            </a:r>
            <a:r>
              <a:rPr lang="zh-CN" altLang="en-US" dirty="0" smtClean="0"/>
              <a:t>，</a:t>
            </a:r>
            <a:r>
              <a:rPr lang="en-US" altLang="zh-CN" dirty="0" smtClean="0"/>
              <a:t>x</a:t>
            </a:r>
            <a:r>
              <a:rPr lang="en-US" altLang="zh-CN" baseline="-25000" dirty="0" smtClean="0"/>
              <a:t>2</a:t>
            </a:r>
            <a:r>
              <a:rPr lang="en-US" altLang="zh-CN" dirty="0" smtClean="0"/>
              <a:t>,y</a:t>
            </a:r>
            <a:r>
              <a:rPr lang="en-US" altLang="zh-CN" baseline="-25000" dirty="0" smtClean="0"/>
              <a:t>1</a:t>
            </a:r>
            <a:r>
              <a:rPr lang="en-US" altLang="zh-CN" dirty="0" smtClean="0"/>
              <a:t>,y</a:t>
            </a:r>
            <a:r>
              <a:rPr lang="en-US" altLang="zh-CN" baseline="-25000" dirty="0" smtClean="0"/>
              <a:t>2</a:t>
            </a:r>
            <a:r>
              <a:rPr lang="en-US" altLang="zh-CN" dirty="0" smtClean="0"/>
              <a:t>,z</a:t>
            </a:r>
            <a:r>
              <a:rPr lang="en-US" altLang="zh-CN" baseline="-25000" dirty="0" smtClean="0"/>
              <a:t>1</a:t>
            </a:r>
            <a:r>
              <a:rPr lang="zh-CN" altLang="en-US" dirty="0" smtClean="0"/>
              <a:t>是回文串，那么</a:t>
            </a:r>
            <a:r>
              <a:rPr lang="en-US" altLang="zh-CN" dirty="0" smtClean="0"/>
              <a:t>x</a:t>
            </a:r>
            <a:r>
              <a:rPr lang="en-US" altLang="zh-CN" baseline="-25000" dirty="0" smtClean="0"/>
              <a:t>1</a:t>
            </a:r>
            <a:r>
              <a:rPr lang="zh-CN" altLang="en-US" dirty="0" smtClean="0"/>
              <a:t>和</a:t>
            </a:r>
            <a:r>
              <a:rPr lang="en-US" altLang="zh-CN" dirty="0" smtClean="0"/>
              <a:t>z</a:t>
            </a:r>
            <a:r>
              <a:rPr lang="en-US" altLang="zh-CN" baseline="-25000" dirty="0" smtClean="0"/>
              <a:t>2</a:t>
            </a:r>
            <a:r>
              <a:rPr lang="zh-CN" altLang="en-US" dirty="0" smtClean="0"/>
              <a:t>也是回文串。</a:t>
            </a:r>
            <a:endParaRPr lang="en-US" altLang="zh-CN" dirty="0" smtClean="0"/>
          </a:p>
          <a:p>
            <a:r>
              <a:rPr lang="zh-CN" altLang="en-US" dirty="0" smtClean="0"/>
              <a:t>那么只要判断一个后缀的最长双回文后缀和最长双回文前缀的另一半是不是回文的。</a:t>
            </a:r>
            <a:endParaRPr lang="en-US" altLang="zh-CN" dirty="0" smtClean="0"/>
          </a:p>
          <a:p>
            <a:r>
              <a:rPr lang="zh-CN" altLang="en-US" dirty="0" smtClean="0"/>
              <a:t>用</a:t>
            </a:r>
            <a:r>
              <a:rPr lang="en-US" altLang="zh-CN" dirty="0" err="1" smtClean="0"/>
              <a:t>manacher</a:t>
            </a:r>
            <a:r>
              <a:rPr lang="zh-CN" altLang="en-US" dirty="0" smtClean="0"/>
              <a:t>解决即可。</a:t>
            </a:r>
            <a:endParaRPr lang="en-US" altLang="zh-CN" dirty="0" smtClean="0"/>
          </a:p>
          <a:p>
            <a:r>
              <a:rPr lang="zh-CN" altLang="en-US" dirty="0"/>
              <a:t>时间复杂</a:t>
            </a:r>
            <a:r>
              <a:rPr lang="zh-CN" altLang="en-US" dirty="0" smtClean="0"/>
              <a:t>度</a:t>
            </a:r>
            <a:r>
              <a:rPr lang="en-US" altLang="zh-CN" dirty="0" smtClean="0"/>
              <a:t>O(n^2)</a:t>
            </a:r>
            <a:r>
              <a:rPr lang="zh-CN" altLang="en-US" dirty="0" smtClean="0"/>
              <a:t>。</a:t>
            </a:r>
            <a:endParaRPr lang="en-US" altLang="zh-CN" dirty="0" smtClean="0"/>
          </a:p>
        </p:txBody>
      </p:sp>
    </p:spTree>
    <p:extLst>
      <p:ext uri="{BB962C8B-B14F-4D97-AF65-F5344CB8AC3E}">
        <p14:creationId xmlns:p14="http://schemas.microsoft.com/office/powerpoint/2010/main" val="1679573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String</a:t>
            </a:r>
            <a:endParaRPr lang="zh-CN" altLang="en-US" dirty="0"/>
          </a:p>
        </p:txBody>
      </p:sp>
      <p:sp>
        <p:nvSpPr>
          <p:cNvPr id="3" name="内容占位符 2"/>
          <p:cNvSpPr>
            <a:spLocks noGrp="1"/>
          </p:cNvSpPr>
          <p:nvPr>
            <p:ph idx="1"/>
          </p:nvPr>
        </p:nvSpPr>
        <p:spPr/>
        <p:txBody>
          <a:bodyPr>
            <a:normAutofit/>
          </a:bodyPr>
          <a:lstStyle/>
          <a:p>
            <a:r>
              <a:rPr lang="zh-CN" altLang="en-US" dirty="0" smtClean="0"/>
              <a:t>给定</a:t>
            </a:r>
            <a:r>
              <a:rPr lang="en-US" altLang="zh-CN" dirty="0" smtClean="0"/>
              <a:t>n</a:t>
            </a:r>
            <a:r>
              <a:rPr lang="zh-CN" altLang="en-US" dirty="0" smtClean="0"/>
              <a:t>个串，有</a:t>
            </a:r>
            <a:r>
              <a:rPr lang="en-US" altLang="zh-CN" dirty="0" smtClean="0"/>
              <a:t>m</a:t>
            </a:r>
            <a:r>
              <a:rPr lang="zh-CN" altLang="en-US" dirty="0" smtClean="0"/>
              <a:t>次询问，每次询问给定串</a:t>
            </a:r>
            <a:r>
              <a:rPr lang="en-US" altLang="zh-CN" dirty="0" err="1" smtClean="0"/>
              <a:t>a,b</a:t>
            </a:r>
            <a:r>
              <a:rPr lang="zh-CN" altLang="en-US" dirty="0" smtClean="0"/>
              <a:t>，问</a:t>
            </a:r>
            <a:r>
              <a:rPr lang="en-US" altLang="zh-CN" dirty="0" smtClean="0"/>
              <a:t>n</a:t>
            </a:r>
            <a:r>
              <a:rPr lang="zh-CN" altLang="en-US" dirty="0" smtClean="0"/>
              <a:t>个串中有多少个能表示为</a:t>
            </a:r>
            <a:r>
              <a:rPr lang="en-US" altLang="zh-CN" dirty="0" err="1" smtClean="0"/>
              <a:t>axb</a:t>
            </a:r>
            <a:r>
              <a:rPr lang="zh-CN" altLang="en-US" dirty="0" smtClean="0"/>
              <a:t>，其中</a:t>
            </a:r>
            <a:r>
              <a:rPr lang="en-US" altLang="zh-CN" dirty="0" smtClean="0"/>
              <a:t>x</a:t>
            </a:r>
            <a:r>
              <a:rPr lang="zh-CN" altLang="en-US" dirty="0" smtClean="0"/>
              <a:t>为任意字符串。</a:t>
            </a:r>
            <a:endParaRPr lang="en-US" altLang="zh-CN" dirty="0" smtClean="0"/>
          </a:p>
          <a:p>
            <a:r>
              <a:rPr lang="zh-CN" altLang="en-US" dirty="0" smtClean="0"/>
              <a:t>字符串总长</a:t>
            </a:r>
            <a:r>
              <a:rPr lang="en-US" altLang="zh-CN" dirty="0" smtClean="0"/>
              <a:t>s&lt;=10^6</a:t>
            </a:r>
            <a:r>
              <a:rPr lang="zh-CN" altLang="en-US" dirty="0" smtClean="0"/>
              <a:t>。</a:t>
            </a:r>
            <a:endParaRPr lang="en-US" altLang="zh-CN" dirty="0"/>
          </a:p>
          <a:p>
            <a:r>
              <a:rPr lang="zh-CN" altLang="en-US" dirty="0"/>
              <a:t>题目来源：</a:t>
            </a:r>
            <a:r>
              <a:rPr lang="en-US" altLang="zh-CN" dirty="0" err="1"/>
              <a:t>hdu</a:t>
            </a:r>
            <a:endParaRPr lang="zh-CN" altLang="en-US" dirty="0"/>
          </a:p>
          <a:p>
            <a:endParaRPr lang="zh-CN" altLang="en-US" dirty="0"/>
          </a:p>
        </p:txBody>
      </p:sp>
    </p:spTree>
    <p:extLst>
      <p:ext uri="{BB962C8B-B14F-4D97-AF65-F5344CB8AC3E}">
        <p14:creationId xmlns:p14="http://schemas.microsoft.com/office/powerpoint/2010/main" val="2919968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String</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条件等价于前缀为</a:t>
            </a:r>
            <a:r>
              <a:rPr lang="en-US" altLang="zh-CN" dirty="0" smtClean="0"/>
              <a:t>s</a:t>
            </a:r>
            <a:r>
              <a:rPr lang="zh-CN" altLang="en-US" dirty="0" smtClean="0"/>
              <a:t>，后缀为</a:t>
            </a:r>
            <a:r>
              <a:rPr lang="en-US" altLang="zh-CN" dirty="0" smtClean="0"/>
              <a:t>t</a:t>
            </a:r>
            <a:r>
              <a:rPr lang="zh-CN" altLang="en-US" dirty="0" smtClean="0"/>
              <a:t>，且长度</a:t>
            </a:r>
            <a:r>
              <a:rPr lang="en-US" altLang="zh-CN" dirty="0" smtClean="0"/>
              <a:t>&gt;=|s|+|t|</a:t>
            </a:r>
            <a:r>
              <a:rPr lang="zh-CN" altLang="en-US" dirty="0" smtClean="0"/>
              <a:t>的个数。</a:t>
            </a:r>
            <a:endParaRPr lang="en-US" altLang="zh-CN" dirty="0" smtClean="0"/>
          </a:p>
          <a:p>
            <a:r>
              <a:rPr lang="zh-CN" altLang="en-US" dirty="0"/>
              <a:t>不</a:t>
            </a:r>
            <a:r>
              <a:rPr lang="zh-CN" altLang="en-US" dirty="0" smtClean="0"/>
              <a:t>考虑长度的情况下，将正串和反串分别按字典序编号，一个询问对应了编号的一个区间，用字典树或排序</a:t>
            </a:r>
            <a:r>
              <a:rPr lang="en-US" altLang="zh-CN" dirty="0" smtClean="0"/>
              <a:t>+</a:t>
            </a:r>
            <a:r>
              <a:rPr lang="zh-CN" altLang="en-US" dirty="0" smtClean="0"/>
              <a:t>二分</a:t>
            </a:r>
            <a:r>
              <a:rPr lang="en-US" altLang="zh-CN" dirty="0" smtClean="0"/>
              <a:t>+hash</a:t>
            </a:r>
            <a:r>
              <a:rPr lang="zh-CN" altLang="en-US" dirty="0" smtClean="0"/>
              <a:t>求出区间，然后主席树求答案。</a:t>
            </a:r>
            <a:endParaRPr lang="en-US" altLang="zh-CN" dirty="0" smtClean="0"/>
          </a:p>
          <a:p>
            <a:r>
              <a:rPr lang="zh-CN" altLang="en-US" dirty="0" smtClean="0"/>
              <a:t>然后考虑减掉长度不足的。直接枚举长度就可以确定出字符串。</a:t>
            </a:r>
            <a:endParaRPr lang="en-US" altLang="zh-CN" dirty="0" smtClean="0"/>
          </a:p>
          <a:p>
            <a:r>
              <a:rPr lang="zh-CN" altLang="en-US" dirty="0" smtClean="0"/>
              <a:t>时间复杂度</a:t>
            </a:r>
            <a:r>
              <a:rPr lang="en-US" altLang="zh-CN" dirty="0" smtClean="0"/>
              <a:t>O(slogs)</a:t>
            </a:r>
            <a:endParaRPr lang="zh-CN" altLang="en-US" dirty="0"/>
          </a:p>
        </p:txBody>
      </p:sp>
    </p:spTree>
    <p:extLst>
      <p:ext uri="{BB962C8B-B14F-4D97-AF65-F5344CB8AC3E}">
        <p14:creationId xmlns:p14="http://schemas.microsoft.com/office/powerpoint/2010/main" val="2501680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Classic Quotation</a:t>
            </a:r>
            <a:endParaRPr lang="zh-CN" altLang="en-US" dirty="0"/>
          </a:p>
        </p:txBody>
      </p:sp>
      <p:sp>
        <p:nvSpPr>
          <p:cNvPr id="3" name="内容占位符 2"/>
          <p:cNvSpPr>
            <a:spLocks noGrp="1"/>
          </p:cNvSpPr>
          <p:nvPr>
            <p:ph idx="1"/>
          </p:nvPr>
        </p:nvSpPr>
        <p:spPr/>
        <p:txBody>
          <a:bodyPr>
            <a:normAutofit/>
          </a:bodyPr>
          <a:lstStyle/>
          <a:p>
            <a:r>
              <a:rPr lang="zh-CN" altLang="en-US" dirty="0" smtClean="0"/>
              <a:t>给定一个长度为</a:t>
            </a:r>
            <a:r>
              <a:rPr lang="en-US" altLang="zh-CN" dirty="0" smtClean="0"/>
              <a:t>n</a:t>
            </a:r>
            <a:r>
              <a:rPr lang="zh-CN" altLang="en-US" dirty="0" smtClean="0"/>
              <a:t>的串</a:t>
            </a:r>
            <a:r>
              <a:rPr lang="en-US" altLang="zh-CN" dirty="0" smtClean="0"/>
              <a:t>s</a:t>
            </a:r>
            <a:r>
              <a:rPr lang="zh-CN" altLang="en-US" dirty="0" smtClean="0"/>
              <a:t>，一个长度为</a:t>
            </a:r>
            <a:r>
              <a:rPr lang="en-US" altLang="zh-CN" dirty="0" smtClean="0"/>
              <a:t>m</a:t>
            </a:r>
            <a:r>
              <a:rPr lang="zh-CN" altLang="en-US" dirty="0" smtClean="0"/>
              <a:t>的串</a:t>
            </a:r>
            <a:r>
              <a:rPr lang="en-US" altLang="zh-CN" dirty="0" smtClean="0"/>
              <a:t>t</a:t>
            </a:r>
            <a:r>
              <a:rPr lang="zh-CN" altLang="en-US" dirty="0" smtClean="0"/>
              <a:t>。</a:t>
            </a:r>
            <a:endParaRPr lang="en-US" altLang="zh-CN" dirty="0" smtClean="0"/>
          </a:p>
          <a:p>
            <a:r>
              <a:rPr lang="zh-CN" altLang="en-US" dirty="0" smtClean="0"/>
              <a:t>有</a:t>
            </a:r>
            <a:r>
              <a:rPr lang="en-US" altLang="zh-CN" dirty="0" smtClean="0"/>
              <a:t>k</a:t>
            </a:r>
            <a:r>
              <a:rPr lang="zh-CN" altLang="en-US" dirty="0" smtClean="0"/>
              <a:t>次询问，每次给定</a:t>
            </a:r>
            <a:r>
              <a:rPr lang="en-US" altLang="zh-CN" dirty="0" err="1" smtClean="0"/>
              <a:t>l,r</a:t>
            </a:r>
            <a:r>
              <a:rPr lang="zh-CN" altLang="en-US" dirty="0" smtClean="0"/>
              <a:t>，在</a:t>
            </a:r>
            <a:r>
              <a:rPr lang="en-US" altLang="zh-CN" dirty="0" smtClean="0"/>
              <a:t>[1,l]</a:t>
            </a:r>
            <a:r>
              <a:rPr lang="zh-CN" altLang="en-US" dirty="0" smtClean="0"/>
              <a:t>中随机一个整数</a:t>
            </a:r>
            <a:r>
              <a:rPr lang="en-US" altLang="zh-CN" dirty="0" smtClean="0"/>
              <a:t>i</a:t>
            </a:r>
            <a:r>
              <a:rPr lang="zh-CN" altLang="en-US" dirty="0" smtClean="0"/>
              <a:t>，在</a:t>
            </a:r>
            <a:r>
              <a:rPr lang="en-US" altLang="zh-CN" dirty="0" smtClean="0"/>
              <a:t>[</a:t>
            </a:r>
            <a:r>
              <a:rPr lang="en-US" altLang="zh-CN" dirty="0" err="1" smtClean="0"/>
              <a:t>r,n</a:t>
            </a:r>
            <a:r>
              <a:rPr lang="en-US" altLang="zh-CN" dirty="0" smtClean="0"/>
              <a:t>]</a:t>
            </a:r>
            <a:r>
              <a:rPr lang="zh-CN" altLang="en-US" dirty="0" smtClean="0"/>
              <a:t>中随机一个整数</a:t>
            </a:r>
            <a:r>
              <a:rPr lang="en-US" altLang="zh-CN" dirty="0" smtClean="0"/>
              <a:t>j</a:t>
            </a:r>
            <a:r>
              <a:rPr lang="zh-CN" altLang="en-US" dirty="0" smtClean="0"/>
              <a:t>，问</a:t>
            </a:r>
            <a:r>
              <a:rPr lang="en-US" altLang="zh-CN" dirty="0" smtClean="0"/>
              <a:t>t</a:t>
            </a:r>
            <a:r>
              <a:rPr lang="zh-CN" altLang="en-US" dirty="0" smtClean="0"/>
              <a:t>在</a:t>
            </a:r>
            <a:r>
              <a:rPr lang="en-US" altLang="zh-CN" dirty="0" smtClean="0"/>
              <a:t>s[1…i]+s[j…n]</a:t>
            </a:r>
            <a:r>
              <a:rPr lang="zh-CN" altLang="en-US" dirty="0" smtClean="0"/>
              <a:t>中的期望出现次数。</a:t>
            </a:r>
            <a:endParaRPr lang="en-US" altLang="zh-CN" dirty="0" smtClean="0"/>
          </a:p>
          <a:p>
            <a:r>
              <a:rPr lang="en-US" altLang="zh-CN" dirty="0" err="1" smtClean="0"/>
              <a:t>n,k</a:t>
            </a:r>
            <a:r>
              <a:rPr lang="en-US" altLang="zh-CN" dirty="0" smtClean="0"/>
              <a:t>&lt;=100000</a:t>
            </a:r>
            <a:r>
              <a:rPr lang="zh-CN" altLang="en-US" dirty="0" smtClean="0"/>
              <a:t>，</a:t>
            </a:r>
            <a:r>
              <a:rPr lang="en-US" altLang="zh-CN" dirty="0" smtClean="0"/>
              <a:t>m&lt;=100</a:t>
            </a:r>
            <a:endParaRPr lang="en-US" altLang="zh-CN" dirty="0"/>
          </a:p>
          <a:p>
            <a:r>
              <a:rPr lang="zh-CN" altLang="en-US" dirty="0"/>
              <a:t>题目来源：</a:t>
            </a:r>
            <a:r>
              <a:rPr lang="en-US" altLang="zh-CN" dirty="0" err="1"/>
              <a:t>hdu</a:t>
            </a:r>
            <a:endParaRPr lang="zh-CN" altLang="en-US" dirty="0"/>
          </a:p>
          <a:p>
            <a:endParaRPr lang="zh-CN" altLang="en-US" dirty="0"/>
          </a:p>
        </p:txBody>
      </p:sp>
    </p:spTree>
    <p:extLst>
      <p:ext uri="{BB962C8B-B14F-4D97-AF65-F5344CB8AC3E}">
        <p14:creationId xmlns:p14="http://schemas.microsoft.com/office/powerpoint/2010/main" val="833828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Classic Quotation</a:t>
            </a:r>
            <a:endParaRPr lang="zh-CN" altLang="en-US" dirty="0"/>
          </a:p>
        </p:txBody>
      </p:sp>
      <p:sp>
        <p:nvSpPr>
          <p:cNvPr id="3" name="内容占位符 2"/>
          <p:cNvSpPr>
            <a:spLocks noGrp="1"/>
          </p:cNvSpPr>
          <p:nvPr>
            <p:ph idx="1"/>
          </p:nvPr>
        </p:nvSpPr>
        <p:spPr/>
        <p:txBody>
          <a:bodyPr>
            <a:normAutofit/>
          </a:bodyPr>
          <a:lstStyle/>
          <a:p>
            <a:r>
              <a:rPr lang="zh-CN" altLang="en-US" dirty="0" smtClean="0"/>
              <a:t>分别考虑</a:t>
            </a:r>
            <a:r>
              <a:rPr lang="en-US" altLang="zh-CN" dirty="0" smtClean="0"/>
              <a:t>t</a:t>
            </a:r>
            <a:r>
              <a:rPr lang="zh-CN" altLang="en-US" dirty="0" smtClean="0"/>
              <a:t>在</a:t>
            </a:r>
            <a:r>
              <a:rPr lang="en-US" altLang="zh-CN" dirty="0" smtClean="0"/>
              <a:t>s[1..i]</a:t>
            </a:r>
            <a:r>
              <a:rPr lang="zh-CN" altLang="en-US" dirty="0" smtClean="0"/>
              <a:t>和</a:t>
            </a:r>
            <a:r>
              <a:rPr lang="en-US" altLang="zh-CN" dirty="0" smtClean="0"/>
              <a:t>s[</a:t>
            </a:r>
            <a:r>
              <a:rPr lang="en-US" altLang="zh-CN" dirty="0" err="1" smtClean="0"/>
              <a:t>j..n</a:t>
            </a:r>
            <a:r>
              <a:rPr lang="en-US" altLang="zh-CN" dirty="0" smtClean="0"/>
              <a:t>]</a:t>
            </a:r>
            <a:r>
              <a:rPr lang="zh-CN" altLang="en-US" dirty="0" smtClean="0"/>
              <a:t>中的期望以及跨越中间的期望。</a:t>
            </a:r>
            <a:endParaRPr lang="en-US" altLang="zh-CN" dirty="0" smtClean="0"/>
          </a:p>
          <a:p>
            <a:r>
              <a:rPr lang="zh-CN" altLang="en-US" dirty="0" smtClean="0"/>
              <a:t>前者只要找出</a:t>
            </a:r>
            <a:r>
              <a:rPr lang="en-US" altLang="zh-CN" dirty="0" smtClean="0"/>
              <a:t>t</a:t>
            </a:r>
            <a:r>
              <a:rPr lang="zh-CN" altLang="en-US" dirty="0" smtClean="0"/>
              <a:t>在</a:t>
            </a:r>
            <a:r>
              <a:rPr lang="en-US" altLang="zh-CN" dirty="0" smtClean="0"/>
              <a:t>s</a:t>
            </a:r>
            <a:r>
              <a:rPr lang="zh-CN" altLang="en-US" dirty="0" smtClean="0"/>
              <a:t>中的出现位置然后求前</a:t>
            </a:r>
            <a:r>
              <a:rPr lang="en-US" altLang="zh-CN" dirty="0" smtClean="0"/>
              <a:t>/</a:t>
            </a:r>
            <a:r>
              <a:rPr lang="zh-CN" altLang="en-US" dirty="0" smtClean="0"/>
              <a:t>后缀和即可。</a:t>
            </a:r>
            <a:endParaRPr lang="en-US" altLang="zh-CN" dirty="0" smtClean="0"/>
          </a:p>
          <a:p>
            <a:r>
              <a:rPr lang="zh-CN" altLang="en-US" dirty="0" smtClean="0"/>
              <a:t>后者考虑枚举在</a:t>
            </a:r>
            <a:r>
              <a:rPr lang="en-US" altLang="zh-CN" dirty="0" smtClean="0"/>
              <a:t>s[1..i]</a:t>
            </a:r>
            <a:r>
              <a:rPr lang="zh-CN" altLang="en-US" dirty="0" smtClean="0"/>
              <a:t>中的长度</a:t>
            </a:r>
            <a:r>
              <a:rPr lang="en-US" altLang="zh-CN" dirty="0" smtClean="0"/>
              <a:t>k</a:t>
            </a:r>
            <a:r>
              <a:rPr lang="zh-CN" altLang="en-US" dirty="0" smtClean="0"/>
              <a:t>，求出</a:t>
            </a:r>
            <a:r>
              <a:rPr lang="en-US" altLang="zh-CN" dirty="0" smtClean="0"/>
              <a:t>t[1..k]</a:t>
            </a:r>
            <a:r>
              <a:rPr lang="zh-CN" altLang="en-US" dirty="0" smtClean="0"/>
              <a:t>和</a:t>
            </a:r>
            <a:r>
              <a:rPr lang="en-US" altLang="zh-CN" dirty="0" smtClean="0"/>
              <a:t>t[k+1..m]</a:t>
            </a:r>
            <a:r>
              <a:rPr lang="zh-CN" altLang="en-US" dirty="0" smtClean="0"/>
              <a:t>的出现位置然后</a:t>
            </a:r>
            <a:r>
              <a:rPr lang="zh-CN" altLang="en-US" dirty="0"/>
              <a:t>求前</a:t>
            </a:r>
            <a:r>
              <a:rPr lang="en-US" altLang="zh-CN" dirty="0"/>
              <a:t>/</a:t>
            </a:r>
            <a:r>
              <a:rPr lang="zh-CN" altLang="en-US" dirty="0"/>
              <a:t>后缀和即</a:t>
            </a:r>
            <a:r>
              <a:rPr lang="zh-CN" altLang="en-US" dirty="0" smtClean="0"/>
              <a:t>可。</a:t>
            </a:r>
            <a:endParaRPr lang="en-US" altLang="zh-CN" dirty="0" smtClean="0"/>
          </a:p>
          <a:p>
            <a:r>
              <a:rPr lang="zh-CN" altLang="en-US" dirty="0"/>
              <a:t>时间</a:t>
            </a:r>
            <a:r>
              <a:rPr lang="zh-CN" altLang="en-US" dirty="0" smtClean="0"/>
              <a:t>复杂度</a:t>
            </a:r>
            <a:r>
              <a:rPr lang="en-US" altLang="zh-CN" dirty="0" smtClean="0"/>
              <a:t>O((</a:t>
            </a:r>
            <a:r>
              <a:rPr lang="en-US" altLang="zh-CN" dirty="0" err="1" smtClean="0"/>
              <a:t>n+k</a:t>
            </a:r>
            <a:r>
              <a:rPr lang="en-US" altLang="zh-CN" dirty="0" smtClean="0"/>
              <a:t>)m)</a:t>
            </a:r>
            <a:endParaRPr lang="zh-CN" altLang="en-US" dirty="0"/>
          </a:p>
        </p:txBody>
      </p:sp>
    </p:spTree>
    <p:extLst>
      <p:ext uri="{BB962C8B-B14F-4D97-AF65-F5344CB8AC3E}">
        <p14:creationId xmlns:p14="http://schemas.microsoft.com/office/powerpoint/2010/main" val="701748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迷失的字符串</a:t>
            </a:r>
          </a:p>
        </p:txBody>
      </p:sp>
      <p:sp>
        <p:nvSpPr>
          <p:cNvPr id="3" name="内容占位符 2"/>
          <p:cNvSpPr>
            <a:spLocks noGrp="1"/>
          </p:cNvSpPr>
          <p:nvPr>
            <p:ph idx="1"/>
          </p:nvPr>
        </p:nvSpPr>
        <p:spPr/>
        <p:txBody>
          <a:bodyPr>
            <a:normAutofit fontScale="92500" lnSpcReduction="20000"/>
          </a:bodyPr>
          <a:lstStyle/>
          <a:p>
            <a:r>
              <a:rPr lang="zh-CN" altLang="en-US" dirty="0"/>
              <a:t>有一棵</a:t>
            </a:r>
            <a:r>
              <a:rPr lang="en-US" altLang="zh-CN" dirty="0"/>
              <a:t>n</a:t>
            </a:r>
            <a:r>
              <a:rPr lang="zh-CN" altLang="en-US" dirty="0" smtClean="0"/>
              <a:t>个点的树，每</a:t>
            </a:r>
            <a:r>
              <a:rPr lang="zh-CN" altLang="en-US" dirty="0"/>
              <a:t>条边有一个</a:t>
            </a:r>
            <a:r>
              <a:rPr lang="zh-CN" altLang="en-US" dirty="0" smtClean="0"/>
              <a:t>小写字母。</a:t>
            </a:r>
            <a:endParaRPr lang="zh-CN" altLang="en-US" dirty="0"/>
          </a:p>
          <a:p>
            <a:r>
              <a:rPr lang="zh-CN" altLang="en-US" dirty="0" smtClean="0"/>
              <a:t>对于两</a:t>
            </a:r>
            <a:r>
              <a:rPr lang="zh-CN" altLang="en-US" dirty="0"/>
              <a:t>个不同的点</a:t>
            </a:r>
            <a:r>
              <a:rPr lang="en-US" altLang="zh-CN" dirty="0" err="1"/>
              <a:t>u,v</a:t>
            </a:r>
            <a:r>
              <a:rPr lang="zh-CN" altLang="en-US" dirty="0" smtClean="0"/>
              <a:t>，将</a:t>
            </a:r>
            <a:r>
              <a:rPr lang="en-US" altLang="zh-CN" dirty="0" smtClean="0"/>
              <a:t>u</a:t>
            </a:r>
            <a:r>
              <a:rPr lang="zh-CN" altLang="en-US" dirty="0" smtClean="0"/>
              <a:t>到</a:t>
            </a:r>
            <a:r>
              <a:rPr lang="en-US" altLang="zh-CN" dirty="0" smtClean="0"/>
              <a:t>v</a:t>
            </a:r>
            <a:r>
              <a:rPr lang="zh-CN" altLang="en-US" dirty="0" smtClean="0"/>
              <a:t>路径上沿途</a:t>
            </a:r>
            <a:r>
              <a:rPr lang="zh-CN" altLang="en-US" dirty="0"/>
              <a:t>经过的边上的字符依次写下来，得到一个字符串。</a:t>
            </a:r>
          </a:p>
          <a:p>
            <a:r>
              <a:rPr lang="zh-CN" altLang="en-US" dirty="0"/>
              <a:t>对于一个字符串，如果存在这样一个点对</a:t>
            </a:r>
            <a:r>
              <a:rPr lang="en-US" altLang="zh-CN" dirty="0"/>
              <a:t>(</a:t>
            </a:r>
            <a:r>
              <a:rPr lang="en-US" altLang="zh-CN" dirty="0" err="1"/>
              <a:t>u,v</a:t>
            </a:r>
            <a:r>
              <a:rPr lang="en-US" altLang="zh-CN" dirty="0"/>
              <a:t>)</a:t>
            </a:r>
            <a:r>
              <a:rPr lang="zh-CN" altLang="en-US" dirty="0"/>
              <a:t>，使得它们路径上的字符串与其完全匹配，那么我们就称这个字符串属于这棵树。</a:t>
            </a:r>
          </a:p>
          <a:p>
            <a:r>
              <a:rPr lang="zh-CN" altLang="en-US" dirty="0" smtClean="0"/>
              <a:t>有</a:t>
            </a:r>
            <a:r>
              <a:rPr lang="en-US" altLang="zh-CN" dirty="0"/>
              <a:t>m</a:t>
            </a:r>
            <a:r>
              <a:rPr lang="zh-CN" altLang="en-US" dirty="0" smtClean="0"/>
              <a:t>个字符串，判断</a:t>
            </a:r>
            <a:r>
              <a:rPr lang="zh-CN" altLang="en-US" dirty="0"/>
              <a:t>每</a:t>
            </a:r>
            <a:r>
              <a:rPr lang="zh-CN" altLang="en-US" dirty="0" smtClean="0"/>
              <a:t>一</a:t>
            </a:r>
            <a:r>
              <a:rPr lang="zh-CN" altLang="en-US" dirty="0"/>
              <a:t>个</a:t>
            </a:r>
            <a:r>
              <a:rPr lang="zh-CN" altLang="en-US" dirty="0" smtClean="0"/>
              <a:t>字符串</a:t>
            </a:r>
            <a:r>
              <a:rPr lang="zh-CN" altLang="en-US" dirty="0"/>
              <a:t>是否属于这棵树</a:t>
            </a:r>
            <a:r>
              <a:rPr lang="zh-CN" altLang="en-US" dirty="0" smtClean="0"/>
              <a:t>。</a:t>
            </a:r>
            <a:endParaRPr lang="en-US" altLang="zh-CN" dirty="0" smtClean="0"/>
          </a:p>
          <a:p>
            <a:r>
              <a:rPr lang="en-US" altLang="zh-CN" dirty="0" err="1" smtClean="0"/>
              <a:t>n,m</a:t>
            </a:r>
            <a:r>
              <a:rPr lang="en-US" altLang="zh-CN" dirty="0" smtClean="0"/>
              <a:t>&lt;=30000</a:t>
            </a:r>
            <a:r>
              <a:rPr lang="zh-CN" altLang="en-US" dirty="0" smtClean="0"/>
              <a:t>，字符串总长</a:t>
            </a:r>
            <a:r>
              <a:rPr lang="en-US" altLang="zh-CN" dirty="0" smtClean="0"/>
              <a:t>s&lt;=30000</a:t>
            </a:r>
          </a:p>
          <a:p>
            <a:r>
              <a:rPr lang="zh-CN" altLang="en-US" dirty="0" smtClean="0"/>
              <a:t>题目来源：</a:t>
            </a:r>
            <a:r>
              <a:rPr lang="en-US" altLang="zh-CN" dirty="0" smtClean="0"/>
              <a:t>bzoj4173</a:t>
            </a:r>
            <a:endParaRPr lang="zh-CN" altLang="en-US" dirty="0"/>
          </a:p>
        </p:txBody>
      </p:sp>
    </p:spTree>
    <p:extLst>
      <p:ext uri="{BB962C8B-B14F-4D97-AF65-F5344CB8AC3E}">
        <p14:creationId xmlns:p14="http://schemas.microsoft.com/office/powerpoint/2010/main" val="4078863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迷失的字符串</a:t>
            </a:r>
          </a:p>
        </p:txBody>
      </p:sp>
      <p:sp>
        <p:nvSpPr>
          <p:cNvPr id="3" name="内容占位符 2"/>
          <p:cNvSpPr>
            <a:spLocks noGrp="1"/>
          </p:cNvSpPr>
          <p:nvPr>
            <p:ph idx="1"/>
          </p:nvPr>
        </p:nvSpPr>
        <p:spPr/>
        <p:txBody>
          <a:bodyPr>
            <a:normAutofit fontScale="92500" lnSpcReduction="10000"/>
          </a:bodyPr>
          <a:lstStyle/>
          <a:p>
            <a:r>
              <a:rPr lang="zh-CN" altLang="en-US" dirty="0"/>
              <a:t>对单独一个串可以</a:t>
            </a:r>
            <a:r>
              <a:rPr lang="en-US" altLang="zh-CN" dirty="0" err="1"/>
              <a:t>dp</a:t>
            </a:r>
            <a:r>
              <a:rPr lang="zh-CN" altLang="en-US" dirty="0"/>
              <a:t>，</a:t>
            </a:r>
            <a:r>
              <a:rPr lang="en-US" altLang="zh-CN" dirty="0"/>
              <a:t>f[w][i]</a:t>
            </a:r>
            <a:r>
              <a:rPr lang="zh-CN" altLang="en-US" dirty="0" smtClean="0"/>
              <a:t>表示走到</a:t>
            </a:r>
            <a:r>
              <a:rPr lang="en-US" altLang="zh-CN" dirty="0"/>
              <a:t>w</a:t>
            </a:r>
            <a:r>
              <a:rPr lang="zh-CN" altLang="en-US" dirty="0"/>
              <a:t>这条</a:t>
            </a:r>
            <a:r>
              <a:rPr lang="zh-CN" altLang="en-US" dirty="0" smtClean="0"/>
              <a:t>边</a:t>
            </a:r>
            <a:r>
              <a:rPr lang="en-US" altLang="zh-CN" dirty="0"/>
              <a:t>(</a:t>
            </a:r>
            <a:r>
              <a:rPr lang="zh-CN" altLang="en-US" dirty="0"/>
              <a:t>边分两个方向</a:t>
            </a:r>
            <a:r>
              <a:rPr lang="en-US" altLang="zh-CN" dirty="0" smtClean="0"/>
              <a:t>)</a:t>
            </a:r>
            <a:r>
              <a:rPr lang="zh-CN" altLang="en-US" dirty="0" smtClean="0"/>
              <a:t>，</a:t>
            </a:r>
            <a:r>
              <a:rPr lang="zh-CN" altLang="en-US" dirty="0"/>
              <a:t>是否能匹配到第</a:t>
            </a:r>
            <a:r>
              <a:rPr lang="en-US" altLang="zh-CN" dirty="0"/>
              <a:t>i</a:t>
            </a:r>
            <a:r>
              <a:rPr lang="zh-CN" altLang="en-US" dirty="0"/>
              <a:t>个</a:t>
            </a:r>
            <a:r>
              <a:rPr lang="zh-CN" altLang="en-US" dirty="0" smtClean="0"/>
              <a:t>字符。</a:t>
            </a:r>
            <a:endParaRPr lang="en-US" altLang="zh-CN" dirty="0" smtClean="0"/>
          </a:p>
          <a:p>
            <a:r>
              <a:rPr lang="zh-CN" altLang="en-US" dirty="0" smtClean="0"/>
              <a:t>将所有串的第二维压到一起，用</a:t>
            </a:r>
            <a:r>
              <a:rPr lang="en-US" altLang="zh-CN" dirty="0" err="1" smtClean="0"/>
              <a:t>bitset</a:t>
            </a:r>
            <a:r>
              <a:rPr lang="zh-CN" altLang="en-US" dirty="0" smtClean="0"/>
              <a:t>优化，转移时左移一位，与上这条边的字符</a:t>
            </a:r>
            <a:r>
              <a:rPr lang="en-US" altLang="zh-CN" dirty="0" smtClean="0"/>
              <a:t>c</a:t>
            </a:r>
            <a:r>
              <a:rPr lang="zh-CN" altLang="en-US" dirty="0" smtClean="0"/>
              <a:t>对应的数组</a:t>
            </a:r>
            <a:r>
              <a:rPr lang="en-US" altLang="zh-CN" dirty="0" smtClean="0"/>
              <a:t>u[c]</a:t>
            </a:r>
            <a:r>
              <a:rPr lang="zh-CN" altLang="en-US" dirty="0" smtClean="0"/>
              <a:t>，再或上</a:t>
            </a:r>
            <a:r>
              <a:rPr lang="en-US" altLang="zh-CN" dirty="0" smtClean="0"/>
              <a:t>v[c]</a:t>
            </a:r>
            <a:r>
              <a:rPr lang="zh-CN" altLang="en-US" dirty="0" smtClean="0"/>
              <a:t>。</a:t>
            </a:r>
            <a:endParaRPr lang="en-US" altLang="zh-CN" dirty="0" smtClean="0"/>
          </a:p>
          <a:p>
            <a:r>
              <a:rPr lang="en-US" altLang="zh-CN" dirty="0"/>
              <a:t>u[c][i]=1</a:t>
            </a:r>
            <a:r>
              <a:rPr lang="zh-CN" altLang="en-US" dirty="0"/>
              <a:t>当且仅当第</a:t>
            </a:r>
            <a:r>
              <a:rPr lang="en-US" altLang="zh-CN" dirty="0"/>
              <a:t>i</a:t>
            </a:r>
            <a:r>
              <a:rPr lang="zh-CN" altLang="en-US" dirty="0"/>
              <a:t>个位置对应的字符为</a:t>
            </a:r>
            <a:r>
              <a:rPr lang="en-US" altLang="zh-CN" dirty="0"/>
              <a:t>c</a:t>
            </a:r>
            <a:r>
              <a:rPr lang="zh-CN" altLang="en-US" dirty="0"/>
              <a:t>。</a:t>
            </a:r>
            <a:endParaRPr lang="en-US" altLang="zh-CN" dirty="0"/>
          </a:p>
          <a:p>
            <a:r>
              <a:rPr lang="en-US" altLang="zh-CN" dirty="0" smtClean="0"/>
              <a:t>v[c</a:t>
            </a:r>
            <a:r>
              <a:rPr lang="en-US" altLang="zh-CN" dirty="0"/>
              <a:t>][i]=1</a:t>
            </a:r>
            <a:r>
              <a:rPr lang="zh-CN" altLang="en-US" dirty="0"/>
              <a:t>当且仅当第</a:t>
            </a:r>
            <a:r>
              <a:rPr lang="en-US" altLang="zh-CN" dirty="0"/>
              <a:t>i</a:t>
            </a:r>
            <a:r>
              <a:rPr lang="zh-CN" altLang="en-US" dirty="0"/>
              <a:t>个位置对应的字符为</a:t>
            </a:r>
            <a:r>
              <a:rPr lang="en-US" altLang="zh-CN" dirty="0" smtClean="0"/>
              <a:t>c</a:t>
            </a:r>
            <a:r>
              <a:rPr lang="zh-CN" altLang="en-US" dirty="0" smtClean="0"/>
              <a:t>且它是某个串的第一个字符。</a:t>
            </a:r>
            <a:endParaRPr lang="en-US" altLang="zh-CN" dirty="0" smtClean="0"/>
          </a:p>
          <a:p>
            <a:r>
              <a:rPr lang="zh-CN" altLang="en-US" dirty="0" smtClean="0"/>
              <a:t>时间复杂度</a:t>
            </a:r>
            <a:r>
              <a:rPr lang="en-US" altLang="zh-CN" dirty="0" smtClean="0"/>
              <a:t>O(ns/32)</a:t>
            </a:r>
            <a:r>
              <a:rPr lang="zh-CN" altLang="en-US" dirty="0" smtClean="0"/>
              <a:t>。</a:t>
            </a:r>
            <a:endParaRPr lang="zh-CN" altLang="en-US" dirty="0"/>
          </a:p>
        </p:txBody>
      </p:sp>
    </p:spTree>
    <p:extLst>
      <p:ext uri="{BB962C8B-B14F-4D97-AF65-F5344CB8AC3E}">
        <p14:creationId xmlns:p14="http://schemas.microsoft.com/office/powerpoint/2010/main" val="372043772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2014</TotalTime>
  <Words>2500</Words>
  <Application>Microsoft Office PowerPoint</Application>
  <PresentationFormat>全屏显示(4:3)</PresentationFormat>
  <Paragraphs>170</Paragraphs>
  <Slides>33</Slides>
  <Notes>0</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Office 主题</vt:lpstr>
      <vt:lpstr>字符串</vt:lpstr>
      <vt:lpstr>CRB and String</vt:lpstr>
      <vt:lpstr>CRB and String</vt:lpstr>
      <vt:lpstr>String</vt:lpstr>
      <vt:lpstr>String</vt:lpstr>
      <vt:lpstr>Classic Quotation</vt:lpstr>
      <vt:lpstr>Classic Quotation</vt:lpstr>
      <vt:lpstr>迷失的字符串</vt:lpstr>
      <vt:lpstr>迷失的字符串</vt:lpstr>
      <vt:lpstr>Little Elephant </vt:lpstr>
      <vt:lpstr>Little Elephant </vt:lpstr>
      <vt:lpstr>Little Elephant </vt:lpstr>
      <vt:lpstr>Fleet of the Eternal Throne </vt:lpstr>
      <vt:lpstr>Fleet of the Eternal Throne </vt:lpstr>
      <vt:lpstr>Podzial naszyjnika</vt:lpstr>
      <vt:lpstr>Podzial naszyjnika</vt:lpstr>
      <vt:lpstr>Subsequence</vt:lpstr>
      <vt:lpstr>Subsequence</vt:lpstr>
      <vt:lpstr>Subsequence</vt:lpstr>
      <vt:lpstr>残缺的字符串 </vt:lpstr>
      <vt:lpstr>残缺的字符串 </vt:lpstr>
      <vt:lpstr>字符串识别</vt:lpstr>
      <vt:lpstr>字符串识别</vt:lpstr>
      <vt:lpstr>字符串识别</vt:lpstr>
      <vt:lpstr>隐身术</vt:lpstr>
      <vt:lpstr>隐身术</vt:lpstr>
      <vt:lpstr>平方串</vt:lpstr>
      <vt:lpstr>平方串</vt:lpstr>
      <vt:lpstr>平方串</vt:lpstr>
      <vt:lpstr>简单字符串</vt:lpstr>
      <vt:lpstr>简单字符串</vt:lpstr>
      <vt:lpstr>简单字符串</vt:lpstr>
      <vt:lpstr>简单字符串</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概率与期望</dc:title>
  <dc:creator>Administrator</dc:creator>
  <cp:lastModifiedBy>Windows 用户</cp:lastModifiedBy>
  <cp:revision>279</cp:revision>
  <dcterms:created xsi:type="dcterms:W3CDTF">2016-02-05T11:47:08Z</dcterms:created>
  <dcterms:modified xsi:type="dcterms:W3CDTF">2018-01-02T14:41:58Z</dcterms:modified>
</cp:coreProperties>
</file>