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3"/>
    <p:sldId id="402" r:id="rId4"/>
    <p:sldId id="403" r:id="rId5"/>
    <p:sldId id="404" r:id="rId6"/>
    <p:sldId id="405" r:id="rId7"/>
    <p:sldId id="406" r:id="rId8"/>
    <p:sldId id="407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0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4.png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4.png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4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2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4.png"/><Relationship Id="rId2" Type="http://schemas.openxmlformats.org/officeDocument/2006/relationships/image" Target="../media/image12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2.png"/><Relationship Id="rId7" Type="http://schemas.openxmlformats.org/officeDocument/2006/relationships/image" Target="../media/image17.wmf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4.png"/><Relationship Id="rId2" Type="http://schemas.openxmlformats.org/officeDocument/2006/relationships/image" Target="../media/image15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.png"/><Relationship Id="rId7" Type="http://schemas.openxmlformats.org/officeDocument/2006/relationships/image" Target="../media/image10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题目选讲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XZK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 descr="koishi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8335" y="3084830"/>
            <a:ext cx="3277235" cy="3810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59045" y="6048375"/>
            <a:ext cx="83458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accent4"/>
                </a:solidFill>
              </a:rPr>
              <a:t>注：由于制作者水平有限，可能会出现错误，还请大家多多包涵</a:t>
            </a:r>
            <a:endParaRPr lang="zh-CN" altLang="en-US" sz="1200">
              <a:solidFill>
                <a:schemeClr val="accent4"/>
              </a:solidFill>
            </a:endParaRPr>
          </a:p>
          <a:p>
            <a:r>
              <a:rPr lang="zh-CN" altLang="en-US" sz="1200">
                <a:solidFill>
                  <a:schemeClr val="accent4"/>
                </a:solidFill>
              </a:rPr>
              <a:t>使用的所有素材均来自网络</a:t>
            </a:r>
            <a:endParaRPr lang="zh-CN" altLang="en-US" sz="1200">
              <a:solidFill>
                <a:schemeClr val="accent4"/>
              </a:solidFill>
            </a:endParaRPr>
          </a:p>
          <a:p>
            <a:r>
              <a:rPr lang="zh-CN" altLang="en-US" sz="1200">
                <a:solidFill>
                  <a:schemeClr val="accent4"/>
                </a:solidFill>
              </a:rPr>
              <a:t>公式很丑，注意保护眼睛</a:t>
            </a:r>
            <a:endParaRPr lang="zh-CN" altLang="en-US" sz="120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Jason曾不想做的数论题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由以下式子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可以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O(m)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预处理后求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</a:t>
            </a:r>
            <a:r>
              <a:rPr lang="en-US" altLang="zh-CN" baseline="30000">
                <a:solidFill>
                  <a:schemeClr val="bg1"/>
                </a:solidFill>
                <a:sym typeface="+mn-ea"/>
              </a:rPr>
              <a:t>d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的前缀乘积。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接下来求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G1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 baseline="30000">
              <a:solidFill>
                <a:schemeClr val="bg1"/>
              </a:solidFill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61098" y="2242185"/>
          <a:ext cx="31210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" r:id="rId1" imgW="1384300" imgH="495300" progId="Equation.KSEE3">
                  <p:embed/>
                </p:oleObj>
              </mc:Choice>
              <mc:Fallback>
                <p:oleObj name="" r:id="rId1" imgW="1384300" imgH="495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1098" y="2242185"/>
                        <a:ext cx="3121025" cy="1117600"/>
                      </a:xfrm>
                      <a:prstGeom prst="rect">
                        <a:avLst/>
                      </a:prstGeom>
                      <a:blipFill>
                        <a:blip r:embed="rId3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koishi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65" y="4526280"/>
            <a:ext cx="2062480" cy="24237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			</a:t>
            </a:r>
            <a:r>
              <a:rPr lang="zh-CN" altLang="en-US">
                <a:solidFill>
                  <a:schemeClr val="bg1"/>
                </a:solidFill>
              </a:rPr>
              <a:t>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由于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得到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便可以用</a:t>
            </a:r>
            <a:r>
              <a:rPr lang="en-US" altLang="zh-CN">
                <a:solidFill>
                  <a:schemeClr val="bg1"/>
                </a:solidFill>
              </a:rPr>
              <a:t>O(m</a:t>
            </a:r>
            <a:r>
              <a:rPr lang="en-US" altLang="zh-CN" baseline="30000">
                <a:solidFill>
                  <a:schemeClr val="bg1"/>
                </a:solidFill>
              </a:rPr>
              <a:t>3/4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时间处理出所有会用到的</a:t>
            </a:r>
            <a:r>
              <a:rPr lang="en-US" altLang="zh-CN">
                <a:solidFill>
                  <a:schemeClr val="bg1"/>
                </a:solidFill>
              </a:rPr>
              <a:t>G1.</a:t>
            </a:r>
            <a:endParaRPr lang="en-US" altLang="zh-CN">
              <a:solidFill>
                <a:schemeClr val="bg1"/>
              </a:solidFill>
              <a:cs typeface="Arial" charset="0"/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89355" y="2287270"/>
          <a:ext cx="21304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" r:id="rId1" imgW="977900" imgH="444500" progId="Equation.KSEE3">
                  <p:embed/>
                </p:oleObj>
              </mc:Choice>
              <mc:Fallback>
                <p:oleObj name="" r:id="rId1" imgW="977900" imgH="444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9355" y="2287270"/>
                        <a:ext cx="2130425" cy="968375"/>
                      </a:xfrm>
                      <a:prstGeom prst="rect">
                        <a:avLst/>
                      </a:prstGeom>
                      <a:blipFill>
                        <a:blip r:embed="rId3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94435" y="3815715"/>
          <a:ext cx="32099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" r:id="rId4" imgW="1473200" imgH="444500" progId="Equation.KSEE3">
                  <p:embed/>
                </p:oleObj>
              </mc:Choice>
              <mc:Fallback>
                <p:oleObj name="" r:id="rId4" imgW="1473200" imgH="444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435" y="3815715"/>
                        <a:ext cx="3209925" cy="968375"/>
                      </a:xfrm>
                      <a:prstGeom prst="rect">
                        <a:avLst/>
                      </a:prstGeom>
                      <a:blipFill>
                        <a:blip r:embed="rId3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koishi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265" y="4526280"/>
            <a:ext cx="2062480" cy="242379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05288" y="690563"/>
          <a:ext cx="421005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7" imgW="48768000" imgH="8839200" progId="Equation.DSMT4">
                  <p:embed/>
                </p:oleObj>
              </mc:Choice>
              <mc:Fallback>
                <p:oleObj name="Equation" r:id="rId7" imgW="48768000" imgH="8839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05288" y="690563"/>
                        <a:ext cx="4210050" cy="76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			</a:t>
            </a:r>
            <a:r>
              <a:rPr lang="zh-CN" altLang="en-US">
                <a:solidFill>
                  <a:schemeClr val="bg1"/>
                </a:solidFill>
              </a:rPr>
              <a:t>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令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那么：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这个部分的复杂度如果不考虑计算</a:t>
            </a:r>
            <a:r>
              <a:rPr lang="en-US" altLang="zh-CN">
                <a:solidFill>
                  <a:schemeClr val="bg1"/>
                </a:solidFill>
              </a:rPr>
              <a:t>S,</a:t>
            </a:r>
            <a:r>
              <a:rPr lang="zh-CN" altLang="en-US">
                <a:solidFill>
                  <a:schemeClr val="bg1"/>
                </a:solidFill>
              </a:rPr>
              <a:t>就是</a:t>
            </a:r>
            <a:r>
              <a:rPr lang="en-US" altLang="zh-CN">
                <a:solidFill>
                  <a:schemeClr val="bg1"/>
                </a:solidFill>
              </a:rPr>
              <a:t>O(m</a:t>
            </a:r>
            <a:r>
              <a:rPr lang="en-US" altLang="zh-CN" baseline="30000">
                <a:solidFill>
                  <a:schemeClr val="bg1"/>
                </a:solidFill>
              </a:rPr>
              <a:t>3/4</a:t>
            </a:r>
            <a:r>
              <a:rPr lang="en-US" altLang="zh-CN">
                <a:solidFill>
                  <a:schemeClr val="bg1"/>
                </a:solidFill>
                <a:cs typeface="Arial" charset="0"/>
              </a:rPr>
              <a:t>×logn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77340" y="1741805"/>
          <a:ext cx="2576830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" r:id="rId1" imgW="1625600" imgH="368300" progId="Equation.KSEE3">
                  <p:embed/>
                </p:oleObj>
              </mc:Choice>
              <mc:Fallback>
                <p:oleObj name="" r:id="rId1" imgW="1625600" imgH="3683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7340" y="1741805"/>
                        <a:ext cx="2576830" cy="583565"/>
                      </a:xfrm>
                      <a:prstGeom prst="rect">
                        <a:avLst/>
                      </a:prstGeom>
                      <a:blipFill>
                        <a:blip r:embed="rId3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91248" y="2747010"/>
          <a:ext cx="3293745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" r:id="rId4" imgW="1765300" imgH="495300" progId="Equation.KSEE3">
                  <p:embed/>
                </p:oleObj>
              </mc:Choice>
              <mc:Fallback>
                <p:oleObj name="" r:id="rId4" imgW="1765300" imgH="4953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248" y="2747010"/>
                        <a:ext cx="3293745" cy="924560"/>
                      </a:xfrm>
                      <a:prstGeom prst="rect">
                        <a:avLst/>
                      </a:prstGeom>
                      <a:blipFill>
                        <a:blip r:embed="rId3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64578" y="3693478"/>
          <a:ext cx="452691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" r:id="rId6" imgW="2425700" imgH="596900" progId="Equation.KSEE3">
                  <p:embed/>
                </p:oleObj>
              </mc:Choice>
              <mc:Fallback>
                <p:oleObj name="" r:id="rId6" imgW="2425700" imgH="5969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4578" y="3693478"/>
                        <a:ext cx="4526915" cy="1114425"/>
                      </a:xfrm>
                      <a:prstGeom prst="rect">
                        <a:avLst/>
                      </a:prstGeom>
                      <a:blipFill>
                        <a:blip r:embed="rId3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 descr="koishi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75265" y="4526280"/>
            <a:ext cx="2062480" cy="242379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7513" y="692150"/>
          <a:ext cx="49911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9" imgW="56997600" imgH="8839200" progId="Equation.DSMT4">
                  <p:embed/>
                </p:oleObj>
              </mc:Choice>
              <mc:Fallback>
                <p:oleObj name="Equation" r:id="rId9" imgW="56997600" imgH="88392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27513" y="692150"/>
                        <a:ext cx="499110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			</a:t>
            </a:r>
            <a:r>
              <a:rPr lang="zh-CN" altLang="en-US">
                <a:solidFill>
                  <a:schemeClr val="bg1"/>
                </a:solidFill>
              </a:rPr>
              <a:t>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这个式子的含义是考虑每个质因子的贡献，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(m-m/p)</a:t>
            </a:r>
            <a:r>
              <a:rPr lang="en-US" altLang="zh-CN" baseline="3000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代表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p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这个质因子不出现的方案数，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(m-m/p</a:t>
            </a:r>
            <a:r>
              <a:rPr lang="en-US" altLang="zh-CN" baseline="30000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r>
              <a:rPr lang="en-US" altLang="zh-CN" baseline="3000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代表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p</a:t>
            </a:r>
            <a:r>
              <a:rPr lang="en-US" altLang="zh-CN" baseline="300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不出现的方案数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……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单次计算的时间复杂度为</a:t>
            </a:r>
            <a:r>
              <a:rPr lang="en-US" altLang="zh-CN">
                <a:solidFill>
                  <a:schemeClr val="bg1"/>
                </a:solidFill>
              </a:rPr>
              <a:t>O(m</a:t>
            </a:r>
            <a:r>
              <a:rPr lang="en-US" altLang="zh-CN" baseline="30000">
                <a:solidFill>
                  <a:schemeClr val="bg1"/>
                </a:solidFill>
              </a:rPr>
              <a:t>1/2</a:t>
            </a:r>
            <a:r>
              <a:rPr lang="en-US" altLang="zh-CN">
                <a:solidFill>
                  <a:schemeClr val="bg1"/>
                </a:solidFill>
              </a:rPr>
              <a:t>*logn),</a:t>
            </a:r>
            <a:r>
              <a:rPr lang="zh-CN" altLang="en-US">
                <a:solidFill>
                  <a:schemeClr val="bg1"/>
                </a:solidFill>
              </a:rPr>
              <a:t>总复杂度为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O(m</a:t>
            </a:r>
            <a:r>
              <a:rPr lang="en-US" altLang="zh-CN" baseline="30000">
                <a:solidFill>
                  <a:schemeClr val="bg1"/>
                </a:solidFill>
                <a:sym typeface="+mn-ea"/>
              </a:rPr>
              <a:t>3/4</a:t>
            </a:r>
            <a:r>
              <a:rPr lang="en-US" altLang="zh-CN">
                <a:solidFill>
                  <a:schemeClr val="bg1"/>
                </a:solidFill>
                <a:cs typeface="Arial" charset="0"/>
                <a:sym typeface="+mn-ea"/>
              </a:rPr>
              <a:t>×logn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18510" y="2156460"/>
          <a:ext cx="5474970" cy="121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" r:id="rId1" imgW="2413000" imgH="533400" progId="Equation.KSEE3">
                  <p:embed/>
                </p:oleObj>
              </mc:Choice>
              <mc:Fallback>
                <p:oleObj name="" r:id="rId1" imgW="2413000" imgH="5334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18510" y="2156460"/>
                        <a:ext cx="5474970" cy="1210310"/>
                      </a:xfrm>
                      <a:prstGeom prst="rect">
                        <a:avLst/>
                      </a:prstGeom>
                      <a:blipFill>
                        <a:blip r:embed="rId3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koishi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65" y="4526280"/>
            <a:ext cx="2062480" cy="2423795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19575" y="682625"/>
          <a:ext cx="36687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5" imgW="40233600" imgH="8839200" progId="Equation.DSMT4">
                  <p:embed/>
                </p:oleObj>
              </mc:Choice>
              <mc:Fallback>
                <p:oleObj name="Equation" r:id="rId5" imgW="40233600" imgH="8839200" progId="Equation.DSMT4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9575" y="682625"/>
                        <a:ext cx="3668713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Jason曾不想做的数论题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至此，我们就用</a:t>
            </a:r>
            <a:r>
              <a:rPr lang="en-US" altLang="zh-CN">
                <a:solidFill>
                  <a:schemeClr val="bg1"/>
                </a:solidFill>
              </a:rPr>
              <a:t>O(m</a:t>
            </a:r>
            <a:r>
              <a:rPr lang="en-US" altLang="zh-CN" baseline="30000">
                <a:solidFill>
                  <a:schemeClr val="bg1"/>
                </a:solidFill>
              </a:rPr>
              <a:t>3/4 </a:t>
            </a:r>
            <a:r>
              <a:rPr lang="en-US" altLang="zh-CN">
                <a:solidFill>
                  <a:schemeClr val="bg1"/>
                </a:solidFill>
              </a:rPr>
              <a:t>*logn)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的时间解决了这个问题。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但是，这道题十分卡常数，实测较为直接的写法至少要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16s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。感兴趣的同学可以去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51nod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的交一交这道题卡常数玩。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973070" y="3362960"/>
          <a:ext cx="6291580" cy="252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" r:id="rId1" imgW="6286500" imgH="2524125" progId="Paint.Picture">
                  <p:embed/>
                </p:oleObj>
              </mc:Choice>
              <mc:Fallback>
                <p:oleObj name="" r:id="rId1" imgW="6286500" imgH="25241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973070" y="3362960"/>
                        <a:ext cx="6291580" cy="2526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koishi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265" y="4526280"/>
            <a:ext cx="2062480" cy="24237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985" y="2611120"/>
            <a:ext cx="10515600" cy="1325563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感谢观看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fujisak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1975" y="30480"/>
            <a:ext cx="5248910" cy="68243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清橙</a:t>
            </a:r>
            <a:r>
              <a:rPr lang="en-US" altLang="zh-CN">
                <a:solidFill>
                  <a:schemeClr val="bg1"/>
                </a:solidFill>
              </a:rPr>
              <a:t>A1210. 光棱坦克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一个平面直角坐标系上，有N个点，标号为1到N，其中第i个点的坐标为(x[i], y[i])。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求满足以下两个条件的点列{p[i]}的数目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假设{p[i]}的长度为M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1) 对任意1 &lt;= i &lt; j &lt;= M，必有y[p[i]] &gt; y[p[j]]；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2) 对任意3 &lt;= i &lt;= M，必有x[p[i-1]] &lt; x[p[i]] &lt; x[p[i-2]]或者x[p[i-2]] &lt; x[p[i]] &lt; x[p[i-1]]。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求满足条件的非空序列{p[i]}的数目，结果对一个整数Q取模。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n&lt;=7000,</a:t>
            </a:r>
            <a:r>
              <a:rPr lang="zh-CN" altLang="en-US">
                <a:solidFill>
                  <a:schemeClr val="bg1"/>
                </a:solidFill>
              </a:rPr>
              <a:t>保证有当i != j时，有x[i] != x[j]且y[i] != y[j]。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koishi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5265" y="4526280"/>
            <a:ext cx="2062480" cy="24237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清橙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A1210. 光棱坦克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先将所有点按横坐标从小到大排序。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设</a:t>
            </a:r>
            <a:r>
              <a:rPr lang="en-US" altLang="zh-CN">
                <a:solidFill>
                  <a:schemeClr val="bg1"/>
                </a:solidFill>
              </a:rPr>
              <a:t>dp[i][j][0/1]</a:t>
            </a:r>
            <a:r>
              <a:rPr lang="zh-CN" altLang="en-US">
                <a:solidFill>
                  <a:schemeClr val="bg1"/>
                </a:solidFill>
              </a:rPr>
              <a:t>代表只考虑前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个点，以第</a:t>
            </a:r>
            <a:r>
              <a:rPr lang="en-US" altLang="zh-CN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个点为起点，且下一个点在第</a:t>
            </a:r>
            <a:r>
              <a:rPr lang="en-US" altLang="zh-CN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个点的左边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右边的方案数。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对于每个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FFC000"/>
                </a:solidFill>
              </a:rPr>
              <a:t>从右往左</a:t>
            </a:r>
            <a:r>
              <a:rPr lang="zh-CN" altLang="en-US">
                <a:solidFill>
                  <a:schemeClr val="bg1"/>
                </a:solidFill>
              </a:rPr>
              <a:t>考虑之前的每个点：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如果这个点在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号点的上面，就用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号点的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值更新这个点的；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如果这个点在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号点的下面，就用这个点的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值更新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号点的。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可以滚动数组。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复杂度</a:t>
            </a:r>
            <a:r>
              <a:rPr lang="en-US" altLang="zh-CN">
                <a:solidFill>
                  <a:schemeClr val="bg1"/>
                </a:solidFill>
              </a:rPr>
              <a:t>O(n^2)</a:t>
            </a:r>
            <a:r>
              <a:rPr lang="zh-CN" altLang="en-US">
                <a:solidFill>
                  <a:schemeClr val="bg1"/>
                </a:solidFill>
              </a:rPr>
              <a:t>，常数很小。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koishi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5265" y="4526280"/>
            <a:ext cx="2062480" cy="24237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清橙A1304. sine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定义</a:t>
            </a:r>
            <a:r>
              <a:rPr lang="en-US" altLang="zh-CN">
                <a:solidFill>
                  <a:schemeClr val="bg1"/>
                </a:solidFill>
              </a:rPr>
              <a:t>f(m,n,x)</a:t>
            </a:r>
            <a:r>
              <a:rPr lang="zh-CN" altLang="en-US">
                <a:solidFill>
                  <a:schemeClr val="bg1"/>
                </a:solidFill>
              </a:rPr>
              <a:t>为：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给定</a:t>
            </a:r>
            <a:r>
              <a:rPr lang="en-US" altLang="zh-CN">
                <a:solidFill>
                  <a:schemeClr val="bg1"/>
                </a:solidFill>
              </a:rPr>
              <a:t>m,n,x,</a:t>
            </a:r>
            <a:r>
              <a:rPr lang="zh-CN" altLang="en-US">
                <a:solidFill>
                  <a:schemeClr val="bg1"/>
                </a:solidFill>
              </a:rPr>
              <a:t>求</a:t>
            </a:r>
            <a:r>
              <a:rPr lang="en-US" altLang="zh-CN">
                <a:solidFill>
                  <a:schemeClr val="bg1"/>
                </a:solidFill>
              </a:rPr>
              <a:t>f(m,n,x),</a:t>
            </a:r>
            <a:r>
              <a:rPr lang="zh-CN" altLang="en-US">
                <a:solidFill>
                  <a:schemeClr val="bg1"/>
                </a:solidFill>
              </a:rPr>
              <a:t>与答案误差不超过</a:t>
            </a:r>
            <a:r>
              <a:rPr lang="en-US" altLang="zh-CN">
                <a:solidFill>
                  <a:schemeClr val="bg1"/>
                </a:solidFill>
              </a:rPr>
              <a:t>0.01</a:t>
            </a:r>
            <a:r>
              <a:rPr lang="zh-CN" altLang="en-US">
                <a:solidFill>
                  <a:schemeClr val="bg1"/>
                </a:solidFill>
              </a:rPr>
              <a:t>时视为正确。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zh-CN" altLang="en-US">
                <a:solidFill>
                  <a:schemeClr val="bg1"/>
                </a:solidFill>
              </a:rPr>
              <a:t>组数据，</a:t>
            </a:r>
            <a:r>
              <a:rPr lang="en-US" altLang="zh-CN">
                <a:solidFill>
                  <a:schemeClr val="bg1"/>
                </a:solidFill>
              </a:rPr>
              <a:t>T&lt;=300,m&lt;=30,n&lt;=10^9,0&lt;=x&lt;=6.283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时限</a:t>
            </a:r>
            <a:r>
              <a:rPr lang="en-US" altLang="zh-CN">
                <a:solidFill>
                  <a:schemeClr val="bg1"/>
                </a:solidFill>
              </a:rPr>
              <a:t>1s,</a:t>
            </a:r>
            <a:r>
              <a:rPr lang="zh-CN" altLang="en-US">
                <a:solidFill>
                  <a:schemeClr val="bg1"/>
                </a:solidFill>
              </a:rPr>
              <a:t>内存</a:t>
            </a:r>
            <a:r>
              <a:rPr lang="en-US" altLang="zh-CN">
                <a:solidFill>
                  <a:schemeClr val="bg1"/>
                </a:solidFill>
              </a:rPr>
              <a:t>64M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87755" y="2323465"/>
          <a:ext cx="7795260" cy="141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" imgW="2527300" imgH="457200" progId="Equation.KSEE3">
                  <p:embed/>
                </p:oleObj>
              </mc:Choice>
              <mc:Fallback>
                <p:oleObj name="" r:id="rId1" imgW="25273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7755" y="2323465"/>
                        <a:ext cx="7795260" cy="1410335"/>
                      </a:xfrm>
                      <a:prstGeom prst="rect">
                        <a:avLst/>
                      </a:prstGeom>
                      <a:blipFill>
                        <a:blip r:embed="rId3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koishi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65" y="4526280"/>
            <a:ext cx="2062480" cy="24237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清橙A1304. sine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定义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g(m,n,x)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为：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定义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h(n,m,x)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为：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28700" y="2323465"/>
          <a:ext cx="7913370" cy="141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" r:id="rId1" imgW="2565400" imgH="457200" progId="Equation.KSEE3">
                  <p:embed/>
                </p:oleObj>
              </mc:Choice>
              <mc:Fallback>
                <p:oleObj name="" r:id="rId1" imgW="25654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8700" y="2323465"/>
                        <a:ext cx="7913370" cy="1410335"/>
                      </a:xfrm>
                      <a:prstGeom prst="rect">
                        <a:avLst/>
                      </a:prstGeom>
                      <a:blipFill>
                        <a:blip r:embed="rId3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84885" y="4323715"/>
          <a:ext cx="7992110" cy="141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" r:id="rId4" imgW="2590800" imgH="457200" progId="Equation.KSEE3">
                  <p:embed/>
                </p:oleObj>
              </mc:Choice>
              <mc:Fallback>
                <p:oleObj name="" r:id="rId4" imgW="25908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885" y="4323715"/>
                        <a:ext cx="7992110" cy="1410335"/>
                      </a:xfrm>
                      <a:prstGeom prst="rect">
                        <a:avLst/>
                      </a:prstGeom>
                      <a:blipFill>
                        <a:blip r:embed="rId3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koishi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265" y="4526280"/>
            <a:ext cx="2062480" cy="24237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清橙A1304. sine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考虑折半。当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为偶数时，分一下几种情况：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f(m,n,x):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、折半的位置在两个函数中间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折半的位置</a:t>
            </a:r>
            <a:r>
              <a:rPr lang="zh-CN" altLang="en-US">
                <a:solidFill>
                  <a:schemeClr val="bg1"/>
                </a:solidFill>
              </a:rPr>
              <a:t>在某个函数内部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g(m,n,x):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折半的位置</a:t>
            </a:r>
            <a:r>
              <a:rPr lang="zh-CN" altLang="en-US">
                <a:solidFill>
                  <a:schemeClr val="bg1"/>
                </a:solidFill>
              </a:rPr>
              <a:t>在两个函数中间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折半的位置</a:t>
            </a:r>
            <a:r>
              <a:rPr lang="zh-CN" altLang="en-US">
                <a:solidFill>
                  <a:schemeClr val="bg1"/>
                </a:solidFill>
              </a:rPr>
              <a:t>在某个</a:t>
            </a:r>
            <a:r>
              <a:rPr lang="en-US" altLang="zh-CN">
                <a:solidFill>
                  <a:schemeClr val="bg1"/>
                </a:solidFill>
              </a:rPr>
              <a:t>sin</a:t>
            </a:r>
            <a:r>
              <a:rPr lang="zh-CN" altLang="en-US">
                <a:solidFill>
                  <a:schemeClr val="bg1"/>
                </a:solidFill>
              </a:rPr>
              <a:t>函数内部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折半的位置</a:t>
            </a:r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cos</a:t>
            </a:r>
            <a:r>
              <a:rPr lang="zh-CN" altLang="en-US">
                <a:solidFill>
                  <a:schemeClr val="bg1"/>
                </a:solidFill>
              </a:rPr>
              <a:t>函数内部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koishi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5265" y="4526280"/>
            <a:ext cx="2062480" cy="24237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清橙A1304. sine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h(m,n,x):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折半的位置</a:t>
            </a:r>
            <a:r>
              <a:rPr lang="zh-CN" altLang="en-US">
                <a:solidFill>
                  <a:schemeClr val="bg1"/>
                </a:solidFill>
              </a:rPr>
              <a:t>在两个函数中间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、折半的位置在某个</a:t>
            </a:r>
            <a:r>
              <a:rPr lang="en-US" altLang="zh-CN">
                <a:solidFill>
                  <a:schemeClr val="bg1"/>
                </a:solidFill>
              </a:rPr>
              <a:t>sin</a:t>
            </a:r>
            <a:r>
              <a:rPr lang="zh-CN" altLang="en-US">
                <a:solidFill>
                  <a:schemeClr val="bg1"/>
                </a:solidFill>
              </a:rPr>
              <a:t>函数内部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折半的位置在开头或结尾的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cos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函数内部。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注意到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cos(x+y)=cos(x)*cos(y)-sin(x)*sin(y);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sin(x+y)=sin(x)*cos(y)+sin(y)*cos(x).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这样就可以在函数间方便地合并，复杂度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O(m</a:t>
            </a:r>
            <a:r>
              <a:rPr lang="en-US" altLang="zh-CN" baseline="30000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*log</a:t>
            </a:r>
            <a:r>
              <a:rPr lang="en-US" altLang="zh-CN" baseline="-25000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 descr="koishi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5265" y="4526280"/>
            <a:ext cx="2062480" cy="24237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Jason曾不想做的数论题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给定</a:t>
            </a:r>
            <a:r>
              <a:rPr lang="en-US" altLang="zh-CN">
                <a:solidFill>
                  <a:schemeClr val="bg1"/>
                </a:solidFill>
              </a:rPr>
              <a:t>n,m,</a:t>
            </a:r>
            <a:r>
              <a:rPr lang="zh-CN" altLang="en-US">
                <a:solidFill>
                  <a:schemeClr val="bg1"/>
                </a:solidFill>
              </a:rPr>
              <a:t>求：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其中X是一个序列，S是所有满足长度为n，且∀1&lt;=i&lt;=n   Xi∈[1,m] 的序列的集合。显然，有m^n种序列。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答案对</a:t>
            </a:r>
            <a:r>
              <a:rPr lang="en-US" altLang="zh-CN">
                <a:solidFill>
                  <a:schemeClr val="bg1"/>
                </a:solidFill>
              </a:rPr>
              <a:t>1e9+7</a:t>
            </a:r>
            <a:r>
              <a:rPr lang="zh-CN" altLang="en-US">
                <a:solidFill>
                  <a:schemeClr val="bg1"/>
                </a:solidFill>
              </a:rPr>
              <a:t>取模，</a:t>
            </a:r>
            <a:r>
              <a:rPr lang="en-US" altLang="zh-CN">
                <a:solidFill>
                  <a:schemeClr val="bg1"/>
                </a:solidFill>
              </a:rPr>
              <a:t>n&lt;=1e9,m&lt;=1e8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时间限制</a:t>
            </a:r>
            <a:r>
              <a:rPr lang="en-US" altLang="zh-CN">
                <a:solidFill>
                  <a:schemeClr val="bg1"/>
                </a:solidFill>
              </a:rPr>
              <a:t>9s,</a:t>
            </a:r>
            <a:r>
              <a:rPr lang="zh-CN" altLang="en-US">
                <a:solidFill>
                  <a:schemeClr val="bg1"/>
                </a:solidFill>
              </a:rPr>
              <a:t>空间限制</a:t>
            </a:r>
            <a:r>
              <a:rPr lang="en-US" altLang="zh-CN">
                <a:solidFill>
                  <a:schemeClr val="bg1"/>
                </a:solidFill>
              </a:rPr>
              <a:t>1024M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08723" y="2260600"/>
          <a:ext cx="8006715" cy="131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082800" imgH="342900" progId="Equation.KSEE3">
                  <p:embed/>
                </p:oleObj>
              </mc:Choice>
              <mc:Fallback>
                <p:oleObj name="" r:id="rId1" imgW="2082800" imgH="34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8723" y="2260600"/>
                        <a:ext cx="8006715" cy="1318260"/>
                      </a:xfrm>
                      <a:prstGeom prst="rect">
                        <a:avLst/>
                      </a:prstGeom>
                      <a:blipFill>
                        <a:blip r:embed="rId3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koishi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65" y="4526280"/>
            <a:ext cx="2062480" cy="24237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Jason曾不想做的数论题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那么答案可以表示为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求出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G1</a:t>
            </a:r>
            <a:r>
              <a:rPr lang="zh-CN" altLang="en-US">
                <a:solidFill>
                  <a:schemeClr val="bg1"/>
                </a:solidFill>
              </a:rPr>
              <a:t>之后就可以用</a:t>
            </a:r>
            <a:r>
              <a:rPr lang="en-US" altLang="zh-CN">
                <a:solidFill>
                  <a:schemeClr val="bg1"/>
                </a:solidFill>
              </a:rPr>
              <a:t>O(m</a:t>
            </a:r>
            <a:r>
              <a:rPr lang="en-US" altLang="zh-CN" baseline="30000">
                <a:solidFill>
                  <a:schemeClr val="bg1"/>
                </a:solidFill>
              </a:rPr>
              <a:t>1/2</a:t>
            </a:r>
            <a:r>
              <a:rPr lang="en-US" altLang="zh-CN">
                <a:solidFill>
                  <a:schemeClr val="bg1"/>
                </a:solidFill>
              </a:rPr>
              <a:t>*logn)</a:t>
            </a:r>
            <a:r>
              <a:rPr lang="zh-CN" altLang="en-US">
                <a:solidFill>
                  <a:schemeClr val="bg1"/>
                </a:solidFill>
              </a:rPr>
              <a:t>的时间求答案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11580" y="2314575"/>
          <a:ext cx="4791710" cy="75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" r:id="rId1" imgW="2349500" imgH="368300" progId="Equation.KSEE3">
                  <p:embed/>
                </p:oleObj>
              </mc:Choice>
              <mc:Fallback>
                <p:oleObj name="" r:id="rId1" imgW="2349500" imgH="368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1580" y="2314575"/>
                        <a:ext cx="4791710" cy="751205"/>
                      </a:xfrm>
                      <a:prstGeom prst="rect">
                        <a:avLst/>
                      </a:prstGeom>
                      <a:blipFill>
                        <a:blip r:embed="rId3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04278" y="3097530"/>
          <a:ext cx="4427220" cy="79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" r:id="rId4" imgW="1968500" imgH="355600" progId="Equation.KSEE3">
                  <p:embed/>
                </p:oleObj>
              </mc:Choice>
              <mc:Fallback>
                <p:oleObj name="" r:id="rId4" imgW="1968500" imgH="355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4278" y="3097530"/>
                        <a:ext cx="4427220" cy="799465"/>
                      </a:xfrm>
                      <a:prstGeom prst="rect">
                        <a:avLst/>
                      </a:prstGeom>
                      <a:blipFill>
                        <a:blip r:embed="rId3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90943" y="4288155"/>
          <a:ext cx="4104005" cy="103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" r:id="rId6" imgW="1955800" imgH="495300" progId="Equation.KSEE3">
                  <p:embed/>
                </p:oleObj>
              </mc:Choice>
              <mc:Fallback>
                <p:oleObj name="" r:id="rId6" imgW="1955800" imgH="4953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0943" y="4288155"/>
                        <a:ext cx="4104005" cy="1039495"/>
                      </a:xfrm>
                      <a:prstGeom prst="rect">
                        <a:avLst/>
                      </a:prstGeom>
                      <a:blipFill>
                        <a:blip r:embed="rId3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koishi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75265" y="4526280"/>
            <a:ext cx="2062480" cy="24237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1498</Words>
  <Application>WPS 演示</Application>
  <PresentationFormat>宽屏</PresentationFormat>
  <Paragraphs>135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Office 主题</vt:lpstr>
      <vt:lpstr>Equation.KSEE3</vt:lpstr>
      <vt:lpstr>Equation.DSMT4</vt:lpstr>
      <vt:lpstr>Paint.Picture</vt:lpstr>
      <vt:lpstr>题目选讲</vt:lpstr>
      <vt:lpstr>清橙A1210. 光棱坦克</vt:lpstr>
      <vt:lpstr>清橙A1210. 光棱坦克</vt:lpstr>
      <vt:lpstr>清橙A1304. sine</vt:lpstr>
      <vt:lpstr>清橙A1304. sine</vt:lpstr>
      <vt:lpstr>清橙A1304. sine</vt:lpstr>
      <vt:lpstr>清橙A1304. sine</vt:lpstr>
      <vt:lpstr>Jason曾不想做的数论题</vt:lpstr>
      <vt:lpstr>Jason曾不想做的数论题</vt:lpstr>
      <vt:lpstr>Jason曾不想做的数论题</vt:lpstr>
      <vt:lpstr>			求</vt:lpstr>
      <vt:lpstr>			求</vt:lpstr>
      <vt:lpstr>			求</vt:lpstr>
      <vt:lpstr>Jason曾不想做的数论题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</dc:creator>
  <cp:lastModifiedBy>Yali</cp:lastModifiedBy>
  <cp:revision>51</cp:revision>
  <dcterms:created xsi:type="dcterms:W3CDTF">2017-02-01T11:05:00Z</dcterms:created>
  <dcterms:modified xsi:type="dcterms:W3CDTF">2018-01-03T12:08:39Z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