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6" r:id="rId5"/>
    <p:sldId id="258" r:id="rId6"/>
    <p:sldId id="259" r:id="rId7"/>
    <p:sldId id="260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FF5B2-E603-42B7-AB79-3B1A7902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E2AAAAA-BFFE-4B67-93A2-1F93AAC34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383AA8-41AF-4BF4-8465-CE21E718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58ED30-EF25-48FB-ADA9-DDBEF9F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712329-0D8A-4774-9625-DE663B02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BE9F63-901D-4F99-BD3B-A816F7C3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9D57719-A42B-466D-B87D-26322EA9A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0628E0-3B1A-449B-92FD-B06849FA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17D3EC-9597-471D-A3FA-9FA52B24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7952E1-0C6B-4838-8779-4D0561F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5BE8613-87BD-4162-B00A-BCEE1C8F0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104A5D8-4A2F-4635-8507-3EC159AB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A79BD0-5F2D-437D-8AF5-4CB4C741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E1134E-45D5-4B45-B6C8-DC44FF1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0DB56F0-3B3F-4D8C-9342-FA033CB8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F92328-D21F-46FC-866F-313B78A9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5CBDC77-0B21-4F6E-90D8-CB1CAA76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6638D2-5625-48C7-9707-5928A484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9F81E2-C25E-4B37-BEF5-53331698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26D9C7-A266-4FAC-9D76-B416812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504C4E-86C5-4FB5-8D07-1202DA97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83945C-3A19-4775-B0C1-6733890C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34A35D-5D48-4EDD-B98B-70194F3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7DEC29-2EB5-4D16-B2C4-4A950B73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A92476-561E-4104-8976-DB1190F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513625-80B3-4AAA-8069-8229447D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92B9A7-8478-4229-A315-5F5C224B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84C9959-50AA-4E43-A023-E48B0FBA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08B557E-3305-4102-8344-493B60C0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1B4556-FFB1-4184-874E-FB2750D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9CAC4BF-0B54-4843-93D9-BCD93FF6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3BCC6E-1C26-4A92-84EE-1216D05F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5A776B-F226-4A29-8A28-A15E387E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4F7AE6E-62F2-42A3-A072-60653BAB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7C4A8B3-6804-4FC3-BD34-B909A2681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40AB1F9-54C2-407B-80AB-2C19CDAD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5E3DEB6-7480-44E2-AB69-C064F1DE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6B27117-CAC1-4D7C-B16C-6CAEEDE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A732340-EC61-47B7-B7CC-221B87A6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4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03B0E9-C4DE-4E25-82ED-578C066D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A1D08DF-FE7D-4530-9748-CEE0AD4B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5114089-8305-4CDA-A6A8-A6BFDEC2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68E5678-B6B3-4085-B870-6C57685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D4B28D9-FE8B-4956-8C4C-5EFE597B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FD10FD2-5728-44F4-A50E-592BE319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C7CF4E0-1A51-42F2-BEF1-472E3447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13FB8F-43AF-494C-B68B-0CE2C0BE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128A85-019B-424D-9C42-2E10A491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9F37B8E-3CF1-4DB2-9C6D-7F338319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E2DBAA2-C60F-4DDD-8485-A7C58551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2EDD9D-6E9C-481D-B84D-1780D29D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BE91644-AF63-4EC8-8DA1-2028F7E2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B44F61-BACC-4D66-BCBD-61325ADD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C4B3C03-92CF-4FFB-A781-0DE53132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473B3E-5B8F-473D-B359-2430F46B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A01B32-146F-4367-B210-9C55126F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DAB54F-38E5-442E-A869-81E64608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D6E042-E62C-42DB-B2BA-6AE8ADF8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EE87E9F-2D90-4B7F-9F05-5ED442F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4CFE82E-A471-466A-8DD9-364DE0D68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18594F-CF82-4311-9EBA-A56FA2BEB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E43D-D089-4EC5-83D1-4E8C29C7976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022F86-00D7-4D59-AB34-63BA7CC6D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0748AD1-9898-4671-B113-152FD8050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83CB-F450-4772-98F5-74F207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en.wikipedia.org/wiki/Constructible_polyg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E39D83-2C6D-4E55-B65F-5DBE8FC4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题目很简单，做法很清真，代码很短</a:t>
            </a:r>
            <a:endParaRPr lang="en-US" altLang="zh-CN" dirty="0"/>
          </a:p>
          <a:p>
            <a:r>
              <a:rPr lang="zh-CN" altLang="en-US" dirty="0"/>
              <a:t>希望大家都能感受到题目的温暖</a:t>
            </a:r>
            <a:endParaRPr lang="en-US" altLang="zh-CN" dirty="0"/>
          </a:p>
          <a:p>
            <a:r>
              <a:rPr lang="zh-CN" altLang="en-US" dirty="0"/>
              <a:t>希望大家能温暖到睡上一觉</a:t>
            </a:r>
            <a:endParaRPr lang="en-US" altLang="zh-CN" dirty="0"/>
          </a:p>
          <a:p>
            <a:r>
              <a:rPr lang="zh-CN" altLang="en-US" dirty="0"/>
              <a:t>希望大家睡醒后能好好订正上午的题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非常好，那么开始吧。。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			 </a:t>
            </a:r>
            <a:r>
              <a:rPr lang="en-US" altLang="zh-CN" dirty="0" smtClean="0"/>
              <a:t>2018.6.26</a:t>
            </a:r>
            <a:endParaRPr lang="en-US" dirty="0"/>
          </a:p>
          <a:p>
            <a:pPr marL="3657600" lvl="8" indent="0">
              <a:buNone/>
            </a:pPr>
            <a:r>
              <a:rPr lang="en-US" dirty="0"/>
              <a:t>                      		</a:t>
            </a:r>
            <a:r>
              <a:rPr lang="en-US" altLang="zh-CN" dirty="0"/>
              <a:t>by   cyz</a:t>
            </a:r>
            <a:r>
              <a:rPr lang="en-US" dirty="0"/>
              <a:t>666</a:t>
            </a:r>
          </a:p>
        </p:txBody>
      </p:sp>
    </p:spTree>
    <p:extLst>
      <p:ext uri="{BB962C8B-B14F-4D97-AF65-F5344CB8AC3E}">
        <p14:creationId xmlns:p14="http://schemas.microsoft.com/office/powerpoint/2010/main" val="36228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</a:t>
            </a:r>
            <a:r>
              <a:rPr lang="en-US" altLang="zh-CN"/>
              <a:t>N</a:t>
            </a:r>
            <a:r>
              <a:rPr lang="zh-CN" altLang="en-US"/>
              <a:t>为</a:t>
            </a:r>
            <a:r>
              <a:rPr lang="en-US" altLang="zh-CN"/>
              <a:t>3</a:t>
            </a:r>
            <a:r>
              <a:rPr lang="zh-CN" altLang="en-US"/>
              <a:t>的倍数时不能划分。</a:t>
            </a:r>
          </a:p>
          <a:p>
            <a:r>
              <a:rPr lang="zh-CN" altLang="en-US"/>
              <a:t>Gauss–Wantzel 定理：正 n 边形可以尺规作出的充要条件是 “n 等于 2 的 k 次方 (k 为非负整数) 和任意个 (可为 0 个) 相异费马素数的乘积</a:t>
            </a:r>
            <a:r>
              <a:rPr lang="en-US" altLang="zh-CN"/>
              <a:t>”</a:t>
            </a:r>
            <a:r>
              <a:rPr lang="zh-CN" altLang="en-US"/>
              <a:t>。</a:t>
            </a:r>
            <a:r>
              <a:rPr lang="zh-CN" altLang="en-US">
                <a:hlinkClick r:id="rId2" action="ppaction://hlinkfile"/>
              </a:rPr>
              <a:t>https://en.wikipedia.org/wiki/Constructible_polygon</a:t>
            </a:r>
            <a:endParaRPr lang="zh-CN" altLang="en-US"/>
          </a:p>
          <a:p>
            <a:r>
              <a:rPr lang="zh-CN" altLang="en-US"/>
              <a:t>正</a:t>
            </a:r>
            <a:r>
              <a:rPr lang="en-US" altLang="zh-CN"/>
              <a:t>360</a:t>
            </a:r>
            <a:r>
              <a:rPr lang="zh-CN" altLang="en-US"/>
              <a:t>边形和正</a:t>
            </a:r>
            <a:r>
              <a:rPr lang="en-US" altLang="zh-CN"/>
              <a:t>180</a:t>
            </a:r>
            <a:r>
              <a:rPr lang="zh-CN" altLang="en-US"/>
              <a:t>边形都不可以尺规作出。</a:t>
            </a:r>
          </a:p>
          <a:p>
            <a:r>
              <a:rPr lang="en-US" altLang="zh-CN"/>
              <a:t>36</a:t>
            </a:r>
            <a:r>
              <a:rPr lang="zh-CN" altLang="en-US"/>
              <a:t>°角</a:t>
            </a:r>
            <a:r>
              <a:rPr lang="en-US" altLang="zh-CN"/>
              <a:t>(</a:t>
            </a:r>
            <a:r>
              <a:rPr lang="zh-CN" altLang="en-US"/>
              <a:t>见右上角</a:t>
            </a:r>
            <a:r>
              <a:rPr lang="en-US" altLang="zh-CN"/>
              <a:t>gif)</a:t>
            </a:r>
            <a:r>
              <a:rPr lang="zh-CN" altLang="en-US"/>
              <a:t>和</a:t>
            </a:r>
            <a:r>
              <a:rPr lang="en-US" altLang="zh-CN"/>
              <a:t>30</a:t>
            </a:r>
            <a:r>
              <a:rPr lang="zh-CN" altLang="en-US"/>
              <a:t>°角可以作出。两者相减并平分得到</a:t>
            </a:r>
            <a:r>
              <a:rPr lang="en-US" altLang="zh-CN"/>
              <a:t>3</a:t>
            </a:r>
            <a:r>
              <a:rPr lang="zh-CN" altLang="en-US"/>
              <a:t>°角，与已知角度作差得到</a:t>
            </a:r>
            <a:r>
              <a:rPr lang="en-US" altLang="zh-CN"/>
              <a:t>1</a:t>
            </a:r>
            <a:r>
              <a:rPr lang="zh-CN" altLang="en-US"/>
              <a:t>°角。（有没有能写出这题的神仙啊。。</a:t>
            </a:r>
          </a:p>
        </p:txBody>
      </p:sp>
      <p:pic>
        <p:nvPicPr>
          <p:cNvPr id="4" name="图片 3" descr="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15" y="197485"/>
            <a:ext cx="2286000" cy="210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 a Trap</a:t>
            </a:r>
            <a:br>
              <a:rPr lang="en-US" altLang="zh-CN"/>
            </a:br>
            <a:r>
              <a:rPr lang="zh-CN" altLang="en-US"/>
              <a:t>来源</a:t>
            </a:r>
            <a:r>
              <a:rPr lang="en-US" altLang="zh-CN"/>
              <a:t>:cf round 429 1E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题意：给定一棵 n 个节点的树和每一个点的权值 ai. 每次询问一对数 (u,v), 保证 u 是 v 的祖先, 在这道题中,u 也是自身的祖先, 每一对询问的答案, 是 u 到 v 的路径上的每一个点 i,ai 异或 dis(i,v) 权值的最大值.</a:t>
            </a:r>
          </a:p>
          <a:p>
            <a:r>
              <a:rPr lang="en-US" altLang="zh-CN"/>
              <a:t>n&lt;=50000,q&lt;=150000  1&lt;=ai&lt;=n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/>
              <a:t>我们把每一个点向上</a:t>
            </a:r>
            <a:r>
              <a:rPr lang="en-US" altLang="zh-CN"/>
              <a:t>256</a:t>
            </a:r>
            <a:r>
              <a:rPr lang="zh-CN" altLang="en-US"/>
              <a:t>个点记作一个块，那么一条路径就会被划分为顶部的一些零散点，和若干个大小为</a:t>
            </a:r>
            <a:r>
              <a:rPr lang="en-US" altLang="zh-CN"/>
              <a:t>256</a:t>
            </a:r>
            <a:r>
              <a:rPr lang="zh-CN" altLang="en-US"/>
              <a:t>的链。</a:t>
            </a:r>
          </a:p>
          <a:p>
            <a:r>
              <a:rPr lang="zh-CN" altLang="en-US"/>
              <a:t>显然对于零散的点我们可以直接暴力。</a:t>
            </a:r>
          </a:p>
          <a:p>
            <a:r>
              <a:rPr lang="zh-CN" altLang="en-US"/>
              <a:t>考虑快速计算某一个块的答案。对于从下向上数的第</a:t>
            </a:r>
            <a:r>
              <a:rPr lang="en-US" altLang="zh-CN"/>
              <a:t>k</a:t>
            </a:r>
            <a:r>
              <a:rPr lang="zh-CN" altLang="en-US"/>
              <a:t>个块，它块内的下自上第</a:t>
            </a:r>
            <a:r>
              <a:rPr lang="en-US" altLang="zh-CN"/>
              <a:t>i</a:t>
            </a:r>
            <a:r>
              <a:rPr lang="zh-CN" altLang="en-US"/>
              <a:t>个点的权值为</a:t>
            </a:r>
            <a:r>
              <a:rPr lang="en-US" altLang="zh-CN"/>
              <a:t>(256k^a[i]+i^a[i])</a:t>
            </a:r>
            <a:r>
              <a:rPr lang="zh-CN" altLang="en-US"/>
              <a:t>，因为点数为</a:t>
            </a:r>
            <a:r>
              <a:rPr lang="en-US" altLang="zh-CN"/>
              <a:t>256</a:t>
            </a:r>
            <a:r>
              <a:rPr lang="zh-CN" altLang="en-US"/>
              <a:t>，即</a:t>
            </a:r>
            <a:r>
              <a:rPr lang="en-US" altLang="zh-CN"/>
              <a:t>i&lt;=256</a:t>
            </a:r>
            <a:r>
              <a:rPr lang="zh-CN" altLang="en-US"/>
              <a:t>，所以两块的贡献可以分开计算，那么我们现在的问题就是，对于一个</a:t>
            </a:r>
            <a:r>
              <a:rPr lang="en-US" altLang="zh-CN"/>
              <a:t>k</a:t>
            </a:r>
            <a:r>
              <a:rPr lang="zh-CN" altLang="en-US"/>
              <a:t>如何快速得到最优的</a:t>
            </a:r>
            <a:r>
              <a:rPr lang="en-US" altLang="zh-CN"/>
              <a:t>i</a:t>
            </a:r>
            <a:r>
              <a:rPr lang="zh-CN" altLang="en-US"/>
              <a:t>，使得他的权值最大，我们可以使用类似的</a:t>
            </a:r>
            <a:r>
              <a:rPr lang="en-US" altLang="zh-CN"/>
              <a:t>trie</a:t>
            </a:r>
            <a:r>
              <a:rPr lang="zh-CN" altLang="en-US"/>
              <a:t>树的思想，枚举高位上的不同位，来</a:t>
            </a:r>
            <a:r>
              <a:rPr lang="en-US" altLang="zh-CN"/>
              <a:t>dp</a:t>
            </a:r>
            <a:r>
              <a:rPr lang="zh-CN" altLang="en-US"/>
              <a:t>得到这个数组，空间复杂度</a:t>
            </a:r>
            <a:r>
              <a:rPr lang="en-US" altLang="zh-CN"/>
              <a:t>O(NsqrtN)</a:t>
            </a:r>
            <a:r>
              <a:rPr lang="zh-CN" altLang="en-US"/>
              <a:t>，时间复杂度</a:t>
            </a:r>
            <a:r>
              <a:rPr lang="en-US" altLang="zh-CN"/>
              <a:t>(</a:t>
            </a:r>
            <a:r>
              <a:rPr lang="zh-CN" altLang="en-US"/>
              <a:t>可能不应该这么叫。。</a:t>
            </a:r>
            <a:r>
              <a:rPr lang="en-US" altLang="zh-CN"/>
              <a:t>)O(256*N*log256).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ColoringBalls</a:t>
            </a:r>
            <a:br>
              <a:rPr lang="en-US" altLang="zh-CN"/>
            </a:br>
            <a:r>
              <a:rPr lang="zh-CN" altLang="en-US"/>
              <a:t>来源：</a:t>
            </a:r>
            <a:r>
              <a:rPr lang="en-US" altLang="zh-CN"/>
              <a:t>ARC89F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r>
              <a:rPr lang="zh-CN" altLang="en-US" dirty="0"/>
              <a:t>题意：</a:t>
            </a:r>
          </a:p>
          <a:p>
            <a:r>
              <a:rPr lang="zh-CN" altLang="en-US" dirty="0"/>
              <a:t>一开始有 n 个白球。你有一个长度为 k 的操作序列 S。 </a:t>
            </a:r>
            <a:r>
              <a:rPr lang="en-US" altLang="zh-CN" dirty="0"/>
              <a:t>(</a:t>
            </a:r>
            <a:r>
              <a:rPr lang="en-US" altLang="zh-CN" dirty="0" err="1"/>
              <a:t>n,k</a:t>
            </a:r>
            <a:r>
              <a:rPr lang="en-US" altLang="zh-CN" dirty="0"/>
              <a:t>&lt;=70)</a:t>
            </a:r>
          </a:p>
          <a:p>
            <a:r>
              <a:rPr lang="zh-CN" altLang="en-US" dirty="0"/>
              <a:t>对于 S 中的第 i 个字母 Si，你将会进行如下操作： 先任意选择一段球的区间。</a:t>
            </a:r>
          </a:p>
          <a:p>
            <a:r>
              <a:rPr lang="zh-CN" altLang="en-US" dirty="0"/>
              <a:t>如果 Si=</a:t>
            </a:r>
            <a:r>
              <a:rPr lang="en-US" altLang="zh-CN" dirty="0"/>
              <a:t>'</a:t>
            </a:r>
            <a:r>
              <a:rPr lang="zh-CN" altLang="en-US" dirty="0"/>
              <a:t>r</a:t>
            </a:r>
            <a:r>
              <a:rPr lang="en-US" altLang="zh-CN" dirty="0"/>
              <a:t>'</a:t>
            </a:r>
            <a:r>
              <a:rPr lang="zh-CN" altLang="en-US" dirty="0"/>
              <a:t>, 把它们全都涂红；</a:t>
            </a:r>
          </a:p>
          <a:p>
            <a:r>
              <a:rPr lang="zh-CN" altLang="en-US" dirty="0"/>
              <a:t>如果 Si=</a:t>
            </a:r>
            <a:r>
              <a:rPr lang="en-US" altLang="zh-CN" dirty="0"/>
              <a:t>'</a:t>
            </a:r>
            <a:r>
              <a:rPr lang="zh-CN" altLang="en-US" dirty="0"/>
              <a:t>b</a:t>
            </a:r>
            <a:r>
              <a:rPr lang="en-US" altLang="zh-CN" dirty="0"/>
              <a:t>'</a:t>
            </a:r>
            <a:r>
              <a:rPr lang="zh-CN" altLang="en-US" dirty="0"/>
              <a:t>, 把它们全都涂蓝。</a:t>
            </a:r>
          </a:p>
          <a:p>
            <a:r>
              <a:rPr lang="zh-CN" altLang="en-US" dirty="0"/>
              <a:t>涂的颜色会覆 盖原有的颜色。 </a:t>
            </a:r>
          </a:p>
          <a:p>
            <a:r>
              <a:rPr lang="zh-CN" altLang="en-US" dirty="0"/>
              <a:t>但是有一个限制。如果这次操作选的是蓝色，那么选取的区间中不能有球是白色的。 求最后的 n 个球的颜色可能形成的不同序列数。对1</a:t>
            </a:r>
            <a:r>
              <a:rPr lang="en-US" altLang="zh-CN" dirty="0"/>
              <a:t>e9+</a:t>
            </a:r>
            <a:r>
              <a:rPr lang="zh-CN" altLang="en-US" dirty="0"/>
              <a:t>7 取模。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首先我们可以用白色球把这 n 个球分开。 比如</a:t>
            </a:r>
            <a:r>
              <a:rPr lang="en-US" altLang="zh-CN"/>
              <a:t>'</a:t>
            </a:r>
            <a:r>
              <a:rPr lang="zh-CN" altLang="en-US"/>
              <a:t>WRRBRBBWWRRRRWRBBWWRRBBRR</a:t>
            </a:r>
            <a:r>
              <a:rPr lang="en-US" altLang="zh-CN"/>
              <a:t>'</a:t>
            </a:r>
            <a:r>
              <a:rPr lang="zh-CN" altLang="en-US"/>
              <a:t> 我们可以把其分为</a:t>
            </a:r>
            <a:r>
              <a:rPr lang="en-US" altLang="zh-CN"/>
              <a:t>'</a:t>
            </a:r>
            <a:r>
              <a:rPr lang="zh-CN" altLang="en-US"/>
              <a:t>RRBRBB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RRRR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RBB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RRBBRR</a:t>
            </a:r>
            <a:r>
              <a:rPr lang="en-US" altLang="zh-CN"/>
              <a:t>'</a:t>
            </a:r>
            <a:r>
              <a:rPr lang="zh-CN" altLang="en-US"/>
              <a:t>然后我们可以把连续的 RR，BB 分别改为R和B最后再用组合数计算这部分的贡献。那么上面的集合变为了</a:t>
            </a:r>
            <a:r>
              <a:rPr lang="en-US" altLang="zh-CN"/>
              <a:t>'</a:t>
            </a:r>
            <a:r>
              <a:rPr lang="zh-CN" altLang="en-US"/>
              <a:t>RBRB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RB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RBR</a:t>
            </a:r>
            <a:r>
              <a:rPr lang="en-US" altLang="zh-CN"/>
              <a:t>'</a:t>
            </a:r>
            <a:r>
              <a:rPr lang="zh-CN" altLang="en-US"/>
              <a:t> </a:t>
            </a:r>
          </a:p>
          <a:p>
            <a:r>
              <a:rPr lang="zh-CN" altLang="en-US"/>
              <a:t>Group 0 : </a:t>
            </a:r>
            <a:r>
              <a:rPr lang="en-US" altLang="zh-CN"/>
              <a:t>'</a:t>
            </a:r>
            <a:r>
              <a:rPr lang="zh-CN" altLang="en-US"/>
              <a:t>R</a:t>
            </a:r>
            <a:r>
              <a:rPr lang="en-US" altLang="zh-CN"/>
              <a:t>'</a:t>
            </a:r>
            <a:r>
              <a:rPr lang="zh-CN" altLang="en-US"/>
              <a:t> </a:t>
            </a:r>
          </a:p>
          <a:p>
            <a:r>
              <a:rPr lang="zh-CN" altLang="en-US"/>
              <a:t>Group 1 : </a:t>
            </a:r>
            <a:r>
              <a:rPr lang="en-US" altLang="zh-CN"/>
              <a:t>'</a:t>
            </a:r>
            <a:r>
              <a:rPr lang="zh-CN" altLang="en-US"/>
              <a:t>B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RB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BR</a:t>
            </a:r>
            <a:r>
              <a:rPr lang="en-US" altLang="zh-CN"/>
              <a:t>'</a:t>
            </a:r>
            <a:r>
              <a:rPr lang="zh-CN" altLang="en-US"/>
              <a:t>,</a:t>
            </a:r>
            <a:r>
              <a:rPr lang="en-US" altLang="zh-CN"/>
              <a:t>'</a:t>
            </a:r>
            <a:r>
              <a:rPr lang="zh-CN" altLang="en-US"/>
              <a:t>RBR</a:t>
            </a:r>
            <a:r>
              <a:rPr lang="en-US" altLang="zh-CN"/>
              <a:t>'</a:t>
            </a:r>
            <a:r>
              <a:rPr lang="zh-CN" altLang="en-US"/>
              <a:t> </a:t>
            </a:r>
          </a:p>
          <a:p>
            <a:r>
              <a:rPr lang="zh-CN" altLang="en-US"/>
              <a:t>Group 2 : </a:t>
            </a:r>
            <a:r>
              <a:rPr lang="en-US" altLang="zh-CN"/>
              <a:t>'</a:t>
            </a:r>
            <a:r>
              <a:rPr lang="zh-CN" altLang="en-US"/>
              <a:t>BRB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RBRB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BRBR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RBRBR</a:t>
            </a:r>
            <a:r>
              <a:rPr lang="en-US" altLang="zh-CN"/>
              <a:t>'</a:t>
            </a:r>
            <a:r>
              <a:rPr lang="zh-CN" altLang="en-US"/>
              <a:t> </a:t>
            </a:r>
          </a:p>
          <a:p>
            <a:r>
              <a:rPr lang="zh-CN" altLang="en-US"/>
              <a:t>Group 3 : </a:t>
            </a:r>
            <a:r>
              <a:rPr lang="en-US" altLang="zh-CN"/>
              <a:t>'</a:t>
            </a:r>
            <a:r>
              <a:rPr lang="zh-CN" altLang="en-US"/>
              <a:t>BRBRB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RBRBRB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BRBRBR</a:t>
            </a:r>
            <a:r>
              <a:rPr lang="en-US" altLang="zh-CN"/>
              <a:t>'</a:t>
            </a:r>
            <a:r>
              <a:rPr lang="zh-CN" altLang="en-US"/>
              <a:t>, </a:t>
            </a:r>
            <a:r>
              <a:rPr lang="en-US" altLang="zh-CN"/>
              <a:t>'</a:t>
            </a:r>
            <a:r>
              <a:rPr lang="zh-CN" altLang="en-US"/>
              <a:t>RBRBRBR</a:t>
            </a:r>
            <a:r>
              <a:rPr lang="en-US" altLang="zh-CN"/>
              <a:t>'</a:t>
            </a:r>
            <a:r>
              <a:rPr lang="zh-CN" altLang="en-US"/>
              <a:t> </a:t>
            </a:r>
          </a:p>
          <a:p>
            <a:r>
              <a:rPr lang="zh-CN" altLang="en-US"/>
              <a:t>Group i 对应的是用长度为 i+1 的 S 可以形成的序列。对于长度i可以形成 B 开头的长度是 2i−1,2i；R 开头的是2i , 2i+1。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/>
              <a:t>Group 0 : r </a:t>
            </a:r>
          </a:p>
          <a:p>
            <a:r>
              <a:rPr lang="zh-CN" altLang="en-US"/>
              <a:t>Group 1 : rb </a:t>
            </a:r>
          </a:p>
          <a:p>
            <a:r>
              <a:rPr lang="zh-CN" altLang="en-US"/>
              <a:t>Group 2 : rb? </a:t>
            </a:r>
          </a:p>
          <a:p>
            <a:r>
              <a:rPr lang="zh-CN" altLang="en-US"/>
              <a:t>Group 3 : rb?? </a:t>
            </a:r>
          </a:p>
          <a:p>
            <a:r>
              <a:rPr lang="zh-CN" altLang="en-US"/>
              <a:t>Group 4 : rb??? </a:t>
            </a:r>
          </a:p>
          <a:p>
            <a:r>
              <a:rPr lang="zh-CN" altLang="en-US"/>
              <a:t>Group i 对应的能形成上面对应的串的可行 S。 </a:t>
            </a:r>
          </a:p>
          <a:p>
            <a:r>
              <a:rPr lang="zh-CN" altLang="en-US"/>
              <a:t>那么对于一种方案，我们把他的每一个元素所属的</a:t>
            </a:r>
            <a:r>
              <a:rPr lang="en-US" altLang="zh-CN"/>
              <a:t>gruop</a:t>
            </a:r>
            <a:r>
              <a:rPr lang="zh-CN" altLang="en-US"/>
              <a:t>按升序排序以后，将这个集合记作</a:t>
            </a:r>
            <a:r>
              <a:rPr lang="en-US" altLang="zh-CN"/>
              <a:t>f</a:t>
            </a:r>
            <a:r>
              <a:rPr lang="zh-CN" altLang="en-US"/>
              <a:t>，比如之前的那个序列，他的</a:t>
            </a:r>
            <a:r>
              <a:rPr lang="en-US" altLang="zh-CN"/>
              <a:t>f</a:t>
            </a:r>
            <a:r>
              <a:rPr lang="zh-CN" altLang="en-US"/>
              <a:t>就是</a:t>
            </a:r>
            <a:r>
              <a:rPr lang="en-US" altLang="zh-CN"/>
              <a:t>{1,2,2,3}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那么我们可以搜索所有可行的最后 n 个球形成的可重集合 (排好序后) 是什么。题解告诉我们最多只有 418662 个。对于每种集合，我们检验是否可行，再用组合数计算贡献。</a:t>
            </a:r>
          </a:p>
          <a:p>
            <a:r>
              <a:rPr lang="zh-CN" altLang="en-US"/>
              <a:t>怎么检验是否可行呢？如上一张</a:t>
            </a:r>
            <a:r>
              <a:rPr lang="en-US" altLang="zh-CN"/>
              <a:t>ppt</a:t>
            </a:r>
            <a:r>
              <a:rPr lang="zh-CN" altLang="en-US"/>
              <a:t>所示，只要先对于每个元素贪心的安排它的第一个 r 和 b，之后再对于每个元素在后面 接上相应的个数个随便什么都可以。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3F3C46-5786-4805-B9C0-4BA8364A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[</a:t>
            </a:r>
            <a:r>
              <a:rPr lang="zh-CN" altLang="en-US" sz="3200" dirty="0"/>
              <a:t>开胃菜</a:t>
            </a:r>
            <a:r>
              <a:rPr lang="en-US" altLang="zh-CN" sz="32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r>
              <a:rPr lang="en-US" altLang="zh-CN" sz="3200" dirty="0"/>
              <a:t>] CF</a:t>
            </a:r>
            <a:r>
              <a:rPr lang="zh-CN" altLang="en-US" sz="3200" dirty="0"/>
              <a:t> </a:t>
            </a:r>
            <a:r>
              <a:rPr lang="en-US" altLang="zh-CN" sz="3200" dirty="0"/>
              <a:t>528-E.</a:t>
            </a:r>
            <a:r>
              <a:rPr lang="zh-CN" altLang="en-US" sz="3200" dirty="0"/>
              <a:t> </a:t>
            </a:r>
            <a:r>
              <a:rPr lang="en-US" sz="3200" dirty="0"/>
              <a:t>Triangles 3000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E4C698-75AF-48D7-9B98-0415FCB6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条直线，形成的</a:t>
            </a:r>
            <a:r>
              <a:rPr lang="en-US" altLang="zh-CN" dirty="0"/>
              <a:t>n*(n-1)/2</a:t>
            </a:r>
            <a:r>
              <a:rPr lang="zh-CN" altLang="en-US" dirty="0"/>
              <a:t>个交点互不相同。</a:t>
            </a:r>
            <a:endParaRPr lang="en-US" altLang="zh-CN" dirty="0"/>
          </a:p>
          <a:p>
            <a:r>
              <a:rPr lang="zh-CN" altLang="en-US" dirty="0"/>
              <a:t>求任取</a:t>
            </a:r>
            <a:r>
              <a:rPr lang="en-US" altLang="zh-CN" dirty="0"/>
              <a:t>3</a:t>
            </a:r>
            <a:r>
              <a:rPr lang="zh-CN" altLang="en-US" dirty="0"/>
              <a:t>条直线构成的三角形的面积的期望</a:t>
            </a:r>
            <a:endParaRPr lang="en-US" altLang="zh-CN" dirty="0"/>
          </a:p>
          <a:p>
            <a:r>
              <a:rPr lang="zh-CN" altLang="en-US" dirty="0"/>
              <a:t>（精度误差：不要太崩就可以）</a:t>
            </a:r>
            <a:endParaRPr lang="en-US" altLang="zh-CN" dirty="0"/>
          </a:p>
          <a:p>
            <a:r>
              <a:rPr lang="en-US" dirty="0"/>
              <a:t>N&lt;=</a:t>
            </a:r>
            <a:r>
              <a:rPr lang="en-US" dirty="0" smtClean="0"/>
              <a:t>3000*3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59924C-2991-4389-983C-D56751B6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853"/>
            <a:ext cx="10515600" cy="5673110"/>
          </a:xfrm>
        </p:spPr>
        <p:txBody>
          <a:bodyPr/>
          <a:lstStyle/>
          <a:p>
            <a:r>
              <a:rPr lang="zh-CN" altLang="en-US" dirty="0"/>
              <a:t>（我差点就写</a:t>
            </a:r>
            <a:r>
              <a:rPr lang="en-US" altLang="zh-CN" dirty="0" err="1"/>
              <a:t>logn</a:t>
            </a:r>
            <a:r>
              <a:rPr lang="en-US" altLang="zh-CN" dirty="0"/>
              <a:t>*n^2</a:t>
            </a:r>
            <a:r>
              <a:rPr lang="zh-CN" altLang="en-US" dirty="0"/>
              <a:t>了）</a:t>
            </a:r>
            <a:endParaRPr lang="en-US" altLang="zh-CN" dirty="0"/>
          </a:p>
          <a:p>
            <a:r>
              <a:rPr lang="zh-CN" altLang="en-US" dirty="0"/>
              <a:t>考虑用叉积来计算一个三角形的面积。</a:t>
            </a:r>
            <a:endParaRPr lang="en-US" altLang="zh-CN" dirty="0"/>
          </a:p>
          <a:p>
            <a:r>
              <a:rPr lang="en-US" altLang="zh-CN" dirty="0"/>
              <a:t>(A*B+B*C+C*A)/2</a:t>
            </a:r>
            <a:r>
              <a:rPr lang="zh-CN" altLang="en-US" dirty="0"/>
              <a:t>，这里</a:t>
            </a:r>
            <a:r>
              <a:rPr lang="en-US" altLang="zh-CN" dirty="0"/>
              <a:t>A,B,C</a:t>
            </a:r>
            <a:r>
              <a:rPr lang="zh-CN" altLang="en-US" dirty="0"/>
              <a:t>按逆时针来标。</a:t>
            </a:r>
            <a:endParaRPr lang="en-US" altLang="zh-CN" dirty="0"/>
          </a:p>
          <a:p>
            <a:r>
              <a:rPr lang="zh-CN" altLang="en-US" dirty="0"/>
              <a:t>这样就有一个</a:t>
            </a:r>
            <a:r>
              <a:rPr lang="en-US" altLang="zh-CN" dirty="0"/>
              <a:t>n^3</a:t>
            </a:r>
            <a:r>
              <a:rPr lang="zh-CN" altLang="en-US" dirty="0"/>
              <a:t>的优秀暴力了。继续优化。</a:t>
            </a:r>
            <a:endParaRPr lang="en-US" altLang="zh-CN" dirty="0"/>
          </a:p>
          <a:p>
            <a:r>
              <a:rPr lang="zh-CN" altLang="en-US" dirty="0"/>
              <a:t>对于每条直线上的每个点对</a:t>
            </a:r>
            <a:r>
              <a:rPr lang="en-US" altLang="zh-CN" dirty="0" err="1"/>
              <a:t>p,q</a:t>
            </a:r>
            <a:r>
              <a:rPr lang="en-US" altLang="zh-CN" dirty="0"/>
              <a:t>,</a:t>
            </a:r>
            <a:r>
              <a:rPr lang="zh-CN" altLang="en-US" dirty="0"/>
              <a:t>显然它们对应一个确定的三角形，因此它们只会被算一次，要不是</a:t>
            </a:r>
            <a:r>
              <a:rPr lang="en-US" altLang="zh-CN" dirty="0"/>
              <a:t>p</a:t>
            </a:r>
            <a:r>
              <a:rPr lang="zh-CN" altLang="en-US" dirty="0"/>
              <a:t>*</a:t>
            </a:r>
            <a:r>
              <a:rPr lang="en-US" altLang="zh-CN" dirty="0"/>
              <a:t>q</a:t>
            </a:r>
            <a:r>
              <a:rPr lang="zh-CN" altLang="en-US" dirty="0"/>
              <a:t>，要不是</a:t>
            </a:r>
            <a:r>
              <a:rPr lang="en-US" altLang="zh-CN" dirty="0"/>
              <a:t>q*p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另外，叉积满足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)*c=a*</a:t>
            </a:r>
            <a:r>
              <a:rPr lang="en-US" altLang="zh-CN" dirty="0" err="1"/>
              <a:t>c+b</a:t>
            </a:r>
            <a:r>
              <a:rPr lang="en-US" altLang="zh-CN" dirty="0"/>
              <a:t>*c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那么，我们就能给这条直线随便定个方向，然后从这个方向开始逆时针转来扫别的直线，每次加入一个交点，将其与之前已经加入的交点的和 做叉积。</a:t>
            </a:r>
            <a:endParaRPr lang="en-US" altLang="zh-CN" dirty="0"/>
          </a:p>
          <a:p>
            <a:r>
              <a:rPr lang="zh-CN" altLang="en-US" dirty="0"/>
              <a:t>就得到了一个</a:t>
            </a:r>
            <a:r>
              <a:rPr lang="en-US" altLang="zh-CN" dirty="0"/>
              <a:t>n^2</a:t>
            </a:r>
            <a:r>
              <a:rPr lang="zh-CN" altLang="en-US" dirty="0"/>
              <a:t>的做法</a:t>
            </a:r>
            <a:r>
              <a:rPr lang="zh-CN" altLang="en-US" strike="sngStrike" dirty="0"/>
              <a:t>并且从代码空间时间复杂度上一同干爆了出题人的标算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6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5061E75-27C5-460D-B7C9-3C6435DA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12"/>
            <a:ext cx="10515600" cy="1325563"/>
          </a:xfrm>
        </p:spPr>
        <p:txBody>
          <a:bodyPr/>
          <a:lstStyle/>
          <a:p>
            <a:r>
              <a:rPr lang="en-US" altLang="zh-CN" dirty="0"/>
              <a:t>CF </a:t>
            </a:r>
            <a:r>
              <a:rPr lang="en-US" dirty="0"/>
              <a:t>Gym101505</a:t>
            </a:r>
            <a:r>
              <a:rPr lang="en-US" altLang="zh-CN" dirty="0"/>
              <a:t>-E   Fence				   </a:t>
            </a:r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0C6CA21E-504B-4BE5-BE52-C3B5B711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63"/>
            <a:ext cx="10515600" cy="4351338"/>
          </a:xfrm>
        </p:spPr>
        <p:txBody>
          <a:bodyPr/>
          <a:lstStyle/>
          <a:p>
            <a:r>
              <a:rPr lang="zh-CN" altLang="en-US" dirty="0"/>
              <a:t>题目大意：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输入一个大小为</a:t>
            </a:r>
            <a:r>
              <a:rPr lang="en-US" altLang="zh-CN" dirty="0"/>
              <a:t>n*m</a:t>
            </a:r>
            <a:r>
              <a:rPr lang="zh-CN" altLang="en-US" dirty="0"/>
              <a:t>的青青草原，其中</a:t>
            </a:r>
            <a:r>
              <a:rPr lang="en-US" altLang="zh-CN" dirty="0"/>
              <a:t>”.”</a:t>
            </a:r>
            <a:r>
              <a:rPr lang="zh-CN" altLang="en-US" dirty="0"/>
              <a:t>表示草，</a:t>
            </a:r>
            <a:r>
              <a:rPr lang="en-US" altLang="zh-CN" dirty="0"/>
              <a:t>”0”</a:t>
            </a:r>
            <a:r>
              <a:rPr lang="zh-CN" altLang="en-US" dirty="0"/>
              <a:t>表示羊，</a:t>
            </a:r>
            <a:r>
              <a:rPr lang="en-US" altLang="zh-CN" dirty="0"/>
              <a:t>”X”</a:t>
            </a:r>
            <a:r>
              <a:rPr lang="zh-CN" altLang="en-US" dirty="0"/>
              <a:t>表示唯一的狼。试图用最短的篱笆把羊围起来。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要求：所有羊必须围在一起（即只有一个篱笆围栏）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     </a:t>
            </a:r>
            <a:r>
              <a:rPr lang="zh-CN" altLang="en-US" dirty="0"/>
              <a:t>篱笆可以自交，但只能重点不能重边。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狼必须能走得到外面的世界。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输出最短的篱笆长度或者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r>
              <a:rPr lang="en-US" altLang="zh-CN" dirty="0" err="1"/>
              <a:t>n,m</a:t>
            </a:r>
            <a:r>
              <a:rPr lang="en-US" altLang="zh-CN" dirty="0"/>
              <a:t>&lt;=1000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-1</a:t>
            </a:r>
            <a:r>
              <a:rPr lang="zh-CN" altLang="en-US" dirty="0"/>
              <a:t>的 举例：</a:t>
            </a:r>
            <a:r>
              <a:rPr lang="en-US" altLang="zh-CN" dirty="0"/>
              <a:t>	           </a:t>
            </a:r>
            <a:r>
              <a:rPr lang="zh-CN" altLang="en-US" dirty="0"/>
              <a:t>和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462CCB4-0553-4482-9D6B-C3169692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49" y="453496"/>
            <a:ext cx="2812380" cy="1175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EB76C45-57A7-4DE9-B205-28362C56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04" y="4164465"/>
            <a:ext cx="1398506" cy="16828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9F03E90-FE03-4802-98EC-95492505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429" y="4856614"/>
            <a:ext cx="760726" cy="1037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13D0742-56FD-43C7-9DB9-045160155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39" y="5019869"/>
            <a:ext cx="676201" cy="5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249D3B-28F4-4AD5-8CBE-EDAA176D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869"/>
            <a:ext cx="10515600" cy="5729094"/>
          </a:xfrm>
        </p:spPr>
        <p:txBody>
          <a:bodyPr/>
          <a:lstStyle/>
          <a:p>
            <a:r>
              <a:rPr lang="zh-CN" altLang="en-US" dirty="0"/>
              <a:t>题解：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（具体请见讲题人口胡）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把羊用尽可能小的矩形框起来以后，只要考虑让狼能走出去就可以了。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那么，把羊当障碍 从狼开始</a:t>
            </a:r>
            <a:r>
              <a:rPr lang="en-US" altLang="zh-CN" dirty="0" err="1"/>
              <a:t>bfs</a:t>
            </a:r>
            <a:r>
              <a:rPr lang="zh-CN" altLang="en-US" dirty="0"/>
              <a:t>，寻找狼出去的那条路径。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</a:t>
            </a:r>
            <a:r>
              <a:rPr lang="en-US" altLang="zh-CN" dirty="0" err="1"/>
              <a:t>bfs</a:t>
            </a:r>
            <a:r>
              <a:rPr lang="zh-CN" altLang="en-US" dirty="0"/>
              <a:t>到一个点</a:t>
            </a:r>
            <a:r>
              <a:rPr lang="en-US" altLang="zh-CN" dirty="0" err="1"/>
              <a:t>i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的某个象限没有羊，那么狼实际上就已经出羊村了。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此时，到</a:t>
            </a:r>
            <a:r>
              <a:rPr lang="en-US" altLang="zh-CN" dirty="0" err="1"/>
              <a:t>i</a:t>
            </a:r>
            <a:r>
              <a:rPr lang="zh-CN" altLang="en-US" dirty="0"/>
              <a:t>的最短路径，就是狼从羊村中抠出来的一条路径。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将答案加上这条路径就可以了。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/>
              <a:t>（注意一下叉点）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4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5701DD-0CDD-4996-9F22-9AC39AD4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altLang="zh-CN" dirty="0"/>
              <a:t>CF 477E. </a:t>
            </a:r>
            <a:r>
              <a:rPr lang="en-US" dirty="0" err="1"/>
              <a:t>Dreamoon</a:t>
            </a:r>
            <a:r>
              <a:rPr lang="en-US" dirty="0"/>
              <a:t> and Notepad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28FDBD-0058-46C1-AEC7-312A9722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/>
          <a:lstStyle/>
          <a:p>
            <a:r>
              <a:rPr lang="zh-CN" altLang="en-US" sz="2000" dirty="0"/>
              <a:t>题目大意：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当我们用一个破的</a:t>
            </a:r>
            <a:r>
              <a:rPr lang="en-US" altLang="zh-CN" sz="2000" dirty="0"/>
              <a:t>notepad</a:t>
            </a:r>
            <a:r>
              <a:rPr lang="zh-CN" altLang="en-US" sz="2000" dirty="0"/>
              <a:t>打开一个文本，这个文本有</a:t>
            </a:r>
            <a:r>
              <a:rPr lang="en-US" altLang="zh-CN" sz="2000" dirty="0"/>
              <a:t>n</a:t>
            </a:r>
            <a:r>
              <a:rPr lang="zh-CN" altLang="en-US" sz="2000" dirty="0"/>
              <a:t>行，第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行有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个字符（那么 指针的位置可以是</a:t>
            </a:r>
            <a:r>
              <a:rPr lang="en-US" altLang="zh-CN" sz="2000" dirty="0"/>
              <a:t>[0 ,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]</a:t>
            </a:r>
            <a:r>
              <a:rPr lang="zh-CN" altLang="en-US" sz="2000" dirty="0"/>
              <a:t> 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假设指针现在在</a:t>
            </a:r>
            <a:r>
              <a:rPr lang="en-US" altLang="zh-CN" sz="2000" dirty="0"/>
              <a:t>x</a:t>
            </a:r>
            <a:r>
              <a:rPr lang="zh-CN" altLang="en-US" sz="2000" dirty="0"/>
              <a:t>行</a:t>
            </a:r>
            <a:r>
              <a:rPr lang="en-US" altLang="zh-CN" sz="2000" dirty="0"/>
              <a:t>y</a:t>
            </a:r>
            <a:r>
              <a:rPr lang="zh-CN" altLang="en-US" sz="2000" dirty="0"/>
              <a:t>列，你可以按 上下左右键或</a:t>
            </a:r>
            <a:r>
              <a:rPr lang="en-US" altLang="zh-CN" sz="2000" dirty="0" err="1"/>
              <a:t>home,end</a:t>
            </a:r>
            <a:r>
              <a:rPr lang="zh-CN" altLang="en-US" sz="2000" dirty="0"/>
              <a:t>键来移动指针到</a:t>
            </a:r>
            <a:r>
              <a:rPr lang="en-US" altLang="zh-CN" sz="2000" dirty="0"/>
              <a:t>{</a:t>
            </a:r>
            <a:r>
              <a:rPr lang="en-US" altLang="zh-CN" sz="2000" dirty="0" err="1"/>
              <a:t>nx,ny</a:t>
            </a:r>
            <a:r>
              <a:rPr lang="en-US" altLang="zh-CN" sz="2000" dirty="0"/>
              <a:t>}</a:t>
            </a:r>
            <a:r>
              <a:rPr lang="zh-CN" altLang="en-US" sz="2000" dirty="0"/>
              <a:t>，但是也许和好的</a:t>
            </a:r>
            <a:r>
              <a:rPr lang="en-US" altLang="zh-CN" sz="2000" dirty="0"/>
              <a:t>notepad</a:t>
            </a:r>
            <a:r>
              <a:rPr lang="zh-CN" altLang="en-US" sz="2000" dirty="0"/>
              <a:t>不太一样：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按上，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=max(x-1,1), </a:t>
            </a:r>
            <a:r>
              <a:rPr lang="en-US" altLang="zh-CN" sz="2000" dirty="0" err="1" smtClean="0"/>
              <a:t>ny</a:t>
            </a:r>
            <a:r>
              <a:rPr lang="en-US" altLang="zh-CN" sz="2000" dirty="0" smtClean="0"/>
              <a:t>=min(a[</a:t>
            </a:r>
            <a:r>
              <a:rPr lang="en-US" altLang="zh-CN" sz="2000" dirty="0" err="1" smtClean="0"/>
              <a:t>nx</a:t>
            </a:r>
            <a:r>
              <a:rPr lang="en-US" altLang="zh-CN" sz="2000" dirty="0" smtClean="0"/>
              <a:t>],y</a:t>
            </a:r>
            <a:r>
              <a:rPr lang="en-US" altLang="zh-CN" sz="2000" dirty="0"/>
              <a:t>)</a:t>
            </a:r>
          </a:p>
          <a:p>
            <a:pPr marL="457200" lvl="1" indent="0">
              <a:buNone/>
            </a:pPr>
            <a:r>
              <a:rPr lang="zh-CN" altLang="en-US" sz="2000" dirty="0"/>
              <a:t>按下，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=min(x+1,n), </a:t>
            </a:r>
            <a:r>
              <a:rPr lang="en-US" altLang="zh-CN" sz="2000" dirty="0" err="1" smtClean="0"/>
              <a:t>ny</a:t>
            </a:r>
            <a:r>
              <a:rPr lang="en-US" altLang="zh-CN" sz="2000" dirty="0" smtClean="0"/>
              <a:t>=min(a[</a:t>
            </a:r>
            <a:r>
              <a:rPr lang="en-US" altLang="zh-CN" sz="2000" dirty="0" err="1" smtClean="0"/>
              <a:t>nx</a:t>
            </a:r>
            <a:r>
              <a:rPr lang="en-US" altLang="zh-CN" sz="2000" dirty="0" smtClean="0"/>
              <a:t>],</a:t>
            </a:r>
            <a:r>
              <a:rPr lang="en-US" altLang="zh-CN" sz="2000" dirty="0"/>
              <a:t>y)</a:t>
            </a:r>
          </a:p>
          <a:p>
            <a:pPr marL="457200" lvl="1" indent="0">
              <a:buNone/>
            </a:pPr>
            <a:r>
              <a:rPr lang="zh-CN" altLang="en-US" sz="2000" dirty="0"/>
              <a:t>按左，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=x                  , </a:t>
            </a:r>
            <a:r>
              <a:rPr lang="en-US" altLang="zh-CN" sz="2000" dirty="0" err="1"/>
              <a:t>ny</a:t>
            </a:r>
            <a:r>
              <a:rPr lang="en-US" altLang="zh-CN" sz="2000" dirty="0"/>
              <a:t>=max(y-1,0)</a:t>
            </a:r>
          </a:p>
          <a:p>
            <a:pPr marL="457200" lvl="1" indent="0">
              <a:buNone/>
            </a:pPr>
            <a:r>
              <a:rPr lang="zh-CN" altLang="en-US" sz="2000" dirty="0"/>
              <a:t>按右，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=x                  , </a:t>
            </a:r>
            <a:r>
              <a:rPr lang="en-US" altLang="zh-CN" sz="2000" dirty="0" err="1"/>
              <a:t>ny</a:t>
            </a:r>
            <a:r>
              <a:rPr lang="en-US" altLang="zh-CN" sz="2000" dirty="0"/>
              <a:t>=min(y+1,a[x])</a:t>
            </a:r>
          </a:p>
          <a:p>
            <a:pPr marL="457200" lvl="1" indent="0">
              <a:buNone/>
            </a:pPr>
            <a:r>
              <a:rPr lang="zh-CN" altLang="en-US" sz="2000" dirty="0"/>
              <a:t>按</a:t>
            </a:r>
            <a:r>
              <a:rPr lang="en-US" altLang="zh-CN" sz="2000" dirty="0"/>
              <a:t>home, 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=x	       , </a:t>
            </a:r>
            <a:r>
              <a:rPr lang="en-US" altLang="zh-CN" sz="2000" dirty="0" err="1"/>
              <a:t>ny</a:t>
            </a:r>
            <a:r>
              <a:rPr lang="en-US" altLang="zh-CN" sz="2000" dirty="0"/>
              <a:t>=0</a:t>
            </a:r>
          </a:p>
          <a:p>
            <a:pPr marL="457200" lvl="1" indent="0">
              <a:buNone/>
            </a:pPr>
            <a:r>
              <a:rPr lang="zh-CN" altLang="en-US" sz="2000" dirty="0"/>
              <a:t>按</a:t>
            </a:r>
            <a:r>
              <a:rPr lang="en-US" altLang="zh-CN" sz="2000" dirty="0"/>
              <a:t>end,     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=x	       , </a:t>
            </a:r>
            <a:r>
              <a:rPr lang="en-US" altLang="zh-CN" sz="2000" dirty="0" err="1"/>
              <a:t>ny</a:t>
            </a:r>
            <a:r>
              <a:rPr lang="en-US" altLang="zh-CN" sz="2000" dirty="0"/>
              <a:t>=a[x]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现在给出</a:t>
            </a:r>
            <a:r>
              <a:rPr lang="en-US" altLang="zh-CN" sz="2000" dirty="0"/>
              <a:t>q</a:t>
            </a:r>
            <a:r>
              <a:rPr lang="zh-CN" altLang="en-US" sz="2000" dirty="0"/>
              <a:t>次询问，</a:t>
            </a:r>
            <a:r>
              <a:rPr lang="en-US" altLang="zh-CN" sz="2000" dirty="0"/>
              <a:t>{x1,y1} , {x2,y2},</a:t>
            </a:r>
            <a:r>
              <a:rPr lang="zh-CN" altLang="en-US" sz="2000" dirty="0"/>
              <a:t> 输出指针从</a:t>
            </a:r>
            <a:r>
              <a:rPr lang="en-US" altLang="zh-CN" sz="2000" dirty="0"/>
              <a:t>{x1,y1}</a:t>
            </a:r>
            <a:r>
              <a:rPr lang="zh-CN" altLang="en-US" sz="2000" dirty="0"/>
              <a:t>移到</a:t>
            </a:r>
            <a:r>
              <a:rPr lang="en-US" altLang="zh-CN" sz="2000" dirty="0"/>
              <a:t>{x2,y2}</a:t>
            </a:r>
            <a:r>
              <a:rPr lang="zh-CN" altLang="en-US" sz="2000" dirty="0"/>
              <a:t>所需的最少步数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n,q</a:t>
            </a:r>
            <a:r>
              <a:rPr lang="en-US" altLang="zh-CN" sz="2000" dirty="0"/>
              <a:t>&lt;=400000,ai&lt;=1e8,</a:t>
            </a:r>
            <a:r>
              <a:rPr lang="zh-CN" altLang="en-US" sz="2000" dirty="0"/>
              <a:t>询问指针的位置一定合法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060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7FE896-0EE5-494B-90BA-6736B806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199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考虑</a:t>
            </a:r>
            <a:r>
              <a:rPr lang="en-US" altLang="zh-CN" sz="2000" dirty="0"/>
              <a:t>x1&lt;=x2</a:t>
            </a:r>
            <a:r>
              <a:rPr lang="zh-CN" altLang="en-US" sz="2000" dirty="0"/>
              <a:t>的情况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首先，</a:t>
            </a:r>
            <a:r>
              <a:rPr lang="en-US" altLang="zh-CN" sz="2000" dirty="0"/>
              <a:t>home</a:t>
            </a:r>
            <a:r>
              <a:rPr lang="zh-CN" altLang="en-US" sz="2000" dirty="0"/>
              <a:t>和</a:t>
            </a:r>
            <a:r>
              <a:rPr lang="en-US" altLang="zh-CN" sz="2000" dirty="0"/>
              <a:t>end</a:t>
            </a:r>
            <a:r>
              <a:rPr lang="zh-CN" altLang="en-US" sz="2000" dirty="0"/>
              <a:t>加起来只会被按一次。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那么先把按一次</a:t>
            </a:r>
            <a:r>
              <a:rPr lang="en-US" altLang="zh-CN" sz="2000" dirty="0"/>
              <a:t>home</a:t>
            </a:r>
            <a:r>
              <a:rPr lang="zh-CN" altLang="en-US" sz="2000" dirty="0"/>
              <a:t>的给算了</a:t>
            </a:r>
            <a:r>
              <a:rPr lang="en-US" altLang="zh-CN" sz="2000" dirty="0"/>
              <a:t> </a:t>
            </a:r>
            <a:r>
              <a:rPr lang="zh-CN" altLang="en-US" sz="2000" dirty="0"/>
              <a:t>， 答案为</a:t>
            </a:r>
            <a:r>
              <a:rPr lang="en-US" altLang="zh-CN" sz="2000" dirty="0"/>
              <a:t>1(home)+x2-x1+y2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现在扔掉</a:t>
            </a:r>
            <a:r>
              <a:rPr lang="en-US" altLang="zh-CN" sz="2000" dirty="0"/>
              <a:t>home</a:t>
            </a:r>
            <a:r>
              <a:rPr lang="zh-CN" altLang="en-US" sz="2000" dirty="0"/>
              <a:t>，考虑</a:t>
            </a:r>
            <a:r>
              <a:rPr lang="en-US" altLang="zh-CN" sz="2000" dirty="0"/>
              <a:t>end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将询问离线，维护</a:t>
            </a:r>
            <a:r>
              <a:rPr lang="en-US" altLang="zh-CN" sz="2000" dirty="0"/>
              <a:t>1~x2</a:t>
            </a:r>
            <a:r>
              <a:rPr lang="zh-CN" altLang="en-US" sz="2000" dirty="0"/>
              <a:t>的单调栈</a:t>
            </a:r>
            <a:endParaRPr lang="en-US" altLang="zh-CN" sz="2000" dirty="0"/>
          </a:p>
          <a:p>
            <a:pPr marL="514350" indent="-514350">
              <a:buAutoNum type="romanLcPeriod"/>
            </a:pPr>
            <a:r>
              <a:rPr lang="zh-CN" altLang="en-US" sz="2000" dirty="0"/>
              <a:t>从</a:t>
            </a:r>
            <a:r>
              <a:rPr lang="en-US" altLang="zh-CN" sz="2000" dirty="0"/>
              <a:t>x1</a:t>
            </a:r>
            <a:r>
              <a:rPr lang="zh-CN" altLang="en-US" sz="2000" dirty="0"/>
              <a:t>走向</a:t>
            </a:r>
            <a:r>
              <a:rPr lang="en-US" altLang="zh-CN" sz="2000" dirty="0"/>
              <a:t>x2</a:t>
            </a:r>
            <a:r>
              <a:rPr lang="zh-CN" altLang="en-US" sz="2000" dirty="0"/>
              <a:t>，中间也许会按一下</a:t>
            </a:r>
            <a:r>
              <a:rPr lang="en-US" altLang="zh-CN" sz="2000" dirty="0"/>
              <a:t>end</a:t>
            </a:r>
            <a:r>
              <a:rPr lang="zh-CN" altLang="en-US" sz="2000" dirty="0"/>
              <a:t>，最后微调至</a:t>
            </a:r>
            <a:r>
              <a:rPr lang="en-US" altLang="zh-CN" sz="2000" dirty="0"/>
              <a:t>y2</a:t>
            </a:r>
          </a:p>
          <a:p>
            <a:pPr marL="457200" lvl="1" indent="0">
              <a:buNone/>
            </a:pPr>
            <a:r>
              <a:rPr lang="zh-CN" altLang="en-US" sz="1600" dirty="0"/>
              <a:t>只要在栈里二分最接近</a:t>
            </a:r>
            <a:r>
              <a:rPr lang="en-US" altLang="zh-CN" sz="1600" dirty="0"/>
              <a:t>y2</a:t>
            </a:r>
            <a:r>
              <a:rPr lang="zh-CN" altLang="en-US" sz="1600" dirty="0"/>
              <a:t>的即可</a:t>
            </a:r>
            <a:endParaRPr lang="en-US" altLang="zh-CN" sz="1600" dirty="0"/>
          </a:p>
          <a:p>
            <a:pPr marL="514350" indent="-514350">
              <a:buFont typeface="Arial" panose="020B0604020202020204" pitchFamily="34" charset="0"/>
              <a:buAutoNum type="romanLcPeriod"/>
            </a:pPr>
            <a:r>
              <a:rPr lang="zh-CN" altLang="en-US" sz="2000" dirty="0"/>
              <a:t>从</a:t>
            </a:r>
            <a:r>
              <a:rPr lang="en-US" altLang="zh-CN" sz="2000" dirty="0"/>
              <a:t>x1</a:t>
            </a:r>
            <a:r>
              <a:rPr lang="zh-CN" altLang="en-US" sz="2000" dirty="0"/>
              <a:t>往回走到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，中间也许会按一下</a:t>
            </a:r>
            <a:r>
              <a:rPr lang="en-US" altLang="zh-CN" sz="2000" dirty="0"/>
              <a:t>end</a:t>
            </a:r>
            <a:r>
              <a:rPr lang="zh-CN" altLang="en-US" sz="2000" dirty="0"/>
              <a:t>，再走向</a:t>
            </a:r>
            <a:r>
              <a:rPr lang="en-US" altLang="zh-CN" sz="2000" dirty="0"/>
              <a:t>{x2,y2}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考虑答案的式子，</a:t>
            </a:r>
            <a:r>
              <a:rPr lang="en-US" altLang="zh-CN" sz="1600" dirty="0"/>
              <a:t>2*(x1-i) + x2-x1 + abs(a[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]-y2) + [1(end)/0(no need)]</a:t>
            </a:r>
          </a:p>
          <a:p>
            <a:pPr marL="457200" lvl="1" indent="0">
              <a:buNone/>
            </a:pPr>
            <a:r>
              <a:rPr lang="zh-CN" altLang="en-US" sz="1600" dirty="0"/>
              <a:t>然后考虑去绝对值：</a:t>
            </a:r>
            <a:r>
              <a:rPr lang="en-US" altLang="zh-CN" sz="1600" dirty="0"/>
              <a:t>ai&lt;y2</a:t>
            </a:r>
            <a:r>
              <a:rPr lang="zh-CN" altLang="en-US" sz="1600" dirty="0"/>
              <a:t>的，只可能用到最大的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		          ai&gt;=y2</a:t>
            </a:r>
            <a:r>
              <a:rPr lang="zh-CN" altLang="en-US" sz="1600" dirty="0"/>
              <a:t>的，和</a:t>
            </a:r>
            <a:r>
              <a:rPr lang="en-US" altLang="zh-CN" sz="1600" dirty="0" err="1"/>
              <a:t>i</a:t>
            </a:r>
            <a:r>
              <a:rPr lang="zh-CN" altLang="en-US" sz="1600" dirty="0"/>
              <a:t>有关的贡献是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，线段树区间查询即可</a:t>
            </a: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AutoNum type="romanLcPeriod"/>
            </a:pPr>
            <a:r>
              <a:rPr lang="zh-CN" altLang="en-US" sz="2000" dirty="0"/>
              <a:t>从</a:t>
            </a:r>
            <a:r>
              <a:rPr lang="en-US" altLang="zh-CN" sz="2000" dirty="0"/>
              <a:t>x1</a:t>
            </a:r>
            <a:r>
              <a:rPr lang="zh-CN" altLang="en-US" sz="2000" dirty="0"/>
              <a:t>走过</a:t>
            </a:r>
            <a:r>
              <a:rPr lang="en-US" altLang="zh-CN" sz="2000" dirty="0"/>
              <a:t>x2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，中间也许会按一下</a:t>
            </a:r>
            <a:r>
              <a:rPr lang="en-US" altLang="zh-CN" sz="2000" dirty="0"/>
              <a:t>end</a:t>
            </a:r>
            <a:r>
              <a:rPr lang="zh-CN" altLang="en-US" sz="2000" dirty="0"/>
              <a:t>，再走回</a:t>
            </a:r>
            <a:r>
              <a:rPr lang="en-US" altLang="zh-CN" sz="2000" dirty="0"/>
              <a:t>{x2,y2}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其实和</a:t>
            </a:r>
            <a:r>
              <a:rPr lang="en-US" altLang="zh-CN" sz="1600" dirty="0"/>
              <a:t>ii</a:t>
            </a:r>
            <a:r>
              <a:rPr lang="zh-CN" altLang="en-US" sz="1600" dirty="0"/>
              <a:t>一样，倒着做一遍就可以了。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324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178AFC-6B5E-44EF-A8BF-331D40E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012" y="2750828"/>
            <a:ext cx="10515600" cy="4351338"/>
          </a:xfrm>
        </p:spPr>
        <p:txBody>
          <a:bodyPr/>
          <a:lstStyle/>
          <a:p>
            <a:r>
              <a:rPr lang="zh-CN" altLang="en-US" dirty="0"/>
              <a:t>接下来是另一位恏题搬运员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02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 or die</a:t>
            </a:r>
            <a:br>
              <a:rPr lang="en-US" altLang="zh-CN"/>
            </a:br>
            <a:r>
              <a:rPr lang="zh-CN" altLang="en-US"/>
              <a:t>来源：</a:t>
            </a:r>
            <a:r>
              <a:rPr lang="en-US" altLang="zh-CN"/>
              <a:t>Codechef dec. challange 2014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题意：给你</a:t>
            </a:r>
            <a:r>
              <a:rPr lang="en-US" altLang="zh-CN"/>
              <a:t>3</a:t>
            </a:r>
            <a:r>
              <a:rPr lang="zh-CN" altLang="en-US"/>
              <a:t>个点形成的一个角（一个顶点，两个在不同射线上的点保证不重合），保证这个角的度数是一个非负整数</a:t>
            </a:r>
            <a:r>
              <a:rPr lang="en-US" altLang="zh-CN"/>
              <a:t>N</a:t>
            </a:r>
            <a:r>
              <a:rPr lang="zh-CN" altLang="en-US"/>
              <a:t>，询问能否通过尺规作图，将这个角</a:t>
            </a:r>
            <a:r>
              <a:rPr lang="en-US" altLang="zh-CN"/>
              <a:t>N</a:t>
            </a:r>
            <a:r>
              <a:rPr lang="zh-CN" altLang="en-US"/>
              <a:t>等分。可以则需要输出方案。</a:t>
            </a:r>
          </a:p>
          <a:p>
            <a:r>
              <a:rPr lang="zh-CN" altLang="en-US"/>
              <a:t>你可以使用以下两种操作：</a:t>
            </a:r>
          </a:p>
          <a:p>
            <a:r>
              <a:rPr lang="en-US" altLang="zh-CN"/>
              <a:t>1</a:t>
            </a:r>
            <a:r>
              <a:rPr lang="zh-CN" altLang="en-US"/>
              <a:t>、构建一条链接点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的直线。</a:t>
            </a:r>
          </a:p>
          <a:p>
            <a:r>
              <a:rPr lang="en-US" altLang="zh-CN"/>
              <a:t>2</a:t>
            </a:r>
            <a:r>
              <a:rPr lang="zh-CN" altLang="en-US"/>
              <a:t>、构建一个以</a:t>
            </a:r>
            <a:r>
              <a:rPr lang="en-US" altLang="zh-CN"/>
              <a:t>C</a:t>
            </a:r>
            <a:r>
              <a:rPr lang="zh-CN" altLang="en-US"/>
              <a:t>为圆心，以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两点的距离为半径的圆。</a:t>
            </a:r>
          </a:p>
          <a:p>
            <a:r>
              <a:rPr lang="zh-CN" altLang="en-US"/>
              <a:t>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都需要是初始</a:t>
            </a:r>
            <a:r>
              <a:rPr lang="en-US" altLang="zh-CN"/>
              <a:t>3</a:t>
            </a:r>
            <a:r>
              <a:rPr lang="zh-CN" altLang="en-US"/>
              <a:t>点或者是已知某两个对象的交点。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1741</Words>
  <Application>Microsoft Office PowerPoint</Application>
  <PresentationFormat>宽屏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[开胃菜???] CF 528-E. Triangles 3000</vt:lpstr>
      <vt:lpstr>PowerPoint 演示文稿</vt:lpstr>
      <vt:lpstr>CF Gym101505-E   Fence       ？</vt:lpstr>
      <vt:lpstr>PowerPoint 演示文稿</vt:lpstr>
      <vt:lpstr>CF 477E. Dreamoon and Notepad</vt:lpstr>
      <vt:lpstr>PowerPoint 演示文稿</vt:lpstr>
      <vt:lpstr>PowerPoint 演示文稿</vt:lpstr>
      <vt:lpstr>Divide or die 来源：Codechef dec. challange 2014</vt:lpstr>
      <vt:lpstr>Solution</vt:lpstr>
      <vt:lpstr>In a Trap 来源:cf round 429 1E</vt:lpstr>
      <vt:lpstr>Solution</vt:lpstr>
      <vt:lpstr>ColoringBalls 来源：ARC89F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希望大家都做过。。</dc:title>
  <dc:creator>cyz666</dc:creator>
  <cp:lastModifiedBy>Teacher</cp:lastModifiedBy>
  <cp:revision>16</cp:revision>
  <dcterms:created xsi:type="dcterms:W3CDTF">2018-06-25T11:53:14Z</dcterms:created>
  <dcterms:modified xsi:type="dcterms:W3CDTF">2018-06-26T09:39:11Z</dcterms:modified>
</cp:coreProperties>
</file>