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67" r:id="rId3"/>
    <p:sldId id="268" r:id="rId4"/>
    <p:sldId id="257" r:id="rId5"/>
    <p:sldId id="259" r:id="rId6"/>
    <p:sldId id="269" r:id="rId7"/>
    <p:sldId id="270" r:id="rId8"/>
    <p:sldId id="258" r:id="rId9"/>
    <p:sldId id="260" r:id="rId10"/>
    <p:sldId id="271" r:id="rId11"/>
    <p:sldId id="272" r:id="rId12"/>
    <p:sldId id="273" r:id="rId13"/>
    <p:sldId id="274" r:id="rId14"/>
    <p:sldId id="261" r:id="rId15"/>
    <p:sldId id="262" r:id="rId16"/>
    <p:sldId id="263" r:id="rId17"/>
    <p:sldId id="264" r:id="rId18"/>
    <p:sldId id="265"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FA1C92A-2B44-48A5-9D40-5E7CEBA7A7AF}" type="datetimeFigureOut">
              <a:rPr lang="zh-CN" altLang="en-US" smtClean="0"/>
              <a:t>2018/6/17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ABD090D-0539-438C-A9E8-20D8785D5D17}" type="slidenum">
              <a:rPr lang="zh-CN" altLang="en-US" smtClean="0"/>
              <a:t>‹#›</a:t>
            </a:fld>
            <a:endParaRPr lang="zh-CN" altLang="en-US"/>
          </a:p>
        </p:txBody>
      </p:sp>
    </p:spTree>
    <p:extLst>
      <p:ext uri="{BB962C8B-B14F-4D97-AF65-F5344CB8AC3E}">
        <p14:creationId xmlns:p14="http://schemas.microsoft.com/office/powerpoint/2010/main" val="3153856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FA1C92A-2B44-48A5-9D40-5E7CEBA7A7AF}" type="datetimeFigureOut">
              <a:rPr lang="zh-CN" altLang="en-US" smtClean="0"/>
              <a:t>2018/6/17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ABD090D-0539-438C-A9E8-20D8785D5D17}" type="slidenum">
              <a:rPr lang="zh-CN" altLang="en-US" smtClean="0"/>
              <a:t>‹#›</a:t>
            </a:fld>
            <a:endParaRPr lang="zh-CN" altLang="en-US"/>
          </a:p>
        </p:txBody>
      </p:sp>
    </p:spTree>
    <p:extLst>
      <p:ext uri="{BB962C8B-B14F-4D97-AF65-F5344CB8AC3E}">
        <p14:creationId xmlns:p14="http://schemas.microsoft.com/office/powerpoint/2010/main" val="2323467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FA1C92A-2B44-48A5-9D40-5E7CEBA7A7AF}" type="datetimeFigureOut">
              <a:rPr lang="zh-CN" altLang="en-US" smtClean="0"/>
              <a:t>2018/6/17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ABD090D-0539-438C-A9E8-20D8785D5D17}"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8131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FA1C92A-2B44-48A5-9D40-5E7CEBA7A7AF}" type="datetimeFigureOut">
              <a:rPr lang="zh-CN" altLang="en-US" smtClean="0"/>
              <a:t>2018/6/17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ABD090D-0539-438C-A9E8-20D8785D5D17}" type="slidenum">
              <a:rPr lang="zh-CN" altLang="en-US" smtClean="0"/>
              <a:t>‹#›</a:t>
            </a:fld>
            <a:endParaRPr lang="zh-CN" altLang="en-US"/>
          </a:p>
        </p:txBody>
      </p:sp>
    </p:spTree>
    <p:extLst>
      <p:ext uri="{BB962C8B-B14F-4D97-AF65-F5344CB8AC3E}">
        <p14:creationId xmlns:p14="http://schemas.microsoft.com/office/powerpoint/2010/main" val="1400391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FA1C92A-2B44-48A5-9D40-5E7CEBA7A7AF}" type="datetimeFigureOut">
              <a:rPr lang="zh-CN" altLang="en-US" smtClean="0"/>
              <a:t>2018/6/17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ABD090D-0539-438C-A9E8-20D8785D5D17}"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4807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FA1C92A-2B44-48A5-9D40-5E7CEBA7A7AF}" type="datetimeFigureOut">
              <a:rPr lang="zh-CN" altLang="en-US" smtClean="0"/>
              <a:t>2018/6/17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ABD090D-0539-438C-A9E8-20D8785D5D17}" type="slidenum">
              <a:rPr lang="zh-CN" altLang="en-US" smtClean="0"/>
              <a:t>‹#›</a:t>
            </a:fld>
            <a:endParaRPr lang="zh-CN" altLang="en-US"/>
          </a:p>
        </p:txBody>
      </p:sp>
    </p:spTree>
    <p:extLst>
      <p:ext uri="{BB962C8B-B14F-4D97-AF65-F5344CB8AC3E}">
        <p14:creationId xmlns:p14="http://schemas.microsoft.com/office/powerpoint/2010/main" val="1960613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FA1C92A-2B44-48A5-9D40-5E7CEBA7A7AF}" type="datetimeFigureOut">
              <a:rPr lang="zh-CN" altLang="en-US" smtClean="0"/>
              <a:t>2018/6/17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ABD090D-0539-438C-A9E8-20D8785D5D17}" type="slidenum">
              <a:rPr lang="zh-CN" altLang="en-US" smtClean="0"/>
              <a:t>‹#›</a:t>
            </a:fld>
            <a:endParaRPr lang="zh-CN" altLang="en-US"/>
          </a:p>
        </p:txBody>
      </p:sp>
    </p:spTree>
    <p:extLst>
      <p:ext uri="{BB962C8B-B14F-4D97-AF65-F5344CB8AC3E}">
        <p14:creationId xmlns:p14="http://schemas.microsoft.com/office/powerpoint/2010/main" val="2042669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FA1C92A-2B44-48A5-9D40-5E7CEBA7A7AF}" type="datetimeFigureOut">
              <a:rPr lang="zh-CN" altLang="en-US" smtClean="0"/>
              <a:t>2018/6/17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ABD090D-0539-438C-A9E8-20D8785D5D17}" type="slidenum">
              <a:rPr lang="zh-CN" altLang="en-US" smtClean="0"/>
              <a:t>‹#›</a:t>
            </a:fld>
            <a:endParaRPr lang="zh-CN" altLang="en-US"/>
          </a:p>
        </p:txBody>
      </p:sp>
    </p:spTree>
    <p:extLst>
      <p:ext uri="{BB962C8B-B14F-4D97-AF65-F5344CB8AC3E}">
        <p14:creationId xmlns:p14="http://schemas.microsoft.com/office/powerpoint/2010/main" val="2653671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FA1C92A-2B44-48A5-9D40-5E7CEBA7A7AF}" type="datetimeFigureOut">
              <a:rPr lang="zh-CN" altLang="en-US" smtClean="0"/>
              <a:t>2018/6/17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ABD090D-0539-438C-A9E8-20D8785D5D17}" type="slidenum">
              <a:rPr lang="zh-CN" altLang="en-US" smtClean="0"/>
              <a:t>‹#›</a:t>
            </a:fld>
            <a:endParaRPr lang="zh-CN" altLang="en-US"/>
          </a:p>
        </p:txBody>
      </p:sp>
    </p:spTree>
    <p:extLst>
      <p:ext uri="{BB962C8B-B14F-4D97-AF65-F5344CB8AC3E}">
        <p14:creationId xmlns:p14="http://schemas.microsoft.com/office/powerpoint/2010/main" val="2680224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FA1C92A-2B44-48A5-9D40-5E7CEBA7A7AF}" type="datetimeFigureOut">
              <a:rPr lang="zh-CN" altLang="en-US" smtClean="0"/>
              <a:t>2018/6/17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ABD090D-0539-438C-A9E8-20D8785D5D17}" type="slidenum">
              <a:rPr lang="zh-CN" altLang="en-US" smtClean="0"/>
              <a:t>‹#›</a:t>
            </a:fld>
            <a:endParaRPr lang="zh-CN" altLang="en-US"/>
          </a:p>
        </p:txBody>
      </p:sp>
    </p:spTree>
    <p:extLst>
      <p:ext uri="{BB962C8B-B14F-4D97-AF65-F5344CB8AC3E}">
        <p14:creationId xmlns:p14="http://schemas.microsoft.com/office/powerpoint/2010/main" val="507563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FA1C92A-2B44-48A5-9D40-5E7CEBA7A7AF}" type="datetimeFigureOut">
              <a:rPr lang="zh-CN" altLang="en-US" smtClean="0"/>
              <a:t>2018/6/17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ABD090D-0539-438C-A9E8-20D8785D5D17}" type="slidenum">
              <a:rPr lang="zh-CN" altLang="en-US" smtClean="0"/>
              <a:t>‹#›</a:t>
            </a:fld>
            <a:endParaRPr lang="zh-CN" altLang="en-US"/>
          </a:p>
        </p:txBody>
      </p:sp>
    </p:spTree>
    <p:extLst>
      <p:ext uri="{BB962C8B-B14F-4D97-AF65-F5344CB8AC3E}">
        <p14:creationId xmlns:p14="http://schemas.microsoft.com/office/powerpoint/2010/main" val="2404351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FA1C92A-2B44-48A5-9D40-5E7CEBA7A7AF}" type="datetimeFigureOut">
              <a:rPr lang="zh-CN" altLang="en-US" smtClean="0"/>
              <a:t>2018/6/17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ABD090D-0539-438C-A9E8-20D8785D5D17}" type="slidenum">
              <a:rPr lang="zh-CN" altLang="en-US" smtClean="0"/>
              <a:t>‹#›</a:t>
            </a:fld>
            <a:endParaRPr lang="zh-CN" altLang="en-US"/>
          </a:p>
        </p:txBody>
      </p:sp>
    </p:spTree>
    <p:extLst>
      <p:ext uri="{BB962C8B-B14F-4D97-AF65-F5344CB8AC3E}">
        <p14:creationId xmlns:p14="http://schemas.microsoft.com/office/powerpoint/2010/main" val="88352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FA1C92A-2B44-48A5-9D40-5E7CEBA7A7AF}" type="datetimeFigureOut">
              <a:rPr lang="zh-CN" altLang="en-US" smtClean="0"/>
              <a:t>2018/6/17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ABD090D-0539-438C-A9E8-20D8785D5D17}" type="slidenum">
              <a:rPr lang="zh-CN" altLang="en-US" smtClean="0"/>
              <a:t>‹#›</a:t>
            </a:fld>
            <a:endParaRPr lang="zh-CN" altLang="en-US"/>
          </a:p>
        </p:txBody>
      </p:sp>
    </p:spTree>
    <p:extLst>
      <p:ext uri="{BB962C8B-B14F-4D97-AF65-F5344CB8AC3E}">
        <p14:creationId xmlns:p14="http://schemas.microsoft.com/office/powerpoint/2010/main" val="242645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A1C92A-2B44-48A5-9D40-5E7CEBA7A7AF}" type="datetimeFigureOut">
              <a:rPr lang="zh-CN" altLang="en-US" smtClean="0"/>
              <a:t>2018/6/17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ABD090D-0539-438C-A9E8-20D8785D5D17}" type="slidenum">
              <a:rPr lang="zh-CN" altLang="en-US" smtClean="0"/>
              <a:t>‹#›</a:t>
            </a:fld>
            <a:endParaRPr lang="zh-CN" altLang="en-US"/>
          </a:p>
        </p:txBody>
      </p:sp>
    </p:spTree>
    <p:extLst>
      <p:ext uri="{BB962C8B-B14F-4D97-AF65-F5344CB8AC3E}">
        <p14:creationId xmlns:p14="http://schemas.microsoft.com/office/powerpoint/2010/main" val="1868758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FA1C92A-2B44-48A5-9D40-5E7CEBA7A7AF}" type="datetimeFigureOut">
              <a:rPr lang="zh-CN" altLang="en-US" smtClean="0"/>
              <a:t>2018/6/17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ABD090D-0539-438C-A9E8-20D8785D5D17}" type="slidenum">
              <a:rPr lang="zh-CN" altLang="en-US" smtClean="0"/>
              <a:t>‹#›</a:t>
            </a:fld>
            <a:endParaRPr lang="zh-CN" altLang="en-US"/>
          </a:p>
        </p:txBody>
      </p:sp>
    </p:spTree>
    <p:extLst>
      <p:ext uri="{BB962C8B-B14F-4D97-AF65-F5344CB8AC3E}">
        <p14:creationId xmlns:p14="http://schemas.microsoft.com/office/powerpoint/2010/main" val="2154423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EFA1C92A-2B44-48A5-9D40-5E7CEBA7A7AF}" type="datetimeFigureOut">
              <a:rPr lang="zh-CN" altLang="en-US" smtClean="0"/>
              <a:t>2018/6/17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ABD090D-0539-438C-A9E8-20D8785D5D17}" type="slidenum">
              <a:rPr lang="zh-CN" altLang="en-US" smtClean="0"/>
              <a:t>‹#›</a:t>
            </a:fld>
            <a:endParaRPr lang="zh-CN" altLang="en-US"/>
          </a:p>
        </p:txBody>
      </p:sp>
    </p:spTree>
    <p:extLst>
      <p:ext uri="{BB962C8B-B14F-4D97-AF65-F5344CB8AC3E}">
        <p14:creationId xmlns:p14="http://schemas.microsoft.com/office/powerpoint/2010/main" val="1538763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FA1C92A-2B44-48A5-9D40-5E7CEBA7A7AF}" type="datetimeFigureOut">
              <a:rPr lang="zh-CN" altLang="en-US" smtClean="0"/>
              <a:t>2018/6/17</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ABD090D-0539-438C-A9E8-20D8785D5D17}" type="slidenum">
              <a:rPr lang="zh-CN" altLang="en-US" smtClean="0"/>
              <a:t>‹#›</a:t>
            </a:fld>
            <a:endParaRPr lang="zh-CN" altLang="en-US"/>
          </a:p>
        </p:txBody>
      </p:sp>
    </p:spTree>
    <p:extLst>
      <p:ext uri="{BB962C8B-B14F-4D97-AF65-F5344CB8AC3E}">
        <p14:creationId xmlns:p14="http://schemas.microsoft.com/office/powerpoint/2010/main" val="2594287209"/>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2051B3-4402-49FE-8658-E48A960946E2}"/>
              </a:ext>
            </a:extLst>
          </p:cNvPr>
          <p:cNvSpPr>
            <a:spLocks noGrp="1"/>
          </p:cNvSpPr>
          <p:nvPr>
            <p:ph type="ctrTitle"/>
          </p:nvPr>
        </p:nvSpPr>
        <p:spPr/>
        <p:txBody>
          <a:bodyPr/>
          <a:lstStyle/>
          <a:p>
            <a:r>
              <a:rPr lang="zh-CN" altLang="en-US" dirty="0"/>
              <a:t>午间划水</a:t>
            </a:r>
          </a:p>
        </p:txBody>
      </p:sp>
      <p:sp>
        <p:nvSpPr>
          <p:cNvPr id="3" name="副标题 2">
            <a:extLst>
              <a:ext uri="{FF2B5EF4-FFF2-40B4-BE49-F238E27FC236}">
                <a16:creationId xmlns:a16="http://schemas.microsoft.com/office/drawing/2014/main" id="{BED02F90-34BB-423F-BA4F-037605E28B65}"/>
              </a:ext>
            </a:extLst>
          </p:cNvPr>
          <p:cNvSpPr>
            <a:spLocks noGrp="1"/>
          </p:cNvSpPr>
          <p:nvPr>
            <p:ph type="subTitle" idx="1"/>
          </p:nvPr>
        </p:nvSpPr>
        <p:spPr/>
        <p:txBody>
          <a:bodyPr/>
          <a:lstStyle/>
          <a:p>
            <a:r>
              <a:rPr lang="en-US" altLang="zh-CN" dirty="0"/>
              <a:t>BNDS	</a:t>
            </a:r>
            <a:r>
              <a:rPr lang="zh-CN" altLang="en-US" dirty="0"/>
              <a:t>全场最菜但是仍然怀揣梦想的</a:t>
            </a:r>
            <a:r>
              <a:rPr lang="en-US" altLang="zh-CN" dirty="0"/>
              <a:t>AloNE</a:t>
            </a:r>
            <a:endParaRPr lang="zh-CN" altLang="en-US" dirty="0"/>
          </a:p>
        </p:txBody>
      </p:sp>
      <p:pic>
        <p:nvPicPr>
          <p:cNvPr id="7" name="图片 6">
            <a:extLst>
              <a:ext uri="{FF2B5EF4-FFF2-40B4-BE49-F238E27FC236}">
                <a16:creationId xmlns:a16="http://schemas.microsoft.com/office/drawing/2014/main" id="{3DD08713-B4A4-4E72-860C-0BDC7ED49A70}"/>
              </a:ext>
            </a:extLst>
          </p:cNvPr>
          <p:cNvPicPr>
            <a:picLocks noChangeAspect="1"/>
          </p:cNvPicPr>
          <p:nvPr/>
        </p:nvPicPr>
        <p:blipFill rotWithShape="1">
          <a:blip r:embed="rId2">
            <a:extLst>
              <a:ext uri="{28A0092B-C50C-407E-A947-70E740481C1C}">
                <a14:useLocalDpi xmlns:a14="http://schemas.microsoft.com/office/drawing/2010/main" val="0"/>
              </a:ext>
            </a:extLst>
          </a:blip>
          <a:srcRect b="9427"/>
          <a:stretch/>
        </p:blipFill>
        <p:spPr>
          <a:xfrm>
            <a:off x="1116195" y="4163438"/>
            <a:ext cx="3229427" cy="2217906"/>
          </a:xfrm>
          <a:prstGeom prst="rect">
            <a:avLst/>
          </a:prstGeom>
        </p:spPr>
      </p:pic>
    </p:spTree>
    <p:extLst>
      <p:ext uri="{BB962C8B-B14F-4D97-AF65-F5344CB8AC3E}">
        <p14:creationId xmlns:p14="http://schemas.microsoft.com/office/powerpoint/2010/main" val="1467195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023E16-C059-48E0-88BD-75F86A5AEBF0}"/>
              </a:ext>
            </a:extLst>
          </p:cNvPr>
          <p:cNvSpPr>
            <a:spLocks noGrp="1"/>
          </p:cNvSpPr>
          <p:nvPr>
            <p:ph type="title"/>
          </p:nvPr>
        </p:nvSpPr>
        <p:spPr/>
        <p:txBody>
          <a:bodyPr/>
          <a:lstStyle/>
          <a:p>
            <a:r>
              <a:rPr lang="en-US" altLang="zh-CN" dirty="0"/>
              <a:t>Naomi with Graph</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372C1BF9-6C6B-41A6-9B85-0A3065613F24}"/>
                  </a:ext>
                </a:extLst>
              </p:cNvPr>
              <p:cNvSpPr>
                <a:spLocks noGrp="1"/>
              </p:cNvSpPr>
              <p:nvPr>
                <p:ph idx="1"/>
              </p:nvPr>
            </p:nvSpPr>
            <p:spPr/>
            <p:txBody>
              <a:bodyPr/>
              <a:lstStyle/>
              <a:p>
                <a:r>
                  <a:rPr lang="zh-CN" altLang="en-US" dirty="0"/>
                  <a:t>给定一个</a:t>
                </a:r>
                <a:r>
                  <a:rPr lang="en-US" altLang="zh-CN" dirty="0"/>
                  <a:t>n</a:t>
                </a:r>
                <a:r>
                  <a:rPr lang="zh-CN" altLang="en-US" dirty="0"/>
                  <a:t>个点</a:t>
                </a:r>
                <a:r>
                  <a:rPr lang="en-US" altLang="zh-CN" dirty="0"/>
                  <a:t>m</a:t>
                </a:r>
                <a:r>
                  <a:rPr lang="zh-CN" altLang="en-US" dirty="0"/>
                  <a:t>条边的无向图，每条边边长为</a:t>
                </a:r>
                <a:r>
                  <a:rPr lang="en-US" altLang="zh-CN" dirty="0"/>
                  <a:t>1</a:t>
                </a:r>
              </a:p>
              <a:p>
                <a:r>
                  <a:rPr lang="zh-CN" altLang="en-US" dirty="0"/>
                  <a:t>每个点有一个权值</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i</m:t>
                        </m:r>
                      </m:sub>
                    </m:sSub>
                  </m:oMath>
                </a14:m>
                <a:endParaRPr lang="en-US" altLang="zh-CN" dirty="0"/>
              </a:p>
              <a:p>
                <a:r>
                  <a:rPr lang="zh-CN" altLang="en-US" dirty="0"/>
                  <a:t>设</a:t>
                </a:r>
                <a:r>
                  <a:rPr lang="en-US" altLang="zh-CN" dirty="0"/>
                  <a:t>d(</a:t>
                </a:r>
                <a:r>
                  <a:rPr lang="en-US" altLang="zh-CN" dirty="0" err="1"/>
                  <a:t>i</a:t>
                </a:r>
                <a:r>
                  <a:rPr lang="en-US" altLang="zh-CN" dirty="0"/>
                  <a:t>)</a:t>
                </a:r>
                <a:r>
                  <a:rPr lang="zh-CN" altLang="en-US" dirty="0"/>
                  <a:t>为</a:t>
                </a:r>
                <a:r>
                  <a:rPr lang="en-US" altLang="zh-CN" dirty="0" err="1"/>
                  <a:t>i</a:t>
                </a:r>
                <a:r>
                  <a:rPr lang="zh-CN" altLang="en-US" dirty="0"/>
                  <a:t>到</a:t>
                </a:r>
                <a:r>
                  <a:rPr lang="en-US" altLang="zh-CN" dirty="0"/>
                  <a:t>1</a:t>
                </a:r>
                <a:r>
                  <a:rPr lang="zh-CN" altLang="en-US" dirty="0"/>
                  <a:t>的距离</a:t>
                </a:r>
                <a:endParaRPr lang="en-US" altLang="zh-CN" dirty="0"/>
              </a:p>
              <a:p>
                <a:r>
                  <a:rPr lang="zh-CN" altLang="en-US" dirty="0"/>
                  <a:t>任意插入若干条边，最小化</a:t>
                </a:r>
                <a14:m>
                  <m:oMath xmlns:m="http://schemas.openxmlformats.org/officeDocument/2006/math">
                    <m:nary>
                      <m:naryPr>
                        <m:chr m:val="∑"/>
                        <m:subHide m:val="on"/>
                        <m:supHide m:val="on"/>
                        <m:ctrlPr>
                          <a:rPr lang="zh-CN" altLang="en-US" i="1" smtClean="0">
                            <a:latin typeface="Cambria Math" panose="02040503050406030204" pitchFamily="18" charset="0"/>
                          </a:rPr>
                        </m:ctrlPr>
                      </m:naryPr>
                      <m:sub/>
                      <m:sup/>
                      <m:e>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e>
                    </m:nary>
                  </m:oMath>
                </a14:m>
                <a:endParaRPr lang="en-US" altLang="zh-CN" dirty="0"/>
              </a:p>
              <a:p>
                <a:r>
                  <a:rPr lang="en-US" altLang="zh-CN" dirty="0"/>
                  <a:t>n≤40, m ≤1600</a:t>
                </a:r>
              </a:p>
            </p:txBody>
          </p:sp>
        </mc:Choice>
        <mc:Fallback>
          <p:sp>
            <p:nvSpPr>
              <p:cNvPr id="3" name="内容占位符 2">
                <a:extLst>
                  <a:ext uri="{FF2B5EF4-FFF2-40B4-BE49-F238E27FC236}">
                    <a16:creationId xmlns:a16="http://schemas.microsoft.com/office/drawing/2014/main" id="{372C1BF9-6C6B-41A6-9B85-0A3065613F24}"/>
                  </a:ext>
                </a:extLst>
              </p:cNvPr>
              <p:cNvSpPr>
                <a:spLocks noGrp="1" noRot="1" noChangeAspect="1" noMove="1" noResize="1" noEditPoints="1" noAdjustHandles="1" noChangeArrowheads="1" noChangeShapeType="1" noTextEdit="1"/>
              </p:cNvSpPr>
              <p:nvPr>
                <p:ph idx="1"/>
              </p:nvPr>
            </p:nvSpPr>
            <p:spPr>
              <a:blipFill>
                <a:blip r:embed="rId2"/>
                <a:stretch>
                  <a:fillRect l="-142" t="-10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28595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C1F76A-B73C-494C-AF7D-6B5B4ECF8B4D}"/>
              </a:ext>
            </a:extLst>
          </p:cNvPr>
          <p:cNvSpPr>
            <a:spLocks noGrp="1"/>
          </p:cNvSpPr>
          <p:nvPr>
            <p:ph type="title"/>
          </p:nvPr>
        </p:nvSpPr>
        <p:spPr/>
        <p:txBody>
          <a:bodyPr/>
          <a:lstStyle/>
          <a:p>
            <a:r>
              <a:rPr lang="en-US" altLang="zh-CN" dirty="0"/>
              <a:t>Naomi with Graph-solution</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476A31F-DF86-4E20-88FC-BAEB1269F52D}"/>
                  </a:ext>
                </a:extLst>
              </p:cNvPr>
              <p:cNvSpPr>
                <a:spLocks noGrp="1"/>
              </p:cNvSpPr>
              <p:nvPr>
                <p:ph idx="1"/>
              </p:nvPr>
            </p:nvSpPr>
            <p:spPr/>
            <p:txBody>
              <a:bodyPr/>
              <a:lstStyle/>
              <a:p>
                <a:pPr algn="r"/>
                <a:r>
                  <a:rPr lang="en-US" altLang="zh-CN" dirty="0"/>
                  <a:t>[ACM-ICPC 2017 Asia Xi’an	E]</a:t>
                </a:r>
              </a:p>
              <a:p>
                <a:r>
                  <a:rPr lang="zh-CN" altLang="en-US" dirty="0"/>
                  <a:t>对于原图中的点</a:t>
                </a:r>
                <a:r>
                  <a:rPr lang="en-US" altLang="zh-CN" dirty="0"/>
                  <a:t>u</a:t>
                </a:r>
                <a:r>
                  <a:rPr lang="zh-CN" altLang="en-US" dirty="0"/>
                  <a:t>，拆为</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u</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u</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u</m:t>
                        </m:r>
                      </m:e>
                      <m:sub>
                        <m:r>
                          <a:rPr lang="en-US" altLang="zh-CN" b="0" i="1" smtClean="0">
                            <a:latin typeface="Cambria Math" panose="02040503050406030204" pitchFamily="18" charset="0"/>
                          </a:rPr>
                          <m:t>2</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u</m:t>
                        </m:r>
                      </m:e>
                      <m:sub>
                        <m:r>
                          <a:rPr lang="en-US" altLang="zh-CN" b="0" i="1" smtClean="0">
                            <a:latin typeface="Cambria Math" panose="02040503050406030204" pitchFamily="18" charset="0"/>
                          </a:rPr>
                          <m:t>𝑑</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sub>
                    </m:sSub>
                  </m:oMath>
                </a14:m>
                <a:r>
                  <a:rPr lang="zh-CN" altLang="en-US" dirty="0"/>
                  <a:t>，并且</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u</m:t>
                        </m:r>
                      </m:e>
                      <m:sub>
                        <m:r>
                          <m:rPr>
                            <m:sty m:val="p"/>
                          </m:rPr>
                          <a:rPr lang="en-US" altLang="zh-CN" i="1">
                            <a:latin typeface="Cambria Math" panose="02040503050406030204" pitchFamily="18" charset="0"/>
                          </a:rPr>
                          <m:t>i</m:t>
                        </m:r>
                      </m:sub>
                    </m:sSub>
                    <m:r>
                      <a:rPr lang="zh-CN" altLang="en-US" i="1" smtClean="0">
                        <a:latin typeface="Cambria Math" panose="02040503050406030204" pitchFamily="18" charset="0"/>
                      </a:rPr>
                      <m:t>向</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u</m:t>
                        </m:r>
                      </m:e>
                      <m:sub>
                        <m:r>
                          <m:rPr>
                            <m:sty m:val="p"/>
                          </m:rPr>
                          <a:rPr lang="en-US" altLang="zh-CN" i="1">
                            <a:latin typeface="Cambria Math" panose="02040503050406030204" pitchFamily="18" charset="0"/>
                          </a:rPr>
                          <m:t>i</m:t>
                        </m:r>
                        <m:r>
                          <a:rPr lang="en-US" altLang="zh-CN" i="1">
                            <a:latin typeface="Cambria Math" panose="02040503050406030204" pitchFamily="18" charset="0"/>
                          </a:rPr>
                          <m:t>+1</m:t>
                        </m:r>
                      </m:sub>
                    </m:sSub>
                  </m:oMath>
                </a14:m>
                <a:r>
                  <a:rPr lang="zh-CN" altLang="en-US" dirty="0"/>
                  <a:t>连一条</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smtClean="0">
                            <a:latin typeface="Cambria Math" panose="02040503050406030204" pitchFamily="18" charset="0"/>
                          </a:rPr>
                          <m:t>A</m:t>
                        </m:r>
                      </m:e>
                      <m:sub>
                        <m:r>
                          <m:rPr>
                            <m:sty m:val="p"/>
                          </m:rPr>
                          <a:rPr lang="en-US" altLang="zh-CN" i="1">
                            <a:latin typeface="Cambria Math" panose="02040503050406030204" pitchFamily="18" charset="0"/>
                          </a:rPr>
                          <m:t>u</m:t>
                        </m:r>
                      </m:sub>
                    </m:sSub>
                  </m:oMath>
                </a14:m>
                <a:r>
                  <a:rPr lang="en-US" altLang="zh-CN" dirty="0"/>
                  <a:t>-</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e>
                      <m:sup>
                        <m:r>
                          <a:rPr lang="en-US" altLang="zh-CN" b="0" i="1" smtClean="0">
                            <a:latin typeface="Cambria Math" panose="02040503050406030204" pitchFamily="18" charset="0"/>
                          </a:rPr>
                          <m:t>2</m:t>
                        </m:r>
                      </m:sup>
                    </m:sSup>
                  </m:oMath>
                </a14:m>
                <a:r>
                  <a:rPr lang="zh-CN" altLang="en-US" dirty="0"/>
                  <a:t>的边</a:t>
                </a:r>
                <a:endParaRPr lang="en-US" altLang="zh-CN" dirty="0"/>
              </a:p>
              <a:p>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u</m:t>
                        </m:r>
                      </m:e>
                      <m:sub>
                        <m:r>
                          <a:rPr lang="en-US" altLang="zh-CN" b="0" i="1" smtClean="0">
                            <a:latin typeface="Cambria Math" panose="02040503050406030204" pitchFamily="18" charset="0"/>
                          </a:rPr>
                          <m:t>𝑑</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sub>
                    </m:sSub>
                  </m:oMath>
                </a14:m>
                <a:r>
                  <a:rPr lang="zh-CN" altLang="en-US" dirty="0"/>
                  <a:t>向</a:t>
                </a:r>
                <a:r>
                  <a:rPr lang="en-US" altLang="zh-CN" dirty="0"/>
                  <a:t>T</a:t>
                </a:r>
                <a:r>
                  <a:rPr lang="zh-CN" altLang="en-US" dirty="0"/>
                  <a:t>连无穷边，</a:t>
                </a:r>
                <a:r>
                  <a:rPr lang="en-US" altLang="zh-CN" dirty="0"/>
                  <a:t>S</a:t>
                </a:r>
                <a:r>
                  <a:rPr lang="zh-CN" altLang="en-US" dirty="0"/>
                  <a:t>向</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u</m:t>
                        </m:r>
                      </m:e>
                      <m:sub>
                        <m:r>
                          <a:rPr lang="en-US" altLang="zh-CN" i="1">
                            <a:latin typeface="Cambria Math" panose="02040503050406030204" pitchFamily="18" charset="0"/>
                          </a:rPr>
                          <m:t>0</m:t>
                        </m:r>
                      </m:sub>
                    </m:sSub>
                  </m:oMath>
                </a14:m>
                <a:r>
                  <a:rPr lang="zh-CN" altLang="en-US" dirty="0"/>
                  <a:t>连无穷边（除去</a:t>
                </a:r>
                <a:r>
                  <a:rPr lang="en-US" altLang="zh-CN" dirty="0"/>
                  <a:t>1</a:t>
                </a:r>
                <a:r>
                  <a:rPr lang="zh-CN" altLang="en-US" dirty="0"/>
                  <a:t>）</a:t>
                </a:r>
                <a:endParaRPr lang="en-US" altLang="zh-CN" dirty="0"/>
              </a:p>
              <a:p>
                <a:r>
                  <a:rPr lang="zh-CN" altLang="en-US" dirty="0"/>
                  <a:t>对于原图中的边</a:t>
                </a:r>
                <a:r>
                  <a:rPr lang="en-US" altLang="zh-CN" dirty="0"/>
                  <a:t>(</a:t>
                </a:r>
                <a:r>
                  <a:rPr lang="en-US" altLang="zh-CN" dirty="0" err="1"/>
                  <a:t>u,v</a:t>
                </a:r>
                <a:r>
                  <a:rPr lang="en-US" altLang="zh-CN" dirty="0"/>
                  <a:t>)</a:t>
                </a:r>
                <a:r>
                  <a:rPr lang="zh-CN" altLang="en-US" dirty="0"/>
                  <a:t>，连上所有</a:t>
                </a:r>
                <a:r>
                  <a:rPr lang="en-US" altLang="zh-CN" dirty="0"/>
                  <a:t>(</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u</m:t>
                        </m:r>
                      </m:e>
                      <m:sub>
                        <m:r>
                          <a:rPr lang="en-US" altLang="zh-CN" b="0" i="1" smtClean="0">
                            <a:latin typeface="Cambria Math" panose="02040503050406030204" pitchFamily="18" charset="0"/>
                          </a:rPr>
                          <m:t>𝑖</m:t>
                        </m:r>
                      </m:sub>
                    </m:sSub>
                  </m:oMath>
                </a14:m>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oMath>
                </a14:m>
                <a:r>
                  <a:rPr lang="en-US" altLang="zh-CN" dirty="0"/>
                  <a:t>)</a:t>
                </a:r>
                <a:r>
                  <a:rPr lang="zh-CN" altLang="en-US" dirty="0"/>
                  <a:t>和</a:t>
                </a:r>
                <a:r>
                  <a:rPr lang="en-US" altLang="zh-CN" dirty="0"/>
                  <a:t>(</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u</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oMath>
                </a14:m>
                <a:r>
                  <a:rPr lang="en-US" altLang="zh-CN" dirty="0"/>
                  <a:t>)</a:t>
                </a:r>
                <a:r>
                  <a:rPr lang="zh-CN" altLang="en-US" dirty="0"/>
                  <a:t>的边</a:t>
                </a:r>
                <a:endParaRPr lang="en-US" altLang="zh-CN" dirty="0"/>
              </a:p>
              <a:p>
                <a:r>
                  <a:rPr lang="zh-CN" altLang="en-US" dirty="0"/>
                  <a:t>最小割即可</a:t>
                </a:r>
                <a:endParaRPr lang="en-US" altLang="zh-CN" dirty="0"/>
              </a:p>
            </p:txBody>
          </p:sp>
        </mc:Choice>
        <mc:Fallback>
          <p:sp>
            <p:nvSpPr>
              <p:cNvPr id="3" name="内容占位符 2">
                <a:extLst>
                  <a:ext uri="{FF2B5EF4-FFF2-40B4-BE49-F238E27FC236}">
                    <a16:creationId xmlns:a16="http://schemas.microsoft.com/office/drawing/2014/main" id="{0476A31F-DF86-4E20-88FC-BAEB1269F52D}"/>
                  </a:ext>
                </a:extLst>
              </p:cNvPr>
              <p:cNvSpPr>
                <a:spLocks noGrp="1" noRot="1" noChangeAspect="1" noMove="1" noResize="1" noEditPoints="1" noAdjustHandles="1" noChangeArrowheads="1" noChangeShapeType="1" noTextEdit="1"/>
              </p:cNvSpPr>
              <p:nvPr>
                <p:ph idx="1"/>
              </p:nvPr>
            </p:nvSpPr>
            <p:spPr>
              <a:blipFill>
                <a:blip r:embed="rId2"/>
                <a:stretch>
                  <a:fillRect l="-142" t="-942" r="-6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39953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7C335-EA57-41B9-A4AF-B30397DC61D1}"/>
              </a:ext>
            </a:extLst>
          </p:cNvPr>
          <p:cNvSpPr>
            <a:spLocks noGrp="1"/>
          </p:cNvSpPr>
          <p:nvPr>
            <p:ph type="title"/>
          </p:nvPr>
        </p:nvSpPr>
        <p:spPr/>
        <p:txBody>
          <a:bodyPr/>
          <a:lstStyle/>
          <a:p>
            <a:r>
              <a:rPr lang="en-US" altLang="zh-CN" dirty="0"/>
              <a:t>Image Recognition</a:t>
            </a:r>
            <a:endParaRPr lang="zh-CN" altLang="en-US" dirty="0"/>
          </a:p>
        </p:txBody>
      </p:sp>
      <p:sp>
        <p:nvSpPr>
          <p:cNvPr id="3" name="内容占位符 2">
            <a:extLst>
              <a:ext uri="{FF2B5EF4-FFF2-40B4-BE49-F238E27FC236}">
                <a16:creationId xmlns:a16="http://schemas.microsoft.com/office/drawing/2014/main" id="{15D3AF1A-F231-44EA-AF80-E7AC086BAAAB}"/>
              </a:ext>
            </a:extLst>
          </p:cNvPr>
          <p:cNvSpPr>
            <a:spLocks noGrp="1"/>
          </p:cNvSpPr>
          <p:nvPr>
            <p:ph idx="1"/>
          </p:nvPr>
        </p:nvSpPr>
        <p:spPr/>
        <p:txBody>
          <a:bodyPr/>
          <a:lstStyle/>
          <a:p>
            <a:r>
              <a:rPr lang="en-US" altLang="zh-CN" dirty="0"/>
              <a:t>N</a:t>
            </a:r>
            <a:r>
              <a:rPr lang="zh-CN" altLang="en-US" dirty="0"/>
              <a:t>张图，每张图一个</a:t>
            </a:r>
            <a:r>
              <a:rPr lang="en-US" altLang="zh-CN" dirty="0"/>
              <a:t>M</a:t>
            </a:r>
            <a:r>
              <a:rPr lang="zh-CN" altLang="en-US" dirty="0"/>
              <a:t>位二进制数，保证任意两图至少有一位不同</a:t>
            </a:r>
            <a:endParaRPr lang="en-US" altLang="zh-CN" dirty="0"/>
          </a:p>
          <a:p>
            <a:r>
              <a:rPr lang="en-US" altLang="zh-CN" dirty="0"/>
              <a:t>Q</a:t>
            </a:r>
            <a:r>
              <a:rPr lang="zh-CN" altLang="en-US" dirty="0"/>
              <a:t>次询问，每次给出一个大小为</a:t>
            </a:r>
            <a:r>
              <a:rPr lang="en-US" altLang="zh-CN" dirty="0"/>
              <a:t>k</a:t>
            </a:r>
            <a:r>
              <a:rPr lang="zh-CN" altLang="en-US" dirty="0"/>
              <a:t>的子集，需要选出小于</a:t>
            </a:r>
            <a:r>
              <a:rPr lang="en-US" altLang="zh-CN" dirty="0"/>
              <a:t>k</a:t>
            </a:r>
            <a:r>
              <a:rPr lang="zh-CN" altLang="en-US" dirty="0"/>
              <a:t>位使得可以区分这个子集中的任意两张图片</a:t>
            </a:r>
            <a:endParaRPr lang="en-US" altLang="zh-CN" dirty="0"/>
          </a:p>
          <a:p>
            <a:endParaRPr lang="en-US" altLang="zh-CN" dirty="0"/>
          </a:p>
          <a:p>
            <a:r>
              <a:rPr lang="en-US" altLang="zh-CN" dirty="0"/>
              <a:t>T≤100</a:t>
            </a:r>
            <a:r>
              <a:rPr lang="zh-CN" altLang="en-US" dirty="0"/>
              <a:t>，</a:t>
            </a:r>
            <a:r>
              <a:rPr lang="en-US" altLang="zh-CN" dirty="0"/>
              <a:t>N ≤2000</a:t>
            </a:r>
            <a:r>
              <a:rPr lang="zh-CN" altLang="en-US" dirty="0"/>
              <a:t>，</a:t>
            </a:r>
            <a:r>
              <a:rPr lang="en-US" altLang="zh-CN" dirty="0"/>
              <a:t>M ≤4000</a:t>
            </a:r>
            <a:r>
              <a:rPr lang="zh-CN" altLang="en-US" dirty="0"/>
              <a:t>，</a:t>
            </a:r>
            <a:r>
              <a:rPr lang="en-US" altLang="zh-CN" dirty="0"/>
              <a:t>Q ≤2000</a:t>
            </a:r>
          </a:p>
        </p:txBody>
      </p:sp>
    </p:spTree>
    <p:extLst>
      <p:ext uri="{BB962C8B-B14F-4D97-AF65-F5344CB8AC3E}">
        <p14:creationId xmlns:p14="http://schemas.microsoft.com/office/powerpoint/2010/main" val="3786551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7C335-EA57-41B9-A4AF-B30397DC61D1}"/>
              </a:ext>
            </a:extLst>
          </p:cNvPr>
          <p:cNvSpPr>
            <a:spLocks noGrp="1"/>
          </p:cNvSpPr>
          <p:nvPr>
            <p:ph type="title"/>
          </p:nvPr>
        </p:nvSpPr>
        <p:spPr/>
        <p:txBody>
          <a:bodyPr/>
          <a:lstStyle/>
          <a:p>
            <a:r>
              <a:rPr lang="en-US" altLang="zh-CN" dirty="0"/>
              <a:t>Image Recognition-solution</a:t>
            </a:r>
            <a:endParaRPr lang="zh-CN" altLang="en-US" dirty="0"/>
          </a:p>
        </p:txBody>
      </p:sp>
      <p:sp>
        <p:nvSpPr>
          <p:cNvPr id="3" name="内容占位符 2">
            <a:extLst>
              <a:ext uri="{FF2B5EF4-FFF2-40B4-BE49-F238E27FC236}">
                <a16:creationId xmlns:a16="http://schemas.microsoft.com/office/drawing/2014/main" id="{15D3AF1A-F231-44EA-AF80-E7AC086BAAAB}"/>
              </a:ext>
            </a:extLst>
          </p:cNvPr>
          <p:cNvSpPr>
            <a:spLocks noGrp="1"/>
          </p:cNvSpPr>
          <p:nvPr>
            <p:ph idx="1"/>
          </p:nvPr>
        </p:nvSpPr>
        <p:spPr/>
        <p:txBody>
          <a:bodyPr/>
          <a:lstStyle/>
          <a:p>
            <a:pPr algn="r"/>
            <a:r>
              <a:rPr lang="en-US" altLang="zh-CN" dirty="0"/>
              <a:t>[ACM-ICPC 2017 Asia Xi’an	G]</a:t>
            </a:r>
          </a:p>
          <a:p>
            <a:r>
              <a:rPr lang="zh-CN" altLang="en-US" dirty="0"/>
              <a:t>把</a:t>
            </a:r>
            <a:r>
              <a:rPr lang="en-US" altLang="zh-CN" dirty="0"/>
              <a:t>01</a:t>
            </a:r>
            <a:r>
              <a:rPr lang="zh-CN" altLang="en-US" dirty="0"/>
              <a:t>串插入</a:t>
            </a:r>
            <a:r>
              <a:rPr lang="en-US" altLang="zh-CN" dirty="0" err="1"/>
              <a:t>trie</a:t>
            </a:r>
            <a:r>
              <a:rPr lang="zh-CN" altLang="en-US" dirty="0"/>
              <a:t>树中，选择</a:t>
            </a:r>
            <a:r>
              <a:rPr lang="en-US" altLang="zh-CN" dirty="0" err="1"/>
              <a:t>trie</a:t>
            </a:r>
            <a:r>
              <a:rPr lang="zh-CN" altLang="en-US" dirty="0"/>
              <a:t>中</a:t>
            </a:r>
            <a:r>
              <a:rPr lang="en-US" altLang="zh-CN" dirty="0"/>
              <a:t>LCA</a:t>
            </a:r>
            <a:r>
              <a:rPr lang="zh-CN" altLang="en-US" dirty="0"/>
              <a:t>分叉的那一位即可</a:t>
            </a:r>
            <a:endParaRPr lang="en-US" altLang="zh-CN" dirty="0"/>
          </a:p>
          <a:p>
            <a:r>
              <a:rPr lang="en-US" altLang="zh-CN" dirty="0"/>
              <a:t>k</a:t>
            </a:r>
            <a:r>
              <a:rPr lang="zh-CN" altLang="en-US" dirty="0"/>
              <a:t>个点的</a:t>
            </a:r>
            <a:r>
              <a:rPr lang="en-US" altLang="zh-CN" dirty="0"/>
              <a:t>LCA</a:t>
            </a:r>
            <a:r>
              <a:rPr lang="zh-CN" altLang="en-US" dirty="0"/>
              <a:t>可以缩到</a:t>
            </a:r>
            <a:r>
              <a:rPr lang="en-US" altLang="zh-CN" dirty="0"/>
              <a:t>k-1</a:t>
            </a:r>
            <a:r>
              <a:rPr lang="zh-CN" altLang="en-US" dirty="0"/>
              <a:t>个</a:t>
            </a:r>
            <a:endParaRPr lang="en-US" altLang="zh-CN" dirty="0"/>
          </a:p>
          <a:p>
            <a:r>
              <a:rPr lang="zh-CN" altLang="en-US" dirty="0"/>
              <a:t>先预处理出</a:t>
            </a:r>
            <a:r>
              <a:rPr lang="en-US" altLang="zh-CN" dirty="0"/>
              <a:t>n</a:t>
            </a:r>
            <a:r>
              <a:rPr lang="zh-CN" altLang="en-US" dirty="0"/>
              <a:t>个串以及他们的</a:t>
            </a:r>
            <a:r>
              <a:rPr lang="en-US" altLang="zh-CN" dirty="0"/>
              <a:t>LCA</a:t>
            </a:r>
          </a:p>
          <a:p>
            <a:r>
              <a:rPr lang="zh-CN" altLang="en-US" dirty="0"/>
              <a:t>每次询问相当于选一些叶子找出他们的</a:t>
            </a:r>
            <a:r>
              <a:rPr lang="en-US" altLang="zh-CN" dirty="0"/>
              <a:t>LCA</a:t>
            </a:r>
            <a:r>
              <a:rPr lang="zh-CN" altLang="en-US" dirty="0"/>
              <a:t>，遍历一遍树找出</a:t>
            </a:r>
            <a:r>
              <a:rPr lang="en-US" altLang="zh-CN" dirty="0"/>
              <a:t>LCA</a:t>
            </a:r>
            <a:r>
              <a:rPr lang="zh-CN" altLang="en-US" dirty="0"/>
              <a:t>和串尾叶子最多</a:t>
            </a:r>
            <a:r>
              <a:rPr lang="en-US" altLang="zh-CN" dirty="0"/>
              <a:t>2n-1</a:t>
            </a:r>
            <a:r>
              <a:rPr lang="zh-CN" altLang="en-US" dirty="0"/>
              <a:t>个点，随便</a:t>
            </a:r>
            <a:r>
              <a:rPr lang="en-US" altLang="zh-CN" dirty="0" err="1"/>
              <a:t>dfs</a:t>
            </a:r>
            <a:r>
              <a:rPr lang="zh-CN" altLang="en-US" dirty="0"/>
              <a:t>就行</a:t>
            </a:r>
            <a:endParaRPr lang="en-US" altLang="zh-CN" dirty="0"/>
          </a:p>
          <a:p>
            <a:endParaRPr lang="en-US" altLang="zh-CN" dirty="0"/>
          </a:p>
        </p:txBody>
      </p:sp>
    </p:spTree>
    <p:extLst>
      <p:ext uri="{BB962C8B-B14F-4D97-AF65-F5344CB8AC3E}">
        <p14:creationId xmlns:p14="http://schemas.microsoft.com/office/powerpoint/2010/main" val="1276551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79A45D-D936-49C8-81EB-025CB4DCAC16}"/>
              </a:ext>
            </a:extLst>
          </p:cNvPr>
          <p:cNvSpPr>
            <a:spLocks noGrp="1"/>
          </p:cNvSpPr>
          <p:nvPr>
            <p:ph type="title"/>
          </p:nvPr>
        </p:nvSpPr>
        <p:spPr/>
        <p:txBody>
          <a:bodyPr/>
          <a:lstStyle/>
          <a:p>
            <a:r>
              <a:rPr lang="en-US" altLang="zh-CN" dirty="0"/>
              <a:t>Kakuro</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291028C-AE3B-45D8-ABAB-4444B5837CFE}"/>
                  </a:ext>
                </a:extLst>
              </p:cNvPr>
              <p:cNvSpPr>
                <a:spLocks noGrp="1"/>
              </p:cNvSpPr>
              <p:nvPr>
                <p:ph idx="1"/>
              </p:nvPr>
            </p:nvSpPr>
            <p:spPr>
              <a:xfrm>
                <a:off x="677334" y="1666067"/>
                <a:ext cx="8596668" cy="4333517"/>
              </a:xfrm>
            </p:spPr>
            <p:txBody>
              <a:bodyPr>
                <a:normAutofit lnSpcReduction="10000"/>
              </a:bodyPr>
              <a:lstStyle/>
              <a:p>
                <a:r>
                  <a:rPr lang="en-US" altLang="zh-CN" dirty="0"/>
                  <a:t>Kakuro</a:t>
                </a:r>
                <a:r>
                  <a:rPr lang="zh-CN" altLang="en-US" dirty="0"/>
                  <a:t>游戏的棋盘如右下所示</a:t>
                </a:r>
                <a:endParaRPr lang="en-US" altLang="zh-CN" dirty="0"/>
              </a:p>
              <a:p>
                <a:r>
                  <a:rPr lang="zh-CN" altLang="en-US" dirty="0"/>
                  <a:t>需在空格中填入正整数，使得被斜线分开的方格中：</a:t>
                </a:r>
                <a:endParaRPr lang="en-US" altLang="zh-CN" dirty="0"/>
              </a:p>
              <a:p>
                <a:pPr lvl="1"/>
                <a:r>
                  <a:rPr lang="zh-CN" altLang="en-US" dirty="0"/>
                  <a:t>右上角的数字等于其右侧邻接之连续方格中数字之和</a:t>
                </a:r>
                <a:endParaRPr lang="en-US" altLang="zh-CN" dirty="0"/>
              </a:p>
              <a:p>
                <a:pPr lvl="1"/>
                <a:r>
                  <a:rPr lang="zh-CN" altLang="en-US" dirty="0"/>
                  <a:t>左下角的数字等于其下方邻接之连续方格中数字之和</a:t>
                </a:r>
                <a:endParaRPr lang="en-US" altLang="zh-CN" dirty="0"/>
              </a:p>
              <a:p>
                <a:r>
                  <a:rPr lang="zh-CN" altLang="en-US" dirty="0"/>
                  <a:t>初始局面中有一些数字（包括线索和空格中的数字），其中有一些是可以修改的。每个数字都有特定的代价，将这个数字</a:t>
                </a:r>
                <a:r>
                  <a:rPr lang="en-US" altLang="zh-CN" dirty="0"/>
                  <a:t>+1</a:t>
                </a:r>
                <a:r>
                  <a:rPr lang="zh-CN" altLang="en-US" dirty="0"/>
                  <a:t>或者</a:t>
                </a:r>
                <a:r>
                  <a:rPr lang="en-US" altLang="zh-CN" dirty="0"/>
                  <a:t>-1</a:t>
                </a:r>
                <a:r>
                  <a:rPr lang="zh-CN" altLang="en-US" dirty="0"/>
                  <a:t>都要付出相应的代价</a:t>
                </a:r>
                <a:endParaRPr lang="en-US" altLang="zh-CN" dirty="0"/>
              </a:p>
              <a:p>
                <a:r>
                  <a:rPr lang="zh-CN" altLang="en-US" dirty="0"/>
                  <a:t>对于一组合法解，空格中填的数字必须是正整数且满足和的条件（数字可以重复使用）</a:t>
                </a:r>
                <a:endParaRPr lang="en-US" altLang="zh-CN" dirty="0"/>
              </a:p>
              <a:p>
                <a:r>
                  <a:rPr lang="zh-CN" altLang="en-US" dirty="0"/>
                  <a:t>输出将局面变为合法的最小代价，无解输出</a:t>
                </a:r>
                <a:r>
                  <a:rPr lang="en-US" altLang="zh-CN" dirty="0"/>
                  <a:t>-1</a:t>
                </a:r>
              </a:p>
              <a:p>
                <a:endParaRPr lang="en-US" altLang="zh-CN" dirty="0"/>
              </a:p>
              <a:p>
                <a:r>
                  <a:rPr lang="en-US" altLang="zh-CN" dirty="0"/>
                  <a:t>3 ≤ n</a:t>
                </a:r>
                <a:r>
                  <a:rPr lang="zh-CN" altLang="en-US" dirty="0"/>
                  <a:t>，</a:t>
                </a:r>
                <a:r>
                  <a:rPr lang="en-US" altLang="zh-CN" dirty="0"/>
                  <a:t>m≤30</a:t>
                </a:r>
                <a:r>
                  <a:rPr lang="zh-CN" altLang="en-US" dirty="0"/>
                  <a:t>，初始局面中每个数不超过</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10</m:t>
                        </m:r>
                      </m:e>
                      <m:sup>
                        <m:r>
                          <a:rPr lang="en-US" altLang="zh-CN" b="0" i="1" smtClean="0">
                            <a:latin typeface="Cambria Math" panose="02040503050406030204" pitchFamily="18" charset="0"/>
                          </a:rPr>
                          <m:t>6</m:t>
                        </m:r>
                      </m:sup>
                    </m:sSup>
                  </m:oMath>
                </a14:m>
                <a:endParaRPr lang="en-US" altLang="zh-CN" dirty="0"/>
              </a:p>
              <a:p>
                <a:r>
                  <a:rPr lang="zh-CN" altLang="en-US" dirty="0"/>
                  <a:t>每个数字代价不超过</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10</m:t>
                        </m:r>
                      </m:e>
                      <m:sup>
                        <m:r>
                          <a:rPr lang="en-US" altLang="zh-CN" i="1">
                            <a:latin typeface="Cambria Math" panose="02040503050406030204" pitchFamily="18" charset="0"/>
                          </a:rPr>
                          <m:t>6</m:t>
                        </m:r>
                      </m:sup>
                    </m:sSup>
                  </m:oMath>
                </a14:m>
                <a:endParaRPr lang="en-US" altLang="zh-CN" dirty="0"/>
              </a:p>
            </p:txBody>
          </p:sp>
        </mc:Choice>
        <mc:Fallback xmlns="">
          <p:sp>
            <p:nvSpPr>
              <p:cNvPr id="3" name="内容占位符 2">
                <a:extLst>
                  <a:ext uri="{FF2B5EF4-FFF2-40B4-BE49-F238E27FC236}">
                    <a16:creationId xmlns:a16="http://schemas.microsoft.com/office/drawing/2014/main" id="{B291028C-AE3B-45D8-ABAB-4444B5837CFE}"/>
                  </a:ext>
                </a:extLst>
              </p:cNvPr>
              <p:cNvSpPr>
                <a:spLocks noGrp="1" noRot="1" noChangeAspect="1" noMove="1" noResize="1" noEditPoints="1" noAdjustHandles="1" noChangeArrowheads="1" noChangeShapeType="1" noTextEdit="1"/>
              </p:cNvSpPr>
              <p:nvPr>
                <p:ph idx="1"/>
              </p:nvPr>
            </p:nvSpPr>
            <p:spPr>
              <a:xfrm>
                <a:off x="677334" y="1666067"/>
                <a:ext cx="8596668" cy="4333517"/>
              </a:xfrm>
              <a:blipFill>
                <a:blip r:embed="rId2"/>
                <a:stretch>
                  <a:fillRect l="-142" t="-1688" r="-2411"/>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27E117C0-DAB0-407C-BA44-D8A69D4BC2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404200"/>
            <a:ext cx="3551228" cy="1844200"/>
          </a:xfrm>
          <a:prstGeom prst="rect">
            <a:avLst/>
          </a:prstGeom>
        </p:spPr>
      </p:pic>
    </p:spTree>
    <p:extLst>
      <p:ext uri="{BB962C8B-B14F-4D97-AF65-F5344CB8AC3E}">
        <p14:creationId xmlns:p14="http://schemas.microsoft.com/office/powerpoint/2010/main" val="2719483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12434-CE88-425D-AB82-A9A7B3401B60}"/>
              </a:ext>
            </a:extLst>
          </p:cNvPr>
          <p:cNvSpPr>
            <a:spLocks noGrp="1"/>
          </p:cNvSpPr>
          <p:nvPr>
            <p:ph type="title"/>
          </p:nvPr>
        </p:nvSpPr>
        <p:spPr/>
        <p:txBody>
          <a:bodyPr/>
          <a:lstStyle/>
          <a:p>
            <a:r>
              <a:rPr lang="en-US" altLang="zh-CN" dirty="0"/>
              <a:t>Kakuro-solution</a:t>
            </a:r>
            <a:endParaRPr lang="zh-CN" altLang="en-US" dirty="0"/>
          </a:p>
        </p:txBody>
      </p:sp>
      <p:sp>
        <p:nvSpPr>
          <p:cNvPr id="3" name="内容占位符 2">
            <a:extLst>
              <a:ext uri="{FF2B5EF4-FFF2-40B4-BE49-F238E27FC236}">
                <a16:creationId xmlns:a16="http://schemas.microsoft.com/office/drawing/2014/main" id="{1D23ED99-AEE3-4C99-8050-D7C506533978}"/>
              </a:ext>
            </a:extLst>
          </p:cNvPr>
          <p:cNvSpPr>
            <a:spLocks noGrp="1"/>
          </p:cNvSpPr>
          <p:nvPr>
            <p:ph idx="1"/>
          </p:nvPr>
        </p:nvSpPr>
        <p:spPr>
          <a:xfrm>
            <a:off x="677334" y="1548882"/>
            <a:ext cx="8596668" cy="4262291"/>
          </a:xfrm>
        </p:spPr>
        <p:txBody>
          <a:bodyPr>
            <a:normAutofit/>
          </a:bodyPr>
          <a:lstStyle/>
          <a:p>
            <a:pPr algn="r"/>
            <a:r>
              <a:rPr lang="en-US" altLang="zh-CN" dirty="0"/>
              <a:t>[By </a:t>
            </a:r>
            <a:r>
              <a:rPr lang="zh-CN" altLang="en-US" dirty="0"/>
              <a:t>杜瑜皓 </a:t>
            </a:r>
            <a:r>
              <a:rPr lang="en-US" altLang="zh-CN" dirty="0"/>
              <a:t>at BJWC2018]</a:t>
            </a:r>
          </a:p>
          <a:p>
            <a:r>
              <a:rPr lang="zh-CN" altLang="en-US" dirty="0"/>
              <a:t>费用流</a:t>
            </a:r>
            <a:endParaRPr lang="en-US" altLang="zh-CN" dirty="0"/>
          </a:p>
          <a:p>
            <a:r>
              <a:rPr lang="zh-CN" altLang="en-US" dirty="0"/>
              <a:t>线索分为两种点，右上角的线索与</a:t>
            </a:r>
            <a:r>
              <a:rPr lang="en-US" altLang="zh-CN" dirty="0"/>
              <a:t>S</a:t>
            </a:r>
            <a:r>
              <a:rPr lang="zh-CN" altLang="en-US" dirty="0"/>
              <a:t>相连，左下角的线索与</a:t>
            </a:r>
            <a:r>
              <a:rPr lang="en-US" altLang="zh-CN" dirty="0"/>
              <a:t>T</a:t>
            </a:r>
            <a:r>
              <a:rPr lang="zh-CN" altLang="en-US" dirty="0"/>
              <a:t>相连。</a:t>
            </a:r>
            <a:endParaRPr lang="en-US" altLang="zh-CN" dirty="0"/>
          </a:p>
          <a:p>
            <a:r>
              <a:rPr lang="zh-CN" altLang="en-US" dirty="0"/>
              <a:t>空格看作从右上线索点连向左下线索点的边</a:t>
            </a:r>
            <a:endParaRPr lang="en-US" altLang="zh-CN" dirty="0"/>
          </a:p>
          <a:p>
            <a:r>
              <a:rPr lang="zh-CN" altLang="en-US" dirty="0"/>
              <a:t>对于一张图，令初始状态所有空格都填</a:t>
            </a:r>
            <a:r>
              <a:rPr lang="en-US" altLang="zh-CN" dirty="0"/>
              <a:t>1</a:t>
            </a:r>
            <a:r>
              <a:rPr lang="zh-CN" altLang="en-US" dirty="0"/>
              <a:t>，可以推出在这种局面下每个线索应该是什么，当前</a:t>
            </a:r>
            <a:r>
              <a:rPr lang="en-US" altLang="zh-CN" dirty="0"/>
              <a:t>Ans</a:t>
            </a:r>
            <a:r>
              <a:rPr lang="zh-CN" altLang="en-US" dirty="0"/>
              <a:t>则为给出局面和设定局面的费用差</a:t>
            </a:r>
            <a:endParaRPr lang="en-US" altLang="zh-CN" dirty="0"/>
          </a:p>
          <a:p>
            <a:r>
              <a:rPr lang="zh-CN" altLang="en-US" dirty="0"/>
              <a:t>对于一个点考虑加两种边：如果该点当前值比初始值小，则连容量为（初始值</a:t>
            </a:r>
            <a:r>
              <a:rPr lang="en-US" altLang="zh-CN" dirty="0"/>
              <a:t>-</a:t>
            </a:r>
            <a:r>
              <a:rPr lang="zh-CN" altLang="en-US" dirty="0"/>
              <a:t>当前值），费用为</a:t>
            </a:r>
            <a:r>
              <a:rPr lang="en-US" altLang="zh-CN" dirty="0"/>
              <a:t>-c</a:t>
            </a:r>
            <a:r>
              <a:rPr lang="zh-CN" altLang="en-US" dirty="0"/>
              <a:t>的边；对所有点都加一条容量为</a:t>
            </a:r>
            <a:r>
              <a:rPr lang="en-US" altLang="zh-CN" dirty="0"/>
              <a:t>inf</a:t>
            </a:r>
            <a:r>
              <a:rPr lang="zh-CN" altLang="en-US" dirty="0"/>
              <a:t>，费用为</a:t>
            </a:r>
            <a:r>
              <a:rPr lang="en-US" altLang="zh-CN" dirty="0"/>
              <a:t>c</a:t>
            </a:r>
            <a:r>
              <a:rPr lang="zh-CN" altLang="en-US" dirty="0"/>
              <a:t>的边</a:t>
            </a:r>
            <a:endParaRPr lang="en-US" altLang="zh-CN" dirty="0"/>
          </a:p>
          <a:p>
            <a:r>
              <a:rPr lang="zh-CN" altLang="en-US" dirty="0"/>
              <a:t>跑最小费用可行流</a:t>
            </a:r>
            <a:endParaRPr lang="en-US" altLang="zh-CN" dirty="0"/>
          </a:p>
          <a:p>
            <a:r>
              <a:rPr lang="zh-CN" altLang="en-US" dirty="0"/>
              <a:t>（判无解：如果一条边的费用为</a:t>
            </a:r>
            <a:r>
              <a:rPr lang="en-US" altLang="zh-CN" dirty="0"/>
              <a:t>inf</a:t>
            </a:r>
            <a:r>
              <a:rPr lang="zh-CN" altLang="en-US" dirty="0"/>
              <a:t>，且其反边容量</a:t>
            </a:r>
            <a:r>
              <a:rPr lang="en-US" altLang="zh-CN" dirty="0"/>
              <a:t>&gt;0</a:t>
            </a:r>
            <a:r>
              <a:rPr lang="zh-CN" altLang="en-US" dirty="0"/>
              <a:t>；或者费用为</a:t>
            </a:r>
            <a:r>
              <a:rPr lang="en-US" altLang="zh-CN" dirty="0"/>
              <a:t>-inf</a:t>
            </a:r>
            <a:r>
              <a:rPr lang="zh-CN" altLang="en-US" dirty="0"/>
              <a:t>，正边容量</a:t>
            </a:r>
            <a:r>
              <a:rPr lang="en-US" altLang="zh-CN" dirty="0"/>
              <a:t>&gt;0</a:t>
            </a:r>
            <a:r>
              <a:rPr lang="zh-CN" altLang="en-US" dirty="0"/>
              <a:t>，则修改了不能修改的边，无解）</a:t>
            </a:r>
            <a:endParaRPr lang="en-US" altLang="zh-CN" dirty="0"/>
          </a:p>
        </p:txBody>
      </p:sp>
    </p:spTree>
    <p:extLst>
      <p:ext uri="{BB962C8B-B14F-4D97-AF65-F5344CB8AC3E}">
        <p14:creationId xmlns:p14="http://schemas.microsoft.com/office/powerpoint/2010/main" val="1249384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EB5CD4-E0C6-4535-980E-7849F639520D}"/>
              </a:ext>
            </a:extLst>
          </p:cNvPr>
          <p:cNvSpPr>
            <a:spLocks noGrp="1"/>
          </p:cNvSpPr>
          <p:nvPr>
            <p:ph type="title"/>
          </p:nvPr>
        </p:nvSpPr>
        <p:spPr/>
        <p:txBody>
          <a:bodyPr/>
          <a:lstStyle/>
          <a:p>
            <a:r>
              <a:rPr lang="zh-CN" altLang="en-US" dirty="0"/>
              <a:t>套路</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ABD93CA-7CB8-4218-A2AD-7B21B9FE49F3}"/>
                  </a:ext>
                </a:extLst>
              </p:cNvPr>
              <p:cNvSpPr>
                <a:spLocks noGrp="1"/>
              </p:cNvSpPr>
              <p:nvPr>
                <p:ph idx="1"/>
              </p:nvPr>
            </p:nvSpPr>
            <p:spPr>
              <a:xfrm>
                <a:off x="677334" y="1613159"/>
                <a:ext cx="8596668" cy="3880773"/>
              </a:xfrm>
            </p:spPr>
            <p:txBody>
              <a:bodyPr/>
              <a:lstStyle/>
              <a:p>
                <a:r>
                  <a:rPr lang="zh-CN" altLang="en-US" dirty="0"/>
                  <a:t>有</a:t>
                </a:r>
                <a:r>
                  <a:rPr lang="en-US" altLang="zh-CN" dirty="0"/>
                  <a:t>n</a:t>
                </a:r>
                <a:r>
                  <a:rPr lang="zh-CN" altLang="en-US" dirty="0"/>
                  <a:t>个数，特征值</a:t>
                </a:r>
                <a14:m>
                  <m:oMath xmlns:m="http://schemas.openxmlformats.org/officeDocument/2006/math">
                    <m:r>
                      <a:rPr lang="zh-CN" altLang="en-US" i="1" dirty="0">
                        <a:latin typeface="Cambria Math" panose="02040503050406030204" pitchFamily="18" charset="0"/>
                      </a:rPr>
                      <m:t>为</m:t>
                    </m:r>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1</m:t>
                        </m:r>
                      </m:sub>
                    </m:sSub>
                    <m:r>
                      <a:rPr lang="en-US" altLang="zh-CN" b="0" i="0" smtClean="0">
                        <a:latin typeface="Cambria Math" panose="02040503050406030204" pitchFamily="18" charset="0"/>
                      </a:rPr>
                      <m:t>, </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2</m:t>
                        </m:r>
                      </m:sub>
                    </m:sSub>
                    <m:r>
                      <a:rPr lang="en-US" altLang="zh-CN" b="0" i="0"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𝑛</m:t>
                        </m:r>
                      </m:sub>
                    </m:sSub>
                  </m:oMath>
                </a14:m>
                <a:r>
                  <a:rPr lang="zh-CN" altLang="en-US" dirty="0"/>
                  <a:t>  </a:t>
                </a:r>
                <a:r>
                  <a:rPr lang="en-US" altLang="zh-CN" dirty="0"/>
                  <a:t>(1</a:t>
                </a:r>
                <a:r>
                  <a:rPr lang="zh-CN" altLang="en-US" dirty="0"/>
                  <a:t> ≤ </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𝑖</m:t>
                        </m:r>
                      </m:sub>
                    </m:sSub>
                  </m:oMath>
                </a14:m>
                <a:r>
                  <a:rPr lang="zh-CN" altLang="en-US" dirty="0"/>
                  <a:t> ≤ </a:t>
                </a:r>
                <a:r>
                  <a:rPr lang="en-US" altLang="zh-CN" dirty="0"/>
                  <a:t>m)</a:t>
                </a:r>
              </a:p>
              <a:p>
                <a:r>
                  <a:rPr lang="zh-CN" altLang="en-US" dirty="0"/>
                  <a:t>这些数两两有一个相似度，</a:t>
                </a:r>
                <a:r>
                  <a:rPr lang="en-US" altLang="zh-CN" dirty="0" err="1"/>
                  <a:t>i</a:t>
                </a:r>
                <a:r>
                  <a:rPr lang="zh-CN" altLang="en-US" dirty="0"/>
                  <a:t>和</a:t>
                </a:r>
                <a:r>
                  <a:rPr lang="en-US" altLang="zh-CN" dirty="0"/>
                  <a:t>j</a:t>
                </a:r>
                <a:r>
                  <a:rPr lang="zh-CN" altLang="en-US" dirty="0"/>
                  <a:t>的相似度是</a:t>
                </a: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i</m:t>
                        </m:r>
                      </m:sub>
                    </m:sSub>
                    <m:r>
                      <a:rPr lang="en-US" altLang="zh-CN" i="1" smtClean="0">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j</m:t>
                        </m:r>
                      </m:sub>
                    </m:sSub>
                  </m:oMath>
                </a14:m>
                <a:r>
                  <a:rPr lang="en-US" altLang="zh-CN" dirty="0"/>
                  <a:t>|</a:t>
                </a:r>
              </a:p>
              <a:p>
                <a:r>
                  <a:rPr lang="zh-CN" altLang="en-US" dirty="0"/>
                  <a:t>选取一段连续的区间，定义区间的相似度为区间内所有数两两之间最小的相似度，用</a:t>
                </a:r>
                <a:r>
                  <a:rPr lang="en-US" altLang="zh-CN" dirty="0"/>
                  <a:t>s(</a:t>
                </a:r>
                <a:r>
                  <a:rPr lang="en-US" altLang="zh-CN" dirty="0" err="1"/>
                  <a:t>l,r</a:t>
                </a:r>
                <a:r>
                  <a:rPr lang="en-US" altLang="zh-CN" dirty="0"/>
                  <a:t>)</a:t>
                </a:r>
                <a:r>
                  <a:rPr lang="zh-CN" altLang="en-US" dirty="0"/>
                  <a:t>表示</a:t>
                </a:r>
                <a:endParaRPr lang="en-US" altLang="zh-CN" dirty="0"/>
              </a:p>
              <a:p>
                <a:r>
                  <a:rPr lang="zh-CN" altLang="en-US" dirty="0"/>
                  <a:t>希望选取长度至少为</a:t>
                </a:r>
                <a:r>
                  <a:rPr lang="en-US" altLang="zh-CN" dirty="0"/>
                  <a:t>k</a:t>
                </a:r>
                <a:r>
                  <a:rPr lang="zh-CN" altLang="en-US" dirty="0"/>
                  <a:t>的区间并使得安全值最大，安全值定义如下</a:t>
                </a:r>
                <a:r>
                  <a:rPr lang="en-US" altLang="zh-CN" dirty="0"/>
                  <a:t>:</a:t>
                </a:r>
              </a:p>
              <a:p>
                <a:pPr algn="ctr"/>
                <a:r>
                  <a:rPr lang="en-US" altLang="zh-CN" dirty="0"/>
                  <a:t>s(</a:t>
                </a:r>
                <a:r>
                  <a:rPr lang="en-US" altLang="zh-CN" dirty="0" err="1"/>
                  <a:t>l,r</a:t>
                </a:r>
                <a:r>
                  <a:rPr lang="en-US" altLang="zh-CN" dirty="0"/>
                  <a:t>)*(r-l)</a:t>
                </a:r>
              </a:p>
            </p:txBody>
          </p:sp>
        </mc:Choice>
        <mc:Fallback xmlns="">
          <p:sp>
            <p:nvSpPr>
              <p:cNvPr id="3" name="内容占位符 2">
                <a:extLst>
                  <a:ext uri="{FF2B5EF4-FFF2-40B4-BE49-F238E27FC236}">
                    <a16:creationId xmlns:a16="http://schemas.microsoft.com/office/drawing/2014/main" id="{CABD93CA-7CB8-4218-A2AD-7B21B9FE49F3}"/>
                  </a:ext>
                </a:extLst>
              </p:cNvPr>
              <p:cNvSpPr>
                <a:spLocks noGrp="1" noRot="1" noChangeAspect="1" noMove="1" noResize="1" noEditPoints="1" noAdjustHandles="1" noChangeArrowheads="1" noChangeShapeType="1" noTextEdit="1"/>
              </p:cNvSpPr>
              <p:nvPr>
                <p:ph idx="1"/>
              </p:nvPr>
            </p:nvSpPr>
            <p:spPr>
              <a:xfrm>
                <a:off x="677334" y="1613159"/>
                <a:ext cx="8596668" cy="3880773"/>
              </a:xfrm>
              <a:blipFill>
                <a:blip r:embed="rId2"/>
                <a:stretch>
                  <a:fillRect l="-142" t="-1258" r="-2411"/>
                </a:stretch>
              </a:blipFill>
            </p:spPr>
            <p:txBody>
              <a:bodyPr/>
              <a:lstStyle/>
              <a:p>
                <a:r>
                  <a:rPr lang="zh-CN" altLang="en-US">
                    <a:noFill/>
                  </a:rPr>
                  <a:t> </a:t>
                </a:r>
              </a:p>
            </p:txBody>
          </p:sp>
        </mc:Fallback>
      </mc:AlternateContent>
      <p:graphicFrame>
        <p:nvGraphicFramePr>
          <p:cNvPr id="7" name="表格 6">
            <a:extLst>
              <a:ext uri="{FF2B5EF4-FFF2-40B4-BE49-F238E27FC236}">
                <a16:creationId xmlns:a16="http://schemas.microsoft.com/office/drawing/2014/main" id="{A0FCEA5A-7679-4ED5-8440-0E3F8F9A869D}"/>
              </a:ext>
            </a:extLst>
          </p:cNvPr>
          <p:cNvGraphicFramePr>
            <a:graphicFrameLocks noGrp="1"/>
          </p:cNvGraphicFramePr>
          <p:nvPr>
            <p:extLst>
              <p:ext uri="{D42A27DB-BD31-4B8C-83A1-F6EECF244321}">
                <p14:modId xmlns:p14="http://schemas.microsoft.com/office/powerpoint/2010/main" val="3207065151"/>
              </p:ext>
            </p:extLst>
          </p:nvPr>
        </p:nvGraphicFramePr>
        <p:xfrm>
          <a:off x="677334" y="4147561"/>
          <a:ext cx="8596312" cy="2194560"/>
        </p:xfrm>
        <a:graphic>
          <a:graphicData uri="http://schemas.openxmlformats.org/drawingml/2006/table">
            <a:tbl>
              <a:tblPr/>
              <a:tblGrid>
                <a:gridCol w="2149078">
                  <a:extLst>
                    <a:ext uri="{9D8B030D-6E8A-4147-A177-3AD203B41FA5}">
                      <a16:colId xmlns:a16="http://schemas.microsoft.com/office/drawing/2014/main" val="3383849432"/>
                    </a:ext>
                  </a:extLst>
                </a:gridCol>
                <a:gridCol w="2149078">
                  <a:extLst>
                    <a:ext uri="{9D8B030D-6E8A-4147-A177-3AD203B41FA5}">
                      <a16:colId xmlns:a16="http://schemas.microsoft.com/office/drawing/2014/main" val="2108976144"/>
                    </a:ext>
                  </a:extLst>
                </a:gridCol>
                <a:gridCol w="2149078">
                  <a:extLst>
                    <a:ext uri="{9D8B030D-6E8A-4147-A177-3AD203B41FA5}">
                      <a16:colId xmlns:a16="http://schemas.microsoft.com/office/drawing/2014/main" val="1681182807"/>
                    </a:ext>
                  </a:extLst>
                </a:gridCol>
                <a:gridCol w="2149078">
                  <a:extLst>
                    <a:ext uri="{9D8B030D-6E8A-4147-A177-3AD203B41FA5}">
                      <a16:colId xmlns:a16="http://schemas.microsoft.com/office/drawing/2014/main" val="522676213"/>
                    </a:ext>
                  </a:extLst>
                </a:gridCol>
              </a:tblGrid>
              <a:tr h="0">
                <a:tc>
                  <a:txBody>
                    <a:bodyPr/>
                    <a:lstStyle/>
                    <a:p>
                      <a:r>
                        <a:rPr lang="zh-CN" altLang="en-US" dirty="0"/>
                        <a:t>子任务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a:t>分值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effectLst/>
                        </a:rPr>
                        <a:t>n </a:t>
                      </a:r>
                      <a:r>
                        <a:rPr lang="zh-CN" altLang="en-US" dirty="0">
                          <a:effectLst/>
                        </a:rPr>
                        <a:t>的规模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effectLst/>
                        </a:rPr>
                        <a:t>m </a:t>
                      </a:r>
                      <a:r>
                        <a:rPr lang="zh-CN" altLang="en-US" dirty="0">
                          <a:effectLst/>
                        </a:rPr>
                        <a:t>的规模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5331151"/>
                  </a:ext>
                </a:extLst>
              </a:tr>
              <a:tr h="0">
                <a:tc>
                  <a:txBody>
                    <a:bodyPr/>
                    <a:lstStyle/>
                    <a:p>
                      <a:r>
                        <a:rPr lang="en-US" altLang="zh-CN"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effectLst/>
                        </a:rPr>
                        <a:t>n≤100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US" dirty="0">
                          <a:effectLst/>
                        </a:rPr>
                        <a:t>m≤50000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2134607"/>
                  </a:ext>
                </a:extLst>
              </a:tr>
              <a:tr h="0">
                <a:tc>
                  <a:txBody>
                    <a:bodyPr/>
                    <a:lstStyle/>
                    <a:p>
                      <a:r>
                        <a:rPr lang="en-US" altLang="zh-CN"/>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effectLst/>
                        </a:rPr>
                        <a:t>n≤5000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3048435122"/>
                  </a:ext>
                </a:extLst>
              </a:tr>
              <a:tr h="0">
                <a:tc>
                  <a:txBody>
                    <a:bodyPr/>
                    <a:lstStyle/>
                    <a:p>
                      <a:r>
                        <a:rPr lang="en-US" altLang="zh-CN"/>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US" dirty="0">
                          <a:effectLst/>
                        </a:rPr>
                        <a:t>n≤50000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effectLst/>
                        </a:rPr>
                        <a:t>m≤1000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5657823"/>
                  </a:ext>
                </a:extLst>
              </a:tr>
              <a:tr h="0">
                <a:tc>
                  <a:txBody>
                    <a:bodyPr/>
                    <a:lstStyle/>
                    <a:p>
                      <a:r>
                        <a:rPr lang="en-US" altLang="zh-CN"/>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tc>
                <a:tc>
                  <a:txBody>
                    <a:bodyPr/>
                    <a:lstStyle/>
                    <a:p>
                      <a:r>
                        <a:rPr lang="en-US" dirty="0">
                          <a:effectLst/>
                        </a:rPr>
                        <a:t>m≤50000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6252668"/>
                  </a:ext>
                </a:extLst>
              </a:tr>
              <a:tr h="0">
                <a:tc>
                  <a:txBody>
                    <a:bodyPr/>
                    <a:lstStyle/>
                    <a:p>
                      <a:r>
                        <a:rPr lang="en-US" altLang="zh-CN"/>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effectLst/>
                        </a:rPr>
                        <a:t>n≤200000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i="0" dirty="0">
                          <a:effectLst/>
                          <a:latin typeface="+mn-lt"/>
                        </a:rPr>
                        <a:t>m</a:t>
                      </a:r>
                      <a:r>
                        <a:rPr lang="en-US" i="0" dirty="0">
                          <a:effectLst/>
                          <a:latin typeface="+mn-lt"/>
                        </a:rPr>
                        <a:t>≤200000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9691804"/>
                  </a:ext>
                </a:extLst>
              </a:tr>
            </a:tbl>
          </a:graphicData>
        </a:graphic>
      </p:graphicFrame>
    </p:spTree>
    <p:extLst>
      <p:ext uri="{BB962C8B-B14F-4D97-AF65-F5344CB8AC3E}">
        <p14:creationId xmlns:p14="http://schemas.microsoft.com/office/powerpoint/2010/main" val="459404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FCD243-7086-41F4-BE03-BC9E94AAF2F4}"/>
              </a:ext>
            </a:extLst>
          </p:cNvPr>
          <p:cNvSpPr>
            <a:spLocks noGrp="1"/>
          </p:cNvSpPr>
          <p:nvPr>
            <p:ph type="title"/>
          </p:nvPr>
        </p:nvSpPr>
        <p:spPr/>
        <p:txBody>
          <a:bodyPr/>
          <a:lstStyle/>
          <a:p>
            <a:r>
              <a:rPr lang="zh-CN" altLang="en-US" dirty="0"/>
              <a:t>套路</a:t>
            </a:r>
            <a:r>
              <a:rPr lang="en-US" altLang="zh-CN" dirty="0"/>
              <a:t>-solution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B94E386-D7AF-4E67-BCC9-3D66A33450B9}"/>
                  </a:ext>
                </a:extLst>
              </p:cNvPr>
              <p:cNvSpPr>
                <a:spLocks noGrp="1"/>
              </p:cNvSpPr>
              <p:nvPr>
                <p:ph idx="1"/>
              </p:nvPr>
            </p:nvSpPr>
            <p:spPr>
              <a:xfrm>
                <a:off x="677334" y="1726163"/>
                <a:ext cx="8596668" cy="1320801"/>
              </a:xfrm>
            </p:spPr>
            <p:txBody>
              <a:bodyPr/>
              <a:lstStyle/>
              <a:p>
                <a:pPr algn="r"/>
                <a:r>
                  <a:rPr lang="en-US" altLang="zh-CN" dirty="0"/>
                  <a:t>[By matthew99 at UER#7]</a:t>
                </a:r>
              </a:p>
              <a:p>
                <a:r>
                  <a:rPr lang="zh-CN" altLang="en-US" dirty="0"/>
                  <a:t>算法一：</a:t>
                </a:r>
                <a:endParaRPr lang="en-US" altLang="zh-CN" dirty="0"/>
              </a:p>
              <a:p>
                <a:pPr lvl="1"/>
                <a:r>
                  <a:rPr lang="zh-CN" altLang="en-US" dirty="0"/>
                  <a:t>枚举区间，暴力统计，</a:t>
                </a:r>
                <a:r>
                  <a:rPr lang="en-US" altLang="zh-CN" dirty="0"/>
                  <a:t>O(</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4</m:t>
                        </m:r>
                      </m:sup>
                    </m:sSup>
                  </m:oMath>
                </a14:m>
                <a:r>
                  <a:rPr lang="en-US" altLang="zh-CN" dirty="0"/>
                  <a:t>)</a:t>
                </a:r>
                <a:r>
                  <a:rPr lang="zh-CN" altLang="en-US" dirty="0"/>
                  <a:t>，期望得分</a:t>
                </a:r>
                <a:r>
                  <a:rPr lang="en-US" altLang="zh-CN" dirty="0"/>
                  <a:t>7</a:t>
                </a:r>
                <a:r>
                  <a:rPr lang="zh-CN" altLang="en-US" dirty="0"/>
                  <a:t>分</a:t>
                </a:r>
                <a:endParaRPr lang="en-US" altLang="zh-CN" dirty="0"/>
              </a:p>
            </p:txBody>
          </p:sp>
        </mc:Choice>
        <mc:Fallback xmlns="">
          <p:sp>
            <p:nvSpPr>
              <p:cNvPr id="3" name="内容占位符 2">
                <a:extLst>
                  <a:ext uri="{FF2B5EF4-FFF2-40B4-BE49-F238E27FC236}">
                    <a16:creationId xmlns:a16="http://schemas.microsoft.com/office/drawing/2014/main" id="{CB94E386-D7AF-4E67-BCC9-3D66A33450B9}"/>
                  </a:ext>
                </a:extLst>
              </p:cNvPr>
              <p:cNvSpPr>
                <a:spLocks noGrp="1" noRot="1" noChangeAspect="1" noMove="1" noResize="1" noEditPoints="1" noAdjustHandles="1" noChangeArrowheads="1" noChangeShapeType="1" noTextEdit="1"/>
              </p:cNvSpPr>
              <p:nvPr>
                <p:ph idx="1"/>
              </p:nvPr>
            </p:nvSpPr>
            <p:spPr>
              <a:xfrm>
                <a:off x="677334" y="1726163"/>
                <a:ext cx="8596668" cy="1320801"/>
              </a:xfrm>
              <a:blipFill>
                <a:blip r:embed="rId2"/>
                <a:stretch>
                  <a:fillRect l="-142" t="-2765" r="-6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B9803F59-DCA9-4B46-BD6A-A40765CB30E4}"/>
                  </a:ext>
                </a:extLst>
              </p:cNvPr>
              <p:cNvSpPr txBox="1">
                <a:spLocks/>
              </p:cNvSpPr>
              <p:nvPr/>
            </p:nvSpPr>
            <p:spPr>
              <a:xfrm>
                <a:off x="677334" y="3046963"/>
                <a:ext cx="8596668" cy="19355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dirty="0"/>
                  <a:t>算法二：</a:t>
                </a:r>
                <a:endParaRPr lang="en-US" altLang="zh-CN" dirty="0"/>
              </a:p>
              <a:p>
                <a:pPr lvl="1"/>
                <a:r>
                  <a:rPr lang="zh-CN" altLang="en-US" dirty="0"/>
                  <a:t>用</a:t>
                </a:r>
                <a:r>
                  <a:rPr lang="en-US" altLang="zh-CN" dirty="0" err="1"/>
                  <a:t>ans</a:t>
                </a:r>
                <a:r>
                  <a:rPr lang="en-US" altLang="zh-CN" dirty="0"/>
                  <a:t>[</a:t>
                </a:r>
                <a:r>
                  <a:rPr lang="en-US" altLang="zh-CN" dirty="0" err="1"/>
                  <a:t>l,r</a:t>
                </a:r>
                <a:r>
                  <a:rPr lang="en-US" altLang="zh-CN" dirty="0"/>
                  <a:t>]</a:t>
                </a:r>
                <a:r>
                  <a:rPr lang="zh-CN" altLang="en-US" dirty="0"/>
                  <a:t>表示区间</a:t>
                </a:r>
                <a:r>
                  <a:rPr lang="en-US" altLang="zh-CN" dirty="0"/>
                  <a:t>[</a:t>
                </a:r>
                <a:r>
                  <a:rPr lang="en-US" altLang="zh-CN" dirty="0" err="1"/>
                  <a:t>l,r</a:t>
                </a:r>
                <a:r>
                  <a:rPr lang="en-US" altLang="zh-CN" dirty="0"/>
                  <a:t>]</a:t>
                </a:r>
                <a:r>
                  <a:rPr lang="zh-CN" altLang="en-US" dirty="0"/>
                  <a:t>的答案，容易发现</a:t>
                </a:r>
                <a:r>
                  <a:rPr lang="en-US" altLang="zh-CN" dirty="0" err="1"/>
                  <a:t>ans</a:t>
                </a:r>
                <a:r>
                  <a:rPr lang="zh-CN" altLang="en-US" dirty="0"/>
                  <a:t>可由如下递推式算出：</a:t>
                </a:r>
                <a:endParaRPr lang="en-US" altLang="zh-CN" dirty="0"/>
              </a:p>
              <a:p>
                <a:pPr lvl="1" algn="ctr"/>
                <a14:m>
                  <m:oMath xmlns:m="http://schemas.openxmlformats.org/officeDocument/2006/math">
                    <m:r>
                      <m:rPr>
                        <m:sty m:val="p"/>
                      </m:rPr>
                      <a:rPr lang="en-US" altLang="zh-CN" i="1" dirty="0">
                        <a:latin typeface="Cambria Math" panose="02040503050406030204" pitchFamily="18" charset="0"/>
                      </a:rPr>
                      <m:t>ans</m:t>
                    </m:r>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𝑙</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𝑟</m:t>
                        </m:r>
                      </m:e>
                    </m:d>
                    <m:r>
                      <a:rPr lang="en-US" altLang="zh-CN" b="0" i="1" dirty="0" smtClean="0">
                        <a:latin typeface="Cambria Math" panose="02040503050406030204" pitchFamily="18" charset="0"/>
                      </a:rPr>
                      <m:t>=</m:t>
                    </m:r>
                    <m:d>
                      <m:dPr>
                        <m:begChr m:val="{"/>
                        <m:endChr m:val=""/>
                        <m:ctrlPr>
                          <a:rPr lang="en-US" altLang="zh-CN" b="0" i="1" dirty="0" smtClean="0">
                            <a:latin typeface="Cambria Math" panose="02040503050406030204" pitchFamily="18" charset="0"/>
                          </a:rPr>
                        </m:ctrlPr>
                      </m:dPr>
                      <m:e>
                        <m:eqArr>
                          <m:eqArrPr>
                            <m:ctrlPr>
                              <a:rPr lang="en-US" altLang="zh-CN" b="0" i="1" dirty="0" smtClean="0">
                                <a:latin typeface="Cambria Math" panose="02040503050406030204" pitchFamily="18" charset="0"/>
                              </a:rPr>
                            </m:ctrlPr>
                          </m:eqArrPr>
                          <m:e>
                            <m:d>
                              <m:dPr>
                                <m:begChr m:val="|"/>
                                <m:endChr m:val="|"/>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𝑎</m:t>
                                    </m:r>
                                  </m:e>
                                  <m:sub>
                                    <m:r>
                                      <a:rPr lang="en-US" altLang="zh-CN" b="0" i="1" dirty="0" smtClean="0">
                                        <a:latin typeface="Cambria Math" panose="02040503050406030204" pitchFamily="18" charset="0"/>
                                      </a:rPr>
                                      <m:t>𝑙</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𝑎</m:t>
                                    </m:r>
                                  </m:e>
                                  <m:sub>
                                    <m:r>
                                      <a:rPr lang="en-US" altLang="zh-CN" b="0" i="1" dirty="0" smtClean="0">
                                        <a:latin typeface="Cambria Math" panose="02040503050406030204" pitchFamily="18" charset="0"/>
                                      </a:rPr>
                                      <m:t>𝑙</m:t>
                                    </m:r>
                                    <m:r>
                                      <a:rPr lang="en-US" altLang="zh-CN" b="0" i="1" dirty="0" smtClean="0">
                                        <a:latin typeface="Cambria Math" panose="02040503050406030204" pitchFamily="18" charset="0"/>
                                      </a:rPr>
                                      <m:t>+1</m:t>
                                    </m:r>
                                  </m:sub>
                                </m:sSub>
                              </m:e>
                            </m:d>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𝑟</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𝑙</m:t>
                            </m:r>
                            <m:r>
                              <a:rPr lang="en-US" altLang="zh-CN" b="0" i="1" dirty="0" smtClean="0">
                                <a:latin typeface="Cambria Math" panose="02040503050406030204" pitchFamily="18" charset="0"/>
                              </a:rPr>
                              <m:t>=1</m:t>
                            </m:r>
                          </m:e>
                          <m:e>
                            <m:r>
                              <m:rPr>
                                <m:sty m:val="p"/>
                              </m:rPr>
                              <a:rPr lang="en-US" altLang="zh-CN" b="0" i="0" dirty="0" smtClean="0">
                                <a:latin typeface="Cambria Math" panose="02040503050406030204" pitchFamily="18" charset="0"/>
                              </a:rPr>
                              <m:t>min</m:t>
                            </m:r>
                            <m:r>
                              <a:rPr lang="en-US" altLang="zh-CN" b="0" i="1" dirty="0" smtClean="0">
                                <a:latin typeface="Cambria Math" panose="02040503050406030204" pitchFamily="18" charset="0"/>
                              </a:rPr>
                              <m:t>⁡{</m:t>
                            </m:r>
                            <m:d>
                              <m:dPr>
                                <m:begChr m:val="|"/>
                                <m:endChr m:val="|"/>
                                <m:ctrlPr>
                                  <a:rPr lang="en-US" altLang="zh-CN" b="0" i="1" dirty="0" smtClean="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𝑙</m:t>
                                    </m:r>
                                  </m:sub>
                                </m:sSub>
                                <m:r>
                                  <a:rPr lang="en-US" altLang="zh-CN" b="0" i="1"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b="0" i="1" dirty="0" smtClean="0">
                                        <a:latin typeface="Cambria Math" panose="02040503050406030204" pitchFamily="18" charset="0"/>
                                      </a:rPr>
                                      <m:t>𝑟</m:t>
                                    </m:r>
                                  </m:sub>
                                </m:sSub>
                              </m:e>
                            </m:d>
                            <m:r>
                              <a:rPr lang="en-US" altLang="zh-CN" b="0" i="1" dirty="0" smtClean="0">
                                <a:latin typeface="Cambria Math" panose="02040503050406030204" pitchFamily="18" charset="0"/>
                              </a:rPr>
                              <m:t>,</m:t>
                            </m:r>
                            <m:r>
                              <m:rPr>
                                <m:sty m:val="p"/>
                              </m:rPr>
                              <a:rPr lang="en-US" altLang="zh-CN" i="1" dirty="0" smtClean="0">
                                <a:latin typeface="Cambria Math" panose="02040503050406030204" pitchFamily="18" charset="0"/>
                              </a:rPr>
                              <m:t>ans</m:t>
                            </m:r>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𝑙</m:t>
                                </m:r>
                                <m:r>
                                  <a:rPr lang="en-US" altLang="zh-CN" b="0" i="1" dirty="0" smtClean="0">
                                    <a:latin typeface="Cambria Math" panose="02040503050406030204" pitchFamily="18" charset="0"/>
                                  </a:rPr>
                                  <m:t>+1,</m:t>
                                </m:r>
                                <m:r>
                                  <a:rPr lang="en-US" altLang="zh-CN" b="0" i="1" dirty="0" smtClean="0">
                                    <a:latin typeface="Cambria Math" panose="02040503050406030204" pitchFamily="18" charset="0"/>
                                  </a:rPr>
                                  <m:t>𝑟</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𝑎𝑛𝑠</m:t>
                            </m:r>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𝑙</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𝑟</m:t>
                                </m:r>
                                <m:r>
                                  <a:rPr lang="en-US" altLang="zh-CN" b="0" i="1" dirty="0" smtClean="0">
                                    <a:latin typeface="Cambria Math" panose="02040503050406030204" pitchFamily="18" charset="0"/>
                                  </a:rPr>
                                  <m:t>−1</m:t>
                                </m:r>
                              </m:e>
                            </m:d>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𝑟</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𝑙</m:t>
                            </m:r>
                            <m:r>
                              <a:rPr lang="en-US" altLang="zh-CN" b="0" i="1" dirty="0" smtClean="0">
                                <a:latin typeface="Cambria Math" panose="02040503050406030204" pitchFamily="18" charset="0"/>
                              </a:rPr>
                              <m:t>&gt;1</m:t>
                            </m:r>
                          </m:e>
                        </m:eqArr>
                      </m:e>
                    </m:d>
                  </m:oMath>
                </a14:m>
                <a:endParaRPr lang="en-US" altLang="zh-CN" b="0" dirty="0"/>
              </a:p>
              <a:p>
                <a:pPr lvl="1"/>
                <a:r>
                  <a:rPr lang="en-US" altLang="zh-CN" dirty="0"/>
                  <a:t>O(</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𝑛</m:t>
                        </m:r>
                      </m:e>
                      <m:sup>
                        <m:r>
                          <a:rPr lang="en-US" altLang="zh-CN" b="0" i="1" smtClean="0">
                            <a:latin typeface="Cambria Math" panose="02040503050406030204" pitchFamily="18" charset="0"/>
                          </a:rPr>
                          <m:t>2</m:t>
                        </m:r>
                      </m:sup>
                    </m:sSup>
                  </m:oMath>
                </a14:m>
                <a:r>
                  <a:rPr lang="en-US" altLang="zh-CN" dirty="0"/>
                  <a:t>)</a:t>
                </a:r>
                <a:r>
                  <a:rPr lang="zh-CN" altLang="en-US" dirty="0"/>
                  <a:t>，期望得分</a:t>
                </a:r>
                <a:r>
                  <a:rPr lang="en-US" altLang="zh-CN" dirty="0"/>
                  <a:t>20</a:t>
                </a:r>
                <a:r>
                  <a:rPr lang="zh-CN" altLang="en-US" dirty="0"/>
                  <a:t>分</a:t>
                </a:r>
                <a:endParaRPr lang="en-US" altLang="zh-CN" b="0" dirty="0"/>
              </a:p>
            </p:txBody>
          </p:sp>
        </mc:Choice>
        <mc:Fallback xmlns="">
          <p:sp>
            <p:nvSpPr>
              <p:cNvPr id="5" name="内容占位符 2">
                <a:extLst>
                  <a:ext uri="{FF2B5EF4-FFF2-40B4-BE49-F238E27FC236}">
                    <a16:creationId xmlns:a16="http://schemas.microsoft.com/office/drawing/2014/main" id="{B9803F59-DCA9-4B46-BD6A-A40765CB30E4}"/>
                  </a:ext>
                </a:extLst>
              </p:cNvPr>
              <p:cNvSpPr txBox="1">
                <a:spLocks noRot="1" noChangeAspect="1" noMove="1" noResize="1" noEditPoints="1" noAdjustHandles="1" noChangeArrowheads="1" noChangeShapeType="1" noTextEdit="1"/>
              </p:cNvSpPr>
              <p:nvPr/>
            </p:nvSpPr>
            <p:spPr>
              <a:xfrm>
                <a:off x="677334" y="3046963"/>
                <a:ext cx="8596668" cy="1935584"/>
              </a:xfrm>
              <a:prstGeom prst="rect">
                <a:avLst/>
              </a:prstGeom>
              <a:blipFill>
                <a:blip r:embed="rId3"/>
                <a:stretch>
                  <a:fillRect l="-142" t="-1577"/>
                </a:stretch>
              </a:blipFill>
            </p:spPr>
            <p:txBody>
              <a:bodyPr/>
              <a:lstStyle/>
              <a:p>
                <a:r>
                  <a:rPr lang="zh-CN" altLang="en-US">
                    <a:noFill/>
                  </a:rPr>
                  <a:t> </a:t>
                </a:r>
              </a:p>
            </p:txBody>
          </p:sp>
        </mc:Fallback>
      </mc:AlternateContent>
      <p:sp>
        <p:nvSpPr>
          <p:cNvPr id="6" name="内容占位符 2">
            <a:extLst>
              <a:ext uri="{FF2B5EF4-FFF2-40B4-BE49-F238E27FC236}">
                <a16:creationId xmlns:a16="http://schemas.microsoft.com/office/drawing/2014/main" id="{3806DC08-1A3D-4525-85A5-D39BE3369CDC}"/>
              </a:ext>
            </a:extLst>
          </p:cNvPr>
          <p:cNvSpPr txBox="1">
            <a:spLocks/>
          </p:cNvSpPr>
          <p:nvPr/>
        </p:nvSpPr>
        <p:spPr>
          <a:xfrm>
            <a:off x="677334" y="4982547"/>
            <a:ext cx="8596668" cy="13208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dirty="0"/>
              <a:t>算法三：</a:t>
            </a:r>
            <a:endParaRPr lang="en-US" altLang="zh-CN" dirty="0"/>
          </a:p>
          <a:p>
            <a:pPr lvl="1"/>
            <a:r>
              <a:rPr lang="en-US" altLang="zh-CN" dirty="0"/>
              <a:t>m</a:t>
            </a:r>
            <a:r>
              <a:rPr lang="zh-CN" altLang="en-US" dirty="0"/>
              <a:t> ≤ </a:t>
            </a:r>
            <a:r>
              <a:rPr lang="en-US" altLang="zh-CN" dirty="0"/>
              <a:t>1000</a:t>
            </a:r>
            <a:r>
              <a:rPr lang="zh-CN" altLang="en-US" dirty="0"/>
              <a:t>，故长度</a:t>
            </a:r>
            <a:r>
              <a:rPr lang="en-US" altLang="zh-CN" dirty="0"/>
              <a:t>&gt;m</a:t>
            </a:r>
            <a:r>
              <a:rPr lang="zh-CN" altLang="en-US" dirty="0"/>
              <a:t>的区间肯定有两个数的特征值重复，答案为</a:t>
            </a:r>
            <a:r>
              <a:rPr lang="en-US" altLang="zh-CN" dirty="0"/>
              <a:t>0</a:t>
            </a:r>
            <a:r>
              <a:rPr lang="zh-CN" altLang="en-US" dirty="0"/>
              <a:t>，故处理长度小于等于</a:t>
            </a:r>
            <a:r>
              <a:rPr lang="en-US" altLang="zh-CN" dirty="0"/>
              <a:t>m</a:t>
            </a:r>
            <a:r>
              <a:rPr lang="zh-CN" altLang="en-US" dirty="0"/>
              <a:t>的区间即可</a:t>
            </a:r>
            <a:endParaRPr lang="en-US" altLang="zh-CN" dirty="0"/>
          </a:p>
        </p:txBody>
      </p:sp>
    </p:spTree>
    <p:extLst>
      <p:ext uri="{BB962C8B-B14F-4D97-AF65-F5344CB8AC3E}">
        <p14:creationId xmlns:p14="http://schemas.microsoft.com/office/powerpoint/2010/main" val="1177001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FCD243-7086-41F4-BE03-BC9E94AAF2F4}"/>
              </a:ext>
            </a:extLst>
          </p:cNvPr>
          <p:cNvSpPr>
            <a:spLocks noGrp="1"/>
          </p:cNvSpPr>
          <p:nvPr>
            <p:ph type="title"/>
          </p:nvPr>
        </p:nvSpPr>
        <p:spPr/>
        <p:txBody>
          <a:bodyPr/>
          <a:lstStyle/>
          <a:p>
            <a:r>
              <a:rPr lang="zh-CN" altLang="en-US" dirty="0"/>
              <a:t>套路</a:t>
            </a:r>
            <a:r>
              <a:rPr lang="en-US" altLang="zh-CN" dirty="0"/>
              <a:t>-solution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B94E386-D7AF-4E67-BCC9-3D66A33450B9}"/>
                  </a:ext>
                </a:extLst>
              </p:cNvPr>
              <p:cNvSpPr>
                <a:spLocks noGrp="1"/>
              </p:cNvSpPr>
              <p:nvPr>
                <p:ph idx="1"/>
              </p:nvPr>
            </p:nvSpPr>
            <p:spPr>
              <a:xfrm>
                <a:off x="677334" y="1726163"/>
                <a:ext cx="8596668" cy="4522237"/>
              </a:xfrm>
            </p:spPr>
            <p:txBody>
              <a:bodyPr/>
              <a:lstStyle/>
              <a:p>
                <a:pPr algn="r"/>
                <a:r>
                  <a:rPr lang="en-US" altLang="zh-CN" dirty="0"/>
                  <a:t>[By matthew99 at UER#7]</a:t>
                </a:r>
              </a:p>
              <a:p>
                <a:r>
                  <a:rPr lang="zh-CN" altLang="en-US" dirty="0"/>
                  <a:t>标算：</a:t>
                </a:r>
                <a:endParaRPr lang="en-US" altLang="zh-CN" dirty="0"/>
              </a:p>
              <a:p>
                <a:pPr lvl="1"/>
                <a:r>
                  <a:rPr lang="zh-CN" altLang="en-US" sz="1800" dirty="0"/>
                  <a:t>如果区间长度是</a:t>
                </a:r>
                <a:r>
                  <a:rPr lang="en-US" altLang="zh-CN" sz="1800" dirty="0"/>
                  <a:t>x</a:t>
                </a:r>
                <a:r>
                  <a:rPr lang="zh-CN" altLang="en-US" sz="1800" dirty="0"/>
                  <a:t>，最小差不超过</a:t>
                </a:r>
                <a14:m>
                  <m:oMath xmlns:m="http://schemas.openxmlformats.org/officeDocument/2006/math">
                    <m:f>
                      <m:fPr>
                        <m:ctrlPr>
                          <a:rPr lang="en-US" altLang="zh-CN" sz="1800" i="1" smtClean="0">
                            <a:latin typeface="Cambria Math" panose="02040503050406030204" pitchFamily="18" charset="0"/>
                          </a:rPr>
                        </m:ctrlPr>
                      </m:fPr>
                      <m:num>
                        <m:r>
                          <m:rPr>
                            <m:sty m:val="p"/>
                          </m:rPr>
                          <a:rPr lang="en-US" altLang="zh-CN" sz="1800" i="1">
                            <a:latin typeface="Cambria Math" panose="02040503050406030204" pitchFamily="18" charset="0"/>
                          </a:rPr>
                          <m:t>m</m:t>
                        </m:r>
                      </m:num>
                      <m:den>
                        <m:r>
                          <m:rPr>
                            <m:sty m:val="p"/>
                          </m:rPr>
                          <a:rPr lang="en-US" altLang="zh-CN" sz="1800" i="1">
                            <a:latin typeface="Cambria Math" panose="02040503050406030204" pitchFamily="18" charset="0"/>
                          </a:rPr>
                          <m:t>x</m:t>
                        </m:r>
                        <m:r>
                          <a:rPr lang="en-US" altLang="zh-CN" sz="1800" i="1">
                            <a:latin typeface="Cambria Math" panose="02040503050406030204" pitchFamily="18" charset="0"/>
                          </a:rPr>
                          <m:t>−1</m:t>
                        </m:r>
                      </m:den>
                    </m:f>
                  </m:oMath>
                </a14:m>
                <a:endParaRPr lang="en-US" altLang="zh-CN" sz="1800" dirty="0"/>
              </a:p>
              <a:p>
                <a:pPr lvl="1"/>
                <a:r>
                  <a:rPr lang="zh-CN" altLang="en-US" sz="1800" dirty="0"/>
                  <a:t>设一个常数</a:t>
                </a:r>
                <a:r>
                  <a:rPr lang="en-US" altLang="zh-CN" sz="1800" dirty="0"/>
                  <a:t>S</a:t>
                </a:r>
              </a:p>
              <a:p>
                <a:pPr lvl="1"/>
                <a:r>
                  <a:rPr lang="zh-CN" altLang="en-US" sz="1800" dirty="0"/>
                  <a:t>如果</a:t>
                </a:r>
                <a:r>
                  <a:rPr lang="en-US" altLang="zh-CN" sz="1800" dirty="0"/>
                  <a:t>x ≤ S</a:t>
                </a:r>
                <a:r>
                  <a:rPr lang="zh-CN" altLang="en-US" sz="1800" dirty="0"/>
                  <a:t>，则用类似算法三的方法，可以做到</a:t>
                </a:r>
                <a:r>
                  <a:rPr lang="en-US" altLang="zh-CN" sz="1800" dirty="0"/>
                  <a:t>O(</a:t>
                </a:r>
                <a:r>
                  <a:rPr lang="en-US" altLang="zh-CN" sz="1800" dirty="0" err="1"/>
                  <a:t>nS</a:t>
                </a:r>
                <a:r>
                  <a:rPr lang="en-US" altLang="zh-CN" sz="1800" dirty="0"/>
                  <a:t>)</a:t>
                </a:r>
              </a:p>
              <a:p>
                <a:pPr lvl="1"/>
                <a:r>
                  <a:rPr lang="zh-CN" altLang="en-US" sz="1800" dirty="0"/>
                  <a:t>如果</a:t>
                </a:r>
                <a:r>
                  <a:rPr lang="en-US" altLang="zh-CN" sz="1800" dirty="0"/>
                  <a:t>x &gt; S</a:t>
                </a:r>
                <a:r>
                  <a:rPr lang="zh-CN" altLang="en-US" sz="1800" dirty="0"/>
                  <a:t>，则最小差不会超过</a:t>
                </a:r>
                <a14:m>
                  <m:oMath xmlns:m="http://schemas.openxmlformats.org/officeDocument/2006/math">
                    <m:f>
                      <m:fPr>
                        <m:ctrlPr>
                          <a:rPr lang="en-US" altLang="zh-CN" sz="1800" i="1">
                            <a:latin typeface="Cambria Math" panose="02040503050406030204" pitchFamily="18" charset="0"/>
                          </a:rPr>
                        </m:ctrlPr>
                      </m:fPr>
                      <m:num>
                        <m:r>
                          <m:rPr>
                            <m:sty m:val="p"/>
                          </m:rPr>
                          <a:rPr lang="en-US" altLang="zh-CN" sz="1800" i="1">
                            <a:latin typeface="Cambria Math" panose="02040503050406030204" pitchFamily="18" charset="0"/>
                          </a:rPr>
                          <m:t>m</m:t>
                        </m:r>
                      </m:num>
                      <m:den>
                        <m:r>
                          <m:rPr>
                            <m:sty m:val="p"/>
                          </m:rPr>
                          <a:rPr lang="en-US" altLang="zh-CN" sz="1800" i="1">
                            <a:latin typeface="Cambria Math" panose="02040503050406030204" pitchFamily="18" charset="0"/>
                          </a:rPr>
                          <m:t>S</m:t>
                        </m:r>
                        <m:r>
                          <a:rPr lang="en-US" altLang="zh-CN" sz="1800" i="1">
                            <a:latin typeface="Cambria Math" panose="02040503050406030204" pitchFamily="18" charset="0"/>
                          </a:rPr>
                          <m:t>−1</m:t>
                        </m:r>
                      </m:den>
                    </m:f>
                  </m:oMath>
                </a14:m>
                <a:r>
                  <a:rPr lang="zh-CN" altLang="en-US" sz="1800" dirty="0"/>
                  <a:t>。扫描一遍序列，考虑当前位置作为右端点，用</a:t>
                </a:r>
                <a14:m>
                  <m:oMath xmlns:m="http://schemas.openxmlformats.org/officeDocument/2006/math">
                    <m:sSub>
                      <m:sSubPr>
                        <m:ctrlPr>
                          <a:rPr lang="en-US" altLang="zh-CN" sz="1800" i="1">
                            <a:latin typeface="Cambria Math" panose="02040503050406030204" pitchFamily="18" charset="0"/>
                          </a:rPr>
                        </m:ctrlPr>
                      </m:sSubPr>
                      <m:e>
                        <m:r>
                          <m:rPr>
                            <m:sty m:val="p"/>
                          </m:rPr>
                          <a:rPr lang="en-US" altLang="zh-CN" sz="1800" i="1" smtClean="0">
                            <a:latin typeface="Cambria Math" panose="02040503050406030204" pitchFamily="18" charset="0"/>
                          </a:rPr>
                          <m:t>r</m:t>
                        </m:r>
                      </m:e>
                      <m:sub>
                        <m:r>
                          <m:rPr>
                            <m:sty m:val="p"/>
                          </m:rPr>
                          <a:rPr lang="en-US" altLang="zh-CN" sz="1800" i="1">
                            <a:latin typeface="Cambria Math" panose="02040503050406030204" pitchFamily="18" charset="0"/>
                          </a:rPr>
                          <m:t>x</m:t>
                        </m:r>
                      </m:sub>
                    </m:sSub>
                  </m:oMath>
                </a14:m>
                <a:r>
                  <a:rPr lang="zh-CN" altLang="en-US" sz="1800" dirty="0"/>
                  <a:t>表示权值为</a:t>
                </a:r>
                <a:r>
                  <a:rPr lang="en-US" altLang="zh-CN" sz="1800" dirty="0"/>
                  <a:t>x</a:t>
                </a:r>
                <a:r>
                  <a:rPr lang="zh-CN" altLang="en-US" sz="1800" dirty="0"/>
                  <a:t>的数最后出现的位置</a:t>
                </a:r>
                <a:r>
                  <a:rPr lang="en-US" altLang="zh-CN" sz="1800" dirty="0"/>
                  <a:t>, </a:t>
                </a:r>
                <a:r>
                  <a:rPr lang="zh-CN" altLang="en-US" sz="1800" dirty="0"/>
                  <a:t>每次新加入一个数</a:t>
                </a:r>
                <a:r>
                  <a:rPr lang="en-US" altLang="zh-CN" sz="1800" dirty="0"/>
                  <a:t>z</a:t>
                </a:r>
                <a:r>
                  <a:rPr lang="zh-CN" altLang="en-US" sz="1800" dirty="0"/>
                  <a:t>之后，对于所有</a:t>
                </a:r>
                <a:r>
                  <a:rPr lang="en-US" altLang="zh-CN" sz="1800" dirty="0"/>
                  <a:t>|z-y| ≤ </a:t>
                </a:r>
                <a14:m>
                  <m:oMath xmlns:m="http://schemas.openxmlformats.org/officeDocument/2006/math">
                    <m:f>
                      <m:fPr>
                        <m:ctrlPr>
                          <a:rPr lang="en-US" altLang="zh-CN" sz="1800" i="1">
                            <a:latin typeface="Cambria Math" panose="02040503050406030204" pitchFamily="18" charset="0"/>
                          </a:rPr>
                        </m:ctrlPr>
                      </m:fPr>
                      <m:num>
                        <m:r>
                          <m:rPr>
                            <m:sty m:val="p"/>
                          </m:rPr>
                          <a:rPr lang="en-US" altLang="zh-CN" sz="1800" i="1">
                            <a:latin typeface="Cambria Math" panose="02040503050406030204" pitchFamily="18" charset="0"/>
                          </a:rPr>
                          <m:t>m</m:t>
                        </m:r>
                      </m:num>
                      <m:den>
                        <m:r>
                          <m:rPr>
                            <m:sty m:val="p"/>
                          </m:rPr>
                          <a:rPr lang="en-US" altLang="zh-CN" sz="1800" i="1">
                            <a:latin typeface="Cambria Math" panose="02040503050406030204" pitchFamily="18" charset="0"/>
                          </a:rPr>
                          <m:t>S</m:t>
                        </m:r>
                        <m:r>
                          <a:rPr lang="en-US" altLang="zh-CN" sz="1800" i="1">
                            <a:latin typeface="Cambria Math" panose="02040503050406030204" pitchFamily="18" charset="0"/>
                          </a:rPr>
                          <m:t>−1</m:t>
                        </m:r>
                      </m:den>
                    </m:f>
                  </m:oMath>
                </a14:m>
                <a:r>
                  <a:rPr lang="zh-CN" altLang="en-US" sz="1800" dirty="0"/>
                  <a:t>，利用</a:t>
                </a:r>
                <a14:m>
                  <m:oMath xmlns:m="http://schemas.openxmlformats.org/officeDocument/2006/math">
                    <m:sSub>
                      <m:sSubPr>
                        <m:ctrlPr>
                          <a:rPr lang="en-US" altLang="zh-CN" sz="1800" i="1">
                            <a:latin typeface="Cambria Math" panose="02040503050406030204" pitchFamily="18" charset="0"/>
                          </a:rPr>
                        </m:ctrlPr>
                      </m:sSubPr>
                      <m:e>
                        <m:r>
                          <m:rPr>
                            <m:sty m:val="p"/>
                          </m:rPr>
                          <a:rPr lang="en-US" altLang="zh-CN" sz="1800" i="1">
                            <a:latin typeface="Cambria Math" panose="02040503050406030204" pitchFamily="18" charset="0"/>
                          </a:rPr>
                          <m:t>r</m:t>
                        </m:r>
                      </m:e>
                      <m:sub>
                        <m:r>
                          <m:rPr>
                            <m:sty m:val="p"/>
                          </m:rPr>
                          <a:rPr lang="en-US" altLang="zh-CN" sz="1800" i="1" smtClean="0">
                            <a:latin typeface="Cambria Math" panose="02040503050406030204" pitchFamily="18" charset="0"/>
                          </a:rPr>
                          <m:t>y</m:t>
                        </m:r>
                      </m:sub>
                    </m:sSub>
                  </m:oMath>
                </a14:m>
                <a:r>
                  <a:rPr lang="zh-CN" altLang="en-US" sz="1800" dirty="0"/>
                  <a:t>进行计算更新答案，然后记录</a:t>
                </a:r>
                <a14:m>
                  <m:oMath xmlns:m="http://schemas.openxmlformats.org/officeDocument/2006/math">
                    <m:sSub>
                      <m:sSubPr>
                        <m:ctrlPr>
                          <a:rPr lang="en-US" altLang="zh-CN" sz="1800" i="1">
                            <a:latin typeface="Cambria Math" panose="02040503050406030204" pitchFamily="18" charset="0"/>
                          </a:rPr>
                        </m:ctrlPr>
                      </m:sSubPr>
                      <m:e>
                        <m:r>
                          <m:rPr>
                            <m:sty m:val="p"/>
                          </m:rPr>
                          <a:rPr lang="en-US" altLang="zh-CN" sz="1800" i="1">
                            <a:latin typeface="Cambria Math" panose="02040503050406030204" pitchFamily="18" charset="0"/>
                          </a:rPr>
                          <m:t>r</m:t>
                        </m:r>
                      </m:e>
                      <m:sub>
                        <m:r>
                          <m:rPr>
                            <m:sty m:val="p"/>
                          </m:rPr>
                          <a:rPr lang="en-US" altLang="zh-CN" sz="1800" i="1" smtClean="0">
                            <a:latin typeface="Cambria Math" panose="02040503050406030204" pitchFamily="18" charset="0"/>
                          </a:rPr>
                          <m:t>z</m:t>
                        </m:r>
                      </m:sub>
                    </m:sSub>
                  </m:oMath>
                </a14:m>
                <a:r>
                  <a:rPr lang="zh-CN" altLang="en-US" sz="1800" dirty="0"/>
                  <a:t>即可，时间复杂度</a:t>
                </a:r>
                <a:r>
                  <a:rPr lang="en-US" altLang="zh-CN" sz="1800" dirty="0"/>
                  <a:t>O(n </a:t>
                </a:r>
                <a14:m>
                  <m:oMath xmlns:m="http://schemas.openxmlformats.org/officeDocument/2006/math">
                    <m:f>
                      <m:fPr>
                        <m:ctrlPr>
                          <a:rPr lang="en-US" altLang="zh-CN" sz="1800" i="1">
                            <a:latin typeface="Cambria Math" panose="02040503050406030204" pitchFamily="18" charset="0"/>
                          </a:rPr>
                        </m:ctrlPr>
                      </m:fPr>
                      <m:num>
                        <m:r>
                          <m:rPr>
                            <m:sty m:val="p"/>
                          </m:rPr>
                          <a:rPr lang="en-US" altLang="zh-CN" sz="1800" i="1">
                            <a:latin typeface="Cambria Math" panose="02040503050406030204" pitchFamily="18" charset="0"/>
                          </a:rPr>
                          <m:t>m</m:t>
                        </m:r>
                      </m:num>
                      <m:den>
                        <m:r>
                          <a:rPr lang="en-US" altLang="zh-CN" sz="1800" b="0" i="1" smtClean="0">
                            <a:latin typeface="Cambria Math" panose="02040503050406030204" pitchFamily="18" charset="0"/>
                          </a:rPr>
                          <m:t>𝑆</m:t>
                        </m:r>
                      </m:den>
                    </m:f>
                  </m:oMath>
                </a14:m>
                <a:r>
                  <a:rPr lang="en-US" altLang="zh-CN" sz="1800" dirty="0"/>
                  <a:t>)</a:t>
                </a:r>
              </a:p>
              <a:p>
                <a:pPr lvl="1"/>
                <a:endParaRPr lang="en-US" altLang="zh-CN" sz="1800" dirty="0"/>
              </a:p>
              <a:p>
                <a:pPr lvl="1"/>
                <a:r>
                  <a:rPr lang="zh-CN" altLang="en-US" sz="1800" dirty="0"/>
                  <a:t>设</a:t>
                </a:r>
                <a:r>
                  <a:rPr lang="en-US" altLang="zh-CN" sz="1800" dirty="0"/>
                  <a:t>S=</a:t>
                </a:r>
                <a14:m>
                  <m:oMath xmlns:m="http://schemas.openxmlformats.org/officeDocument/2006/math">
                    <m:rad>
                      <m:radPr>
                        <m:degHide m:val="on"/>
                        <m:ctrlPr>
                          <a:rPr lang="en-US" altLang="zh-CN" sz="1800" i="1" smtClean="0">
                            <a:latin typeface="Cambria Math" panose="02040503050406030204" pitchFamily="18" charset="0"/>
                          </a:rPr>
                        </m:ctrlPr>
                      </m:radPr>
                      <m:deg/>
                      <m:e>
                        <m:r>
                          <m:rPr>
                            <m:sty m:val="p"/>
                          </m:rPr>
                          <a:rPr lang="en-US" altLang="zh-CN" sz="1800" i="1">
                            <a:latin typeface="Cambria Math" panose="02040503050406030204" pitchFamily="18" charset="0"/>
                          </a:rPr>
                          <m:t>m</m:t>
                        </m:r>
                      </m:e>
                    </m:rad>
                    <m:r>
                      <a:rPr lang="zh-CN" altLang="en-US" sz="1800" i="1">
                        <a:latin typeface="Cambria Math" panose="02040503050406030204" pitchFamily="18" charset="0"/>
                      </a:rPr>
                      <m:t>，</m:t>
                    </m:r>
                  </m:oMath>
                </a14:m>
                <a:r>
                  <a:rPr lang="zh-CN" altLang="en-US" sz="1800" dirty="0"/>
                  <a:t>则总时间复杂度为</a:t>
                </a:r>
                <a:r>
                  <a:rPr lang="en-US" altLang="zh-CN" sz="1800" dirty="0"/>
                  <a:t>O(</a:t>
                </a:r>
                <a14:m>
                  <m:oMath xmlns:m="http://schemas.openxmlformats.org/officeDocument/2006/math">
                    <m:r>
                      <m:rPr>
                        <m:sty m:val="p"/>
                      </m:rPr>
                      <a:rPr lang="en-US" altLang="zh-CN" sz="1800" b="0" i="0" smtClean="0">
                        <a:latin typeface="Cambria Math" panose="02040503050406030204" pitchFamily="18" charset="0"/>
                      </a:rPr>
                      <m:t>n</m:t>
                    </m:r>
                    <m:rad>
                      <m:radPr>
                        <m:degHide m:val="on"/>
                        <m:ctrlPr>
                          <a:rPr lang="en-US" altLang="zh-CN" sz="1800" i="1">
                            <a:latin typeface="Cambria Math" panose="02040503050406030204" pitchFamily="18" charset="0"/>
                          </a:rPr>
                        </m:ctrlPr>
                      </m:radPr>
                      <m:deg/>
                      <m:e>
                        <m:r>
                          <m:rPr>
                            <m:sty m:val="p"/>
                          </m:rPr>
                          <a:rPr lang="en-US" altLang="zh-CN" sz="1800" i="1">
                            <a:latin typeface="Cambria Math" panose="02040503050406030204" pitchFamily="18" charset="0"/>
                          </a:rPr>
                          <m:t>m</m:t>
                        </m:r>
                      </m:e>
                    </m:rad>
                  </m:oMath>
                </a14:m>
                <a:r>
                  <a:rPr lang="en-US" altLang="zh-CN" sz="1800" dirty="0"/>
                  <a:t>), </a:t>
                </a:r>
                <a:r>
                  <a:rPr lang="zh-CN" altLang="en-US" sz="1800" dirty="0"/>
                  <a:t>即可</a:t>
                </a:r>
                <a:r>
                  <a:rPr lang="en-US" altLang="zh-CN" sz="1800" dirty="0"/>
                  <a:t>AC</a:t>
                </a:r>
              </a:p>
            </p:txBody>
          </p:sp>
        </mc:Choice>
        <mc:Fallback xmlns="">
          <p:sp>
            <p:nvSpPr>
              <p:cNvPr id="3" name="内容占位符 2">
                <a:extLst>
                  <a:ext uri="{FF2B5EF4-FFF2-40B4-BE49-F238E27FC236}">
                    <a16:creationId xmlns:a16="http://schemas.microsoft.com/office/drawing/2014/main" id="{CB94E386-D7AF-4E67-BCC9-3D66A33450B9}"/>
                  </a:ext>
                </a:extLst>
              </p:cNvPr>
              <p:cNvSpPr>
                <a:spLocks noGrp="1" noRot="1" noChangeAspect="1" noMove="1" noResize="1" noEditPoints="1" noAdjustHandles="1" noChangeArrowheads="1" noChangeShapeType="1" noTextEdit="1"/>
              </p:cNvSpPr>
              <p:nvPr>
                <p:ph idx="1"/>
              </p:nvPr>
            </p:nvSpPr>
            <p:spPr>
              <a:xfrm>
                <a:off x="677334" y="1726163"/>
                <a:ext cx="8596668" cy="4522237"/>
              </a:xfrm>
              <a:blipFill>
                <a:blip r:embed="rId2"/>
                <a:stretch>
                  <a:fillRect l="-142" t="-809" r="-32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22739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04531AD-8B03-40C9-AC4C-879756E22E83}"/>
              </a:ext>
            </a:extLst>
          </p:cNvPr>
          <p:cNvSpPr>
            <a:spLocks noGrp="1"/>
          </p:cNvSpPr>
          <p:nvPr>
            <p:ph type="title"/>
          </p:nvPr>
        </p:nvSpPr>
        <p:spPr>
          <a:xfrm>
            <a:off x="677335" y="1736045"/>
            <a:ext cx="8596668" cy="2595460"/>
          </a:xfrm>
        </p:spPr>
        <p:txBody>
          <a:bodyPr/>
          <a:lstStyle/>
          <a:p>
            <a:r>
              <a:rPr lang="en-US" altLang="zh-CN" dirty="0"/>
              <a:t>END.</a:t>
            </a:r>
            <a:endParaRPr lang="zh-CN" altLang="en-US" dirty="0"/>
          </a:p>
        </p:txBody>
      </p:sp>
      <p:sp>
        <p:nvSpPr>
          <p:cNvPr id="3" name="内容占位符 2">
            <a:extLst>
              <a:ext uri="{FF2B5EF4-FFF2-40B4-BE49-F238E27FC236}">
                <a16:creationId xmlns:a16="http://schemas.microsoft.com/office/drawing/2014/main" id="{F9BE6820-D3E1-4D38-B0EB-51850325DC48}"/>
              </a:ext>
            </a:extLst>
          </p:cNvPr>
          <p:cNvSpPr>
            <a:spLocks noGrp="1"/>
          </p:cNvSpPr>
          <p:nvPr>
            <p:ph type="body" idx="1"/>
          </p:nvPr>
        </p:nvSpPr>
        <p:spPr/>
        <p:txBody>
          <a:bodyPr>
            <a:normAutofit fontScale="85000" lnSpcReduction="20000"/>
          </a:bodyPr>
          <a:lstStyle/>
          <a:p>
            <a:r>
              <a:rPr lang="zh-CN" altLang="en-US" dirty="0"/>
              <a:t>鸣谢：以下几道题目由</a:t>
            </a:r>
            <a:r>
              <a:rPr lang="en-US" altLang="zh-CN" dirty="0" err="1"/>
              <a:t>livingshade</a:t>
            </a:r>
            <a:r>
              <a:rPr lang="zh-CN" altLang="en-US" dirty="0"/>
              <a:t>提供</a:t>
            </a:r>
            <a:endParaRPr lang="en-US" altLang="zh-CN" dirty="0"/>
          </a:p>
          <a:p>
            <a:r>
              <a:rPr lang="en-US" altLang="zh-CN" dirty="0"/>
              <a:t>	Infinite Fraction Path</a:t>
            </a:r>
          </a:p>
          <a:p>
            <a:r>
              <a:rPr lang="en-US" altLang="zh-CN" dirty="0"/>
              <a:t>	</a:t>
            </a:r>
            <a:r>
              <a:rPr lang="en-US" altLang="zh-CN" dirty="0" err="1"/>
              <a:t>LoversII</a:t>
            </a:r>
            <a:endParaRPr lang="en-US" altLang="zh-CN" dirty="0"/>
          </a:p>
          <a:p>
            <a:r>
              <a:rPr lang="en-US" altLang="zh-CN" dirty="0"/>
              <a:t>	Naomi with Graph</a:t>
            </a:r>
          </a:p>
          <a:p>
            <a:r>
              <a:rPr lang="en-US" altLang="zh-CN" dirty="0"/>
              <a:t>	Image Recognition</a:t>
            </a:r>
            <a:endParaRPr lang="zh-CN" altLang="en-US" dirty="0"/>
          </a:p>
        </p:txBody>
      </p:sp>
    </p:spTree>
    <p:extLst>
      <p:ext uri="{BB962C8B-B14F-4D97-AF65-F5344CB8AC3E}">
        <p14:creationId xmlns:p14="http://schemas.microsoft.com/office/powerpoint/2010/main" val="3965346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40582-10C3-4523-8269-A4F2123BE26C}"/>
              </a:ext>
            </a:extLst>
          </p:cNvPr>
          <p:cNvSpPr>
            <a:spLocks noGrp="1"/>
          </p:cNvSpPr>
          <p:nvPr>
            <p:ph type="title"/>
          </p:nvPr>
        </p:nvSpPr>
        <p:spPr/>
        <p:txBody>
          <a:bodyPr/>
          <a:lstStyle/>
          <a:p>
            <a:r>
              <a:rPr lang="en-US" altLang="zh-CN" dirty="0"/>
              <a:t>Infinite Fraction Path</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682B179-0155-4899-8228-BBFDAF077B6C}"/>
                  </a:ext>
                </a:extLst>
              </p:cNvPr>
              <p:cNvSpPr>
                <a:spLocks noGrp="1"/>
              </p:cNvSpPr>
              <p:nvPr>
                <p:ph idx="1"/>
              </p:nvPr>
            </p:nvSpPr>
            <p:spPr/>
            <p:txBody>
              <a:bodyPr>
                <a:normAutofit/>
              </a:bodyPr>
              <a:lstStyle/>
              <a:p>
                <a:r>
                  <a:rPr lang="en-US" altLang="zh-CN" sz="2000" dirty="0"/>
                  <a:t>0</a:t>
                </a:r>
                <a:r>
                  <a:rPr lang="zh-CN" altLang="en-US" sz="2000" dirty="0"/>
                  <a:t>到</a:t>
                </a:r>
                <a:r>
                  <a:rPr lang="en-US" altLang="zh-CN" sz="2000" dirty="0"/>
                  <a:t>N-1</a:t>
                </a:r>
                <a:r>
                  <a:rPr lang="zh-CN" altLang="en-US" sz="2000" dirty="0"/>
                  <a:t>标号的城市，每个城市</a:t>
                </a:r>
                <a:r>
                  <a:rPr lang="en-US" altLang="zh-CN" sz="2000" dirty="0" err="1"/>
                  <a:t>i</a:t>
                </a:r>
                <a:r>
                  <a:rPr lang="zh-CN" altLang="en-US" sz="2000" dirty="0"/>
                  <a:t>向</a:t>
                </a:r>
                <a:r>
                  <a:rPr lang="en-US" altLang="zh-CN" sz="2000" dirty="0"/>
                  <a:t>(</a:t>
                </a:r>
                <a14:m>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𝑖</m:t>
                        </m:r>
                      </m:e>
                      <m:sup>
                        <m:r>
                          <a:rPr lang="en-US" altLang="zh-CN" sz="2000" b="0" i="1" smtClean="0">
                            <a:latin typeface="Cambria Math" panose="02040503050406030204" pitchFamily="18" charset="0"/>
                          </a:rPr>
                          <m:t>2</m:t>
                        </m:r>
                      </m:sup>
                    </m:sSup>
                  </m:oMath>
                </a14:m>
                <a:r>
                  <a:rPr lang="en-US" altLang="zh-CN" sz="2000" dirty="0"/>
                  <a:t>+1) mod N</a:t>
                </a:r>
                <a:r>
                  <a:rPr lang="zh-CN" altLang="en-US" sz="2000" dirty="0"/>
                  <a:t>连一条边，每个城市又具有一个在</a:t>
                </a:r>
                <a:r>
                  <a:rPr lang="en-US" altLang="zh-CN" sz="2000" dirty="0"/>
                  <a:t>0-9</a:t>
                </a:r>
                <a:r>
                  <a:rPr lang="zh-CN" altLang="en-US" sz="2000" dirty="0"/>
                  <a:t>之间的值，这样从每个城市出发按照边走，每次把经过城市的值加在末位就对应了一个无穷数串，输出最大的前</a:t>
                </a:r>
                <a:r>
                  <a:rPr lang="en-US" altLang="zh-CN" sz="2000" dirty="0"/>
                  <a:t>N</a:t>
                </a:r>
                <a:r>
                  <a:rPr lang="zh-CN" altLang="en-US" sz="2000" dirty="0"/>
                  <a:t>位</a:t>
                </a:r>
                <a:endParaRPr lang="en-US" altLang="zh-CN" sz="2000" dirty="0"/>
              </a:p>
              <a:p>
                <a:endParaRPr lang="en-US" altLang="zh-CN" sz="2000" dirty="0"/>
              </a:p>
              <a:p>
                <a:r>
                  <a:rPr lang="en-US" altLang="zh-CN" sz="2000" dirty="0"/>
                  <a:t>N≤150000</a:t>
                </a:r>
              </a:p>
            </p:txBody>
          </p:sp>
        </mc:Choice>
        <mc:Fallback>
          <p:sp>
            <p:nvSpPr>
              <p:cNvPr id="3" name="内容占位符 2">
                <a:extLst>
                  <a:ext uri="{FF2B5EF4-FFF2-40B4-BE49-F238E27FC236}">
                    <a16:creationId xmlns:a16="http://schemas.microsoft.com/office/drawing/2014/main" id="{0682B179-0155-4899-8228-BBFDAF077B6C}"/>
                  </a:ext>
                </a:extLst>
              </p:cNvPr>
              <p:cNvSpPr>
                <a:spLocks noGrp="1" noRot="1" noChangeAspect="1" noMove="1" noResize="1" noEditPoints="1" noAdjustHandles="1" noChangeArrowheads="1" noChangeShapeType="1" noTextEdit="1"/>
              </p:cNvSpPr>
              <p:nvPr>
                <p:ph idx="1"/>
              </p:nvPr>
            </p:nvSpPr>
            <p:spPr>
              <a:blipFill>
                <a:blip r:embed="rId2"/>
                <a:stretch>
                  <a:fillRect l="-284" t="-10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22767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40582-10C3-4523-8269-A4F2123BE26C}"/>
              </a:ext>
            </a:extLst>
          </p:cNvPr>
          <p:cNvSpPr>
            <a:spLocks noGrp="1"/>
          </p:cNvSpPr>
          <p:nvPr>
            <p:ph type="title"/>
          </p:nvPr>
        </p:nvSpPr>
        <p:spPr/>
        <p:txBody>
          <a:bodyPr/>
          <a:lstStyle/>
          <a:p>
            <a:r>
              <a:rPr lang="en-US" altLang="zh-CN" dirty="0"/>
              <a:t>Infinite Fraction Path-solution</a:t>
            </a:r>
            <a:endParaRPr lang="zh-CN" altLang="en-US" dirty="0"/>
          </a:p>
        </p:txBody>
      </p:sp>
      <p:sp>
        <p:nvSpPr>
          <p:cNvPr id="3" name="内容占位符 2">
            <a:extLst>
              <a:ext uri="{FF2B5EF4-FFF2-40B4-BE49-F238E27FC236}">
                <a16:creationId xmlns:a16="http://schemas.microsoft.com/office/drawing/2014/main" id="{0682B179-0155-4899-8228-BBFDAF077B6C}"/>
              </a:ext>
            </a:extLst>
          </p:cNvPr>
          <p:cNvSpPr>
            <a:spLocks noGrp="1"/>
          </p:cNvSpPr>
          <p:nvPr>
            <p:ph idx="1"/>
          </p:nvPr>
        </p:nvSpPr>
        <p:spPr/>
        <p:txBody>
          <a:bodyPr>
            <a:normAutofit/>
          </a:bodyPr>
          <a:lstStyle/>
          <a:p>
            <a:pPr algn="r"/>
            <a:r>
              <a:rPr lang="en-US" altLang="zh-CN" sz="2000" dirty="0"/>
              <a:t>[ACM-ICPC 2017 Shenyang	G]</a:t>
            </a:r>
          </a:p>
          <a:p>
            <a:r>
              <a:rPr lang="zh-CN" altLang="en-US" sz="2000" dirty="0"/>
              <a:t>容易发现这是一个有环图，走小于</a:t>
            </a:r>
            <a:r>
              <a:rPr lang="en-US" altLang="zh-CN" sz="2000" dirty="0"/>
              <a:t>n</a:t>
            </a:r>
            <a:r>
              <a:rPr lang="zh-CN" altLang="en-US" sz="2000" dirty="0"/>
              <a:t>步就一定会陷入某个环</a:t>
            </a:r>
            <a:endParaRPr lang="en-US" altLang="zh-CN" sz="2000" dirty="0"/>
          </a:p>
          <a:p>
            <a:r>
              <a:rPr lang="en-US" altLang="zh-CN" sz="2000" dirty="0" err="1"/>
              <a:t>bfs</a:t>
            </a:r>
            <a:r>
              <a:rPr lang="zh-CN" altLang="en-US" sz="2000" dirty="0"/>
              <a:t>即可，但需要显而易见的剪枝</a:t>
            </a:r>
            <a:endParaRPr lang="en-US" altLang="zh-CN" sz="2000" dirty="0"/>
          </a:p>
          <a:p>
            <a:r>
              <a:rPr lang="en-US" altLang="zh-CN" sz="2000" dirty="0"/>
              <a:t>1.</a:t>
            </a:r>
            <a:r>
              <a:rPr lang="zh-CN" altLang="en-US" sz="2000" dirty="0"/>
              <a:t>使用优先队列</a:t>
            </a:r>
            <a:endParaRPr lang="en-US" altLang="zh-CN" sz="2000" dirty="0"/>
          </a:p>
          <a:p>
            <a:r>
              <a:rPr lang="en-US" altLang="zh-CN" sz="2000" dirty="0"/>
              <a:t>2.</a:t>
            </a:r>
            <a:r>
              <a:rPr lang="zh-CN" altLang="en-US" sz="2000" dirty="0"/>
              <a:t>当搜到某一位发现比当前位最大值小，减掉</a:t>
            </a:r>
            <a:endParaRPr lang="en-US" altLang="zh-CN" sz="2000" dirty="0"/>
          </a:p>
          <a:p>
            <a:r>
              <a:rPr lang="en-US" altLang="zh-CN" sz="2000" dirty="0"/>
              <a:t>3.</a:t>
            </a:r>
            <a:r>
              <a:rPr lang="zh-CN" altLang="en-US" sz="2000" dirty="0"/>
              <a:t>如果有两条路径合并，保留一条即可</a:t>
            </a:r>
            <a:endParaRPr lang="en-US" altLang="zh-CN" sz="2000" dirty="0"/>
          </a:p>
        </p:txBody>
      </p:sp>
    </p:spTree>
    <p:extLst>
      <p:ext uri="{BB962C8B-B14F-4D97-AF65-F5344CB8AC3E}">
        <p14:creationId xmlns:p14="http://schemas.microsoft.com/office/powerpoint/2010/main" val="3180360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42B6FE-9B25-45F2-9E7B-E93388AC9B28}"/>
              </a:ext>
            </a:extLst>
          </p:cNvPr>
          <p:cNvSpPr>
            <a:spLocks noGrp="1"/>
          </p:cNvSpPr>
          <p:nvPr>
            <p:ph type="title"/>
          </p:nvPr>
        </p:nvSpPr>
        <p:spPr/>
        <p:txBody>
          <a:bodyPr/>
          <a:lstStyle/>
          <a:p>
            <a:r>
              <a:rPr lang="en-US" altLang="zh-CN" dirty="0"/>
              <a:t>Escape</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10C9EDA-8759-48AD-80B5-A30BCB347594}"/>
                  </a:ext>
                </a:extLst>
              </p:cNvPr>
              <p:cNvSpPr>
                <a:spLocks noGrp="1"/>
              </p:cNvSpPr>
              <p:nvPr>
                <p:ph idx="1"/>
              </p:nvPr>
            </p:nvSpPr>
            <p:spPr>
              <a:xfrm>
                <a:off x="677334" y="1556427"/>
                <a:ext cx="8596668" cy="4484936"/>
              </a:xfrm>
            </p:spPr>
            <p:txBody>
              <a:bodyPr>
                <a:normAutofit/>
              </a:bodyPr>
              <a:lstStyle/>
              <a:p>
                <a:r>
                  <a:rPr lang="en-US" altLang="zh-CN" sz="2000" dirty="0"/>
                  <a:t>SCP-049</a:t>
                </a:r>
                <a:r>
                  <a:rPr lang="zh-CN" altLang="en-US" sz="2000" dirty="0"/>
                  <a:t>是一种十分危险的生物</a:t>
                </a:r>
                <a:endParaRPr lang="en-US" altLang="zh-CN" sz="2000" dirty="0"/>
              </a:p>
              <a:p>
                <a:r>
                  <a:rPr lang="en-US" altLang="zh-CN" sz="2000" dirty="0"/>
                  <a:t>SCP-049</a:t>
                </a:r>
                <a:r>
                  <a:rPr lang="zh-CN" altLang="en-US" sz="2000" dirty="0"/>
                  <a:t>收容所大致可以描绘为一棵树，其每个节点上都收容了一定数量的</a:t>
                </a:r>
                <a:r>
                  <a:rPr lang="en-US" altLang="zh-CN" sz="2000" dirty="0"/>
                  <a:t>SCP-049</a:t>
                </a:r>
              </a:p>
              <a:p>
                <a:r>
                  <a:rPr lang="zh-CN" altLang="en-US" sz="2000" dirty="0"/>
                  <a:t>收容失效时工作人员会从</a:t>
                </a:r>
                <a:r>
                  <a:rPr lang="en-US" altLang="zh-CN" sz="2000" dirty="0"/>
                  <a:t>1</a:t>
                </a:r>
                <a:r>
                  <a:rPr lang="zh-CN" altLang="en-US" sz="2000" dirty="0"/>
                  <a:t>号结点向出口撤离，所有</a:t>
                </a:r>
                <a:r>
                  <a:rPr lang="en-US" altLang="zh-CN" sz="2000" dirty="0"/>
                  <a:t>SCP-049</a:t>
                </a:r>
                <a:r>
                  <a:rPr lang="zh-CN" altLang="en-US" sz="2000" dirty="0"/>
                  <a:t>则会向离工作人员最近的方向追逐，</a:t>
                </a:r>
                <a:r>
                  <a:rPr lang="en-US" altLang="zh-CN" sz="2000" dirty="0"/>
                  <a:t>SCP-049</a:t>
                </a:r>
                <a:r>
                  <a:rPr lang="zh-CN" altLang="en-US" sz="2000" dirty="0"/>
                  <a:t>和工作人员的速度一样</a:t>
                </a:r>
                <a:endParaRPr lang="en-US" altLang="zh-CN" sz="2000" dirty="0"/>
              </a:p>
              <a:p>
                <a:r>
                  <a:rPr lang="zh-CN" altLang="en-US" sz="2000" dirty="0"/>
                  <a:t>如果工作人员和</a:t>
                </a:r>
                <a:r>
                  <a:rPr lang="en-US" altLang="zh-CN" sz="2000" dirty="0"/>
                  <a:t>SCP-049</a:t>
                </a:r>
                <a:r>
                  <a:rPr lang="zh-CN" altLang="en-US" sz="2000" dirty="0"/>
                  <a:t>在点上（包括起点和出口）或在边上相遇，则会发生激战，我们希望你计算出撤离过程中工作人员会遭遇几只</a:t>
                </a:r>
                <a:r>
                  <a:rPr lang="en-US" altLang="zh-CN" sz="2000" dirty="0"/>
                  <a:t>SCP-049</a:t>
                </a:r>
              </a:p>
              <a:p>
                <a:r>
                  <a:rPr lang="zh-CN" altLang="en-US" sz="2000" dirty="0"/>
                  <a:t>由于发生事故时出口不定，所以出口在每个节点上的情况都要计算</a:t>
                </a:r>
                <a:endParaRPr lang="en-US" altLang="zh-CN" sz="2000" dirty="0"/>
              </a:p>
              <a:p>
                <a:r>
                  <a:rPr lang="en-US" altLang="zh-CN" sz="2000" dirty="0"/>
                  <a:t>n≤</a:t>
                </a:r>
                <a14:m>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10</m:t>
                        </m:r>
                      </m:e>
                      <m:sup>
                        <m:r>
                          <a:rPr lang="en-US" altLang="zh-CN" sz="2000" b="0" i="1" smtClean="0">
                            <a:latin typeface="Cambria Math" panose="02040503050406030204" pitchFamily="18" charset="0"/>
                          </a:rPr>
                          <m:t>5</m:t>
                        </m:r>
                      </m:sup>
                    </m:sSup>
                  </m:oMath>
                </a14:m>
                <a:endParaRPr lang="en-US" altLang="zh-CN" sz="2000" dirty="0"/>
              </a:p>
              <a:p>
                <a:endParaRPr lang="en-US" altLang="zh-CN" sz="2000" dirty="0"/>
              </a:p>
              <a:p>
                <a:endParaRPr lang="en-US" altLang="zh-CN" sz="2000" dirty="0"/>
              </a:p>
              <a:p>
                <a:endParaRPr lang="zh-CN" altLang="en-US" sz="2000" dirty="0"/>
              </a:p>
              <a:p>
                <a:endParaRPr lang="en-US" altLang="zh-CN" sz="2000" dirty="0"/>
              </a:p>
              <a:p>
                <a:endParaRPr lang="zh-CN" altLang="en-US" sz="2000" dirty="0"/>
              </a:p>
            </p:txBody>
          </p:sp>
        </mc:Choice>
        <mc:Fallback xmlns="">
          <p:sp>
            <p:nvSpPr>
              <p:cNvPr id="3" name="内容占位符 2">
                <a:extLst>
                  <a:ext uri="{FF2B5EF4-FFF2-40B4-BE49-F238E27FC236}">
                    <a16:creationId xmlns:a16="http://schemas.microsoft.com/office/drawing/2014/main" id="{910C9EDA-8759-48AD-80B5-A30BCB347594}"/>
                  </a:ext>
                </a:extLst>
              </p:cNvPr>
              <p:cNvSpPr>
                <a:spLocks noGrp="1" noRot="1" noChangeAspect="1" noMove="1" noResize="1" noEditPoints="1" noAdjustHandles="1" noChangeArrowheads="1" noChangeShapeType="1" noTextEdit="1"/>
              </p:cNvSpPr>
              <p:nvPr>
                <p:ph idx="1"/>
              </p:nvPr>
            </p:nvSpPr>
            <p:spPr>
              <a:xfrm>
                <a:off x="677334" y="1556427"/>
                <a:ext cx="8596668" cy="4484936"/>
              </a:xfrm>
              <a:blipFill>
                <a:blip r:embed="rId2"/>
                <a:stretch>
                  <a:fillRect l="-284" t="-951" r="-4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25095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3DBD00-B9A4-4D4E-92CC-2F339A43662F}"/>
              </a:ext>
            </a:extLst>
          </p:cNvPr>
          <p:cNvSpPr>
            <a:spLocks noGrp="1"/>
          </p:cNvSpPr>
          <p:nvPr>
            <p:ph type="title"/>
          </p:nvPr>
        </p:nvSpPr>
        <p:spPr/>
        <p:txBody>
          <a:bodyPr/>
          <a:lstStyle/>
          <a:p>
            <a:r>
              <a:rPr lang="en-US" altLang="zh-CN" dirty="0"/>
              <a:t>Escape - Solution</a:t>
            </a:r>
            <a:endParaRPr lang="zh-CN" altLang="en-US" dirty="0"/>
          </a:p>
        </p:txBody>
      </p:sp>
      <p:sp>
        <p:nvSpPr>
          <p:cNvPr id="3" name="内容占位符 2">
            <a:extLst>
              <a:ext uri="{FF2B5EF4-FFF2-40B4-BE49-F238E27FC236}">
                <a16:creationId xmlns:a16="http://schemas.microsoft.com/office/drawing/2014/main" id="{F2B4BA77-AA12-401A-978C-E85B5CC12973}"/>
              </a:ext>
            </a:extLst>
          </p:cNvPr>
          <p:cNvSpPr>
            <a:spLocks noGrp="1"/>
          </p:cNvSpPr>
          <p:nvPr>
            <p:ph idx="1"/>
          </p:nvPr>
        </p:nvSpPr>
        <p:spPr>
          <a:xfrm>
            <a:off x="677334" y="1712720"/>
            <a:ext cx="8596668" cy="3880773"/>
          </a:xfrm>
        </p:spPr>
        <p:txBody>
          <a:bodyPr>
            <a:normAutofit lnSpcReduction="10000"/>
          </a:bodyPr>
          <a:lstStyle/>
          <a:p>
            <a:pPr algn="r"/>
            <a:r>
              <a:rPr lang="en-US" altLang="zh-CN" dirty="0"/>
              <a:t>[By h10 in 2018]</a:t>
            </a:r>
          </a:p>
          <a:p>
            <a:r>
              <a:rPr lang="zh-CN" altLang="en-US" dirty="0"/>
              <a:t>假设</a:t>
            </a:r>
            <a:r>
              <a:rPr lang="en-US" altLang="zh-CN" dirty="0"/>
              <a:t>SCP-049</a:t>
            </a:r>
            <a:r>
              <a:rPr lang="zh-CN" altLang="en-US" dirty="0"/>
              <a:t>追上人类后不攻击，而是跟着人类走到出口</a:t>
            </a:r>
          </a:p>
          <a:p>
            <a:r>
              <a:rPr lang="zh-CN" altLang="en-US" dirty="0"/>
              <a:t>那么我们发现：如果终点在</a:t>
            </a:r>
            <a:r>
              <a:rPr lang="en-US" altLang="zh-CN" dirty="0"/>
              <a:t>T</a:t>
            </a:r>
            <a:r>
              <a:rPr lang="zh-CN" altLang="en-US" dirty="0"/>
              <a:t>，那么初始位置为</a:t>
            </a:r>
            <a:r>
              <a:rPr lang="en-US" altLang="zh-CN" dirty="0"/>
              <a:t>x</a:t>
            </a:r>
            <a:r>
              <a:rPr lang="zh-CN" altLang="en-US" dirty="0"/>
              <a:t>的</a:t>
            </a:r>
            <a:r>
              <a:rPr lang="en-US" altLang="zh-CN" dirty="0"/>
              <a:t>SCP-049</a:t>
            </a:r>
            <a:r>
              <a:rPr lang="zh-CN" altLang="en-US" dirty="0"/>
              <a:t>能追上人类当且仅当</a:t>
            </a:r>
            <a:r>
              <a:rPr lang="en-US" altLang="zh-CN" dirty="0"/>
              <a:t>dis(1,T)≥dis(</a:t>
            </a:r>
            <a:r>
              <a:rPr lang="en-US" altLang="zh-CN" dirty="0" err="1"/>
              <a:t>x,T</a:t>
            </a:r>
            <a:r>
              <a:rPr lang="en-US" altLang="zh-CN" dirty="0"/>
              <a:t>)</a:t>
            </a:r>
          </a:p>
          <a:p>
            <a:r>
              <a:rPr lang="zh-CN" altLang="en-US" dirty="0"/>
              <a:t>显然只有在终点所在子树上的结点（还有</a:t>
            </a:r>
            <a:r>
              <a:rPr lang="en-US" altLang="zh-CN" dirty="0"/>
              <a:t>1</a:t>
            </a:r>
            <a:r>
              <a:rPr lang="zh-CN" altLang="en-US" dirty="0"/>
              <a:t>）才可能产生贡献，记录该棵子树不同</a:t>
            </a:r>
            <a:r>
              <a:rPr lang="en-US" altLang="zh-CN" dirty="0"/>
              <a:t>dep</a:t>
            </a:r>
            <a:r>
              <a:rPr lang="zh-CN" altLang="en-US" dirty="0"/>
              <a:t>对应的点</a:t>
            </a:r>
          </a:p>
          <a:p>
            <a:r>
              <a:rPr lang="zh-CN" altLang="en-US" dirty="0"/>
              <a:t>考虑点</a:t>
            </a:r>
            <a:r>
              <a:rPr lang="en-US" altLang="zh-CN" dirty="0"/>
              <a:t>x</a:t>
            </a:r>
            <a:r>
              <a:rPr lang="zh-CN" altLang="en-US" dirty="0"/>
              <a:t>，它最多只能对</a:t>
            </a:r>
            <a:r>
              <a:rPr lang="en-US" altLang="zh-CN" dirty="0"/>
              <a:t>dep=dep[x]/2+1</a:t>
            </a:r>
            <a:r>
              <a:rPr lang="zh-CN" altLang="en-US" dirty="0"/>
              <a:t>的点产生贡献，再高就追不上了</a:t>
            </a:r>
          </a:p>
          <a:p>
            <a:r>
              <a:rPr lang="zh-CN" altLang="en-US" dirty="0"/>
              <a:t>给那个点加上点</a:t>
            </a:r>
            <a:r>
              <a:rPr lang="en-US" altLang="zh-CN" dirty="0"/>
              <a:t>x</a:t>
            </a:r>
            <a:r>
              <a:rPr lang="zh-CN" altLang="en-US" dirty="0"/>
              <a:t>的贡献</a:t>
            </a:r>
          </a:p>
          <a:p>
            <a:r>
              <a:rPr lang="zh-CN" altLang="en-US" dirty="0"/>
              <a:t>对于每个点，能在其父亲做出口时就可以抓到的点一定也可以在该点做出口时抓到，所以贡献</a:t>
            </a:r>
            <a:r>
              <a:rPr lang="en-US" altLang="zh-CN" dirty="0"/>
              <a:t>+=</a:t>
            </a:r>
            <a:r>
              <a:rPr lang="zh-CN" altLang="en-US" dirty="0"/>
              <a:t>父亲的贡献</a:t>
            </a:r>
          </a:p>
          <a:p>
            <a:r>
              <a:rPr lang="en-US" altLang="zh-CN" dirty="0" err="1"/>
              <a:t>dfs</a:t>
            </a:r>
            <a:r>
              <a:rPr lang="zh-CN" altLang="en-US" dirty="0"/>
              <a:t>两遍即可</a:t>
            </a:r>
          </a:p>
          <a:p>
            <a:endParaRPr lang="zh-CN" altLang="en-US" dirty="0"/>
          </a:p>
          <a:p>
            <a:endParaRPr lang="zh-CN" altLang="en-US" dirty="0"/>
          </a:p>
        </p:txBody>
      </p:sp>
    </p:spTree>
    <p:extLst>
      <p:ext uri="{BB962C8B-B14F-4D97-AF65-F5344CB8AC3E}">
        <p14:creationId xmlns:p14="http://schemas.microsoft.com/office/powerpoint/2010/main" val="1053166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C1F76A-B73C-494C-AF7D-6B5B4ECF8B4D}"/>
              </a:ext>
            </a:extLst>
          </p:cNvPr>
          <p:cNvSpPr>
            <a:spLocks noGrp="1"/>
          </p:cNvSpPr>
          <p:nvPr>
            <p:ph type="title"/>
          </p:nvPr>
        </p:nvSpPr>
        <p:spPr/>
        <p:txBody>
          <a:bodyPr/>
          <a:lstStyle/>
          <a:p>
            <a:r>
              <a:rPr lang="en-US" altLang="zh-CN" dirty="0" err="1"/>
              <a:t>LoversII</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476A31F-DF86-4E20-88FC-BAEB1269F52D}"/>
                  </a:ext>
                </a:extLst>
              </p:cNvPr>
              <p:cNvSpPr>
                <a:spLocks noGrp="1"/>
              </p:cNvSpPr>
              <p:nvPr>
                <p:ph idx="1"/>
              </p:nvPr>
            </p:nvSpPr>
            <p:spPr/>
            <p:txBody>
              <a:bodyPr/>
              <a:lstStyle/>
              <a:p>
                <a:r>
                  <a:rPr lang="en-US" altLang="zh-CN" dirty="0"/>
                  <a:t>n</a:t>
                </a:r>
                <a:r>
                  <a:rPr lang="zh-CN" altLang="en-US" dirty="0"/>
                  <a:t>个女孩</a:t>
                </a:r>
                <a:r>
                  <a:rPr lang="en-US" altLang="zh-CN" dirty="0"/>
                  <a:t>m</a:t>
                </a:r>
                <a:r>
                  <a:rPr lang="zh-CN" altLang="en-US" dirty="0"/>
                  <a:t>个男孩，每个女孩有值</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i</m:t>
                        </m:r>
                      </m:sub>
                    </m:sSub>
                  </m:oMath>
                </a14:m>
                <a:r>
                  <a:rPr lang="zh-CN" altLang="en-US" dirty="0"/>
                  <a:t>，每个男孩有值</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smtClean="0">
                            <a:latin typeface="Cambria Math" panose="02040503050406030204" pitchFamily="18" charset="0"/>
                          </a:rPr>
                          <m:t>b</m:t>
                        </m:r>
                      </m:e>
                      <m:sub>
                        <m:r>
                          <m:rPr>
                            <m:sty m:val="p"/>
                          </m:rPr>
                          <a:rPr lang="en-US" altLang="zh-CN" i="1">
                            <a:latin typeface="Cambria Math" panose="02040503050406030204" pitchFamily="18" charset="0"/>
                          </a:rPr>
                          <m:t>j</m:t>
                        </m:r>
                      </m:sub>
                    </m:sSub>
                  </m:oMath>
                </a14:m>
                <a:endParaRPr lang="en-US" altLang="zh-CN" dirty="0"/>
              </a:p>
              <a:p>
                <a:r>
                  <a:rPr lang="zh-CN" altLang="en-US" dirty="0"/>
                  <a:t>如果</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i</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b</m:t>
                        </m:r>
                      </m:e>
                      <m:sub>
                        <m:r>
                          <m:rPr>
                            <m:sty m:val="p"/>
                          </m:rPr>
                          <a:rPr lang="en-US" altLang="zh-CN" i="1">
                            <a:latin typeface="Cambria Math" panose="02040503050406030204" pitchFamily="18" charset="0"/>
                          </a:rPr>
                          <m:t>j</m:t>
                        </m:r>
                      </m:sub>
                    </m:sSub>
                  </m:oMath>
                </a14:m>
                <a:r>
                  <a:rPr lang="zh-CN" altLang="en-US" dirty="0"/>
                  <a:t>≥</a:t>
                </a:r>
                <a:r>
                  <a:rPr lang="en-US" altLang="zh-CN" dirty="0"/>
                  <a:t>K</a:t>
                </a:r>
                <a:r>
                  <a:rPr lang="zh-CN" altLang="en-US" dirty="0"/>
                  <a:t>，则这对男女可以配对</a:t>
                </a:r>
                <a:endParaRPr lang="en-US" altLang="zh-CN" dirty="0"/>
              </a:p>
              <a:p>
                <a:r>
                  <a:rPr lang="zh-CN" altLang="en-US" dirty="0"/>
                  <a:t>给定</a:t>
                </a:r>
                <a:r>
                  <a:rPr lang="en-US" altLang="zh-CN" dirty="0"/>
                  <a:t>K</a:t>
                </a:r>
                <a:r>
                  <a:rPr lang="zh-CN" altLang="en-US" dirty="0"/>
                  <a:t>，以及</a:t>
                </a:r>
                <a:r>
                  <a:rPr lang="en-US" altLang="zh-CN" dirty="0"/>
                  <a:t>q</a:t>
                </a:r>
                <a:r>
                  <a:rPr lang="zh-CN" altLang="en-US" dirty="0"/>
                  <a:t>个询问</a:t>
                </a:r>
                <a:r>
                  <a:rPr lang="en-US" altLang="zh-CN" dirty="0"/>
                  <a:t>,</a:t>
                </a:r>
                <a:r>
                  <a:rPr lang="zh-CN" altLang="en-US" dirty="0"/>
                  <a:t>每个询问区间</a:t>
                </a:r>
                <a:r>
                  <a:rPr lang="en-US" altLang="zh-CN" dirty="0"/>
                  <a:t>[L,R]</a:t>
                </a:r>
                <a:r>
                  <a:rPr lang="zh-CN" altLang="en-US" dirty="0"/>
                  <a:t>，问是否可以令所有女孩同区间内的男孩构成匹配。女孩不能失配，男孩可以</a:t>
                </a:r>
                <a:endParaRPr lang="en-US" altLang="zh-CN" dirty="0"/>
              </a:p>
              <a:p>
                <a:r>
                  <a:rPr lang="en-US" altLang="zh-CN" dirty="0"/>
                  <a:t>n,m≤200000	q ≤100000 	</a:t>
                </a:r>
                <a:r>
                  <a:rPr lang="en-US" altLang="zh-CN" dirty="0" err="1"/>
                  <a:t>a,b</a:t>
                </a:r>
                <a:r>
                  <a:rPr lang="en-US" altLang="zh-CN" dirty="0"/>
                  <a:t>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9</m:t>
                        </m:r>
                      </m:sup>
                    </m:sSup>
                  </m:oMath>
                </a14:m>
                <a:endParaRPr lang="en-US" altLang="zh-CN" dirty="0"/>
              </a:p>
            </p:txBody>
          </p:sp>
        </mc:Choice>
        <mc:Fallback>
          <p:sp>
            <p:nvSpPr>
              <p:cNvPr id="3" name="内容占位符 2">
                <a:extLst>
                  <a:ext uri="{FF2B5EF4-FFF2-40B4-BE49-F238E27FC236}">
                    <a16:creationId xmlns:a16="http://schemas.microsoft.com/office/drawing/2014/main" id="{0476A31F-DF86-4E20-88FC-BAEB1269F52D}"/>
                  </a:ext>
                </a:extLst>
              </p:cNvPr>
              <p:cNvSpPr>
                <a:spLocks noGrp="1" noRot="1" noChangeAspect="1" noMove="1" noResize="1" noEditPoints="1" noAdjustHandles="1" noChangeArrowheads="1" noChangeShapeType="1" noTextEdit="1"/>
              </p:cNvSpPr>
              <p:nvPr>
                <p:ph idx="1"/>
              </p:nvPr>
            </p:nvSpPr>
            <p:spPr>
              <a:blipFill>
                <a:blip r:embed="rId2"/>
                <a:stretch>
                  <a:fillRect l="-142" t="-9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94619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C1F76A-B73C-494C-AF7D-6B5B4ECF8B4D}"/>
              </a:ext>
            </a:extLst>
          </p:cNvPr>
          <p:cNvSpPr>
            <a:spLocks noGrp="1"/>
          </p:cNvSpPr>
          <p:nvPr>
            <p:ph type="title"/>
          </p:nvPr>
        </p:nvSpPr>
        <p:spPr/>
        <p:txBody>
          <a:bodyPr/>
          <a:lstStyle/>
          <a:p>
            <a:r>
              <a:rPr lang="en-US" altLang="zh-CN" dirty="0" err="1"/>
              <a:t>LoversII</a:t>
            </a:r>
            <a:r>
              <a:rPr lang="en-US" altLang="zh-CN" dirty="0"/>
              <a:t>-solution</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476A31F-DF86-4E20-88FC-BAEB1269F52D}"/>
                  </a:ext>
                </a:extLst>
              </p:cNvPr>
              <p:cNvSpPr>
                <a:spLocks noGrp="1"/>
              </p:cNvSpPr>
              <p:nvPr>
                <p:ph idx="1"/>
              </p:nvPr>
            </p:nvSpPr>
            <p:spPr/>
            <p:txBody>
              <a:bodyPr/>
              <a:lstStyle/>
              <a:p>
                <a:pPr algn="r"/>
                <a:r>
                  <a:rPr lang="en-US" altLang="zh-CN" dirty="0"/>
                  <a:t>[ACM-ICPC 2017 Asia Xi’an	K]</a:t>
                </a:r>
              </a:p>
              <a:p>
                <a:r>
                  <a:rPr lang="zh-CN" altLang="en-US" dirty="0"/>
                  <a:t>将</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i</m:t>
                        </m:r>
                      </m:sub>
                    </m:sSub>
                    <m:r>
                      <a:rPr lang="zh-CN" altLang="en-US" i="1">
                        <a:latin typeface="Cambria Math" panose="02040503050406030204" pitchFamily="18" charset="0"/>
                      </a:rPr>
                      <m:t>升</m:t>
                    </m:r>
                  </m:oMath>
                </a14:m>
                <a:r>
                  <a:rPr lang="zh-CN" altLang="en-US" dirty="0"/>
                  <a:t>序排序。那么对于可以成功配对的情况，至少有</a:t>
                </a:r>
                <a:r>
                  <a:rPr lang="en-US" altLang="zh-CN" dirty="0"/>
                  <a:t>n-i+1</a:t>
                </a:r>
                <a:r>
                  <a:rPr lang="zh-CN" altLang="en-US" dirty="0"/>
                  <a:t>个</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b</m:t>
                        </m:r>
                      </m:e>
                      <m:sub>
                        <m:r>
                          <m:rPr>
                            <m:sty m:val="p"/>
                          </m:rPr>
                          <a:rPr lang="en-US" altLang="zh-CN" i="1">
                            <a:latin typeface="Cambria Math" panose="02040503050406030204" pitchFamily="18" charset="0"/>
                          </a:rPr>
                          <m:t>j</m:t>
                        </m:r>
                      </m:sub>
                    </m:sSub>
                  </m:oMath>
                </a14:m>
                <a:r>
                  <a:rPr lang="zh-CN" altLang="en-US" dirty="0"/>
                  <a:t>可以与</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i</m:t>
                        </m:r>
                      </m:sub>
                    </m:sSub>
                  </m:oMath>
                </a14:m>
                <a:r>
                  <a:rPr lang="zh-CN" altLang="en-US" dirty="0"/>
                  <a:t>配对</a:t>
                </a:r>
                <a:endParaRPr lang="en-US" altLang="zh-CN" dirty="0"/>
              </a:p>
              <a:p>
                <a:r>
                  <a:rPr lang="zh-CN" altLang="en-US" dirty="0"/>
                  <a:t>莫队</a:t>
                </a:r>
                <a:r>
                  <a:rPr lang="en-US" altLang="zh-CN" dirty="0"/>
                  <a:t>+</a:t>
                </a:r>
                <a:r>
                  <a:rPr lang="zh-CN" altLang="en-US" dirty="0"/>
                  <a:t>线段树即可</a:t>
                </a:r>
                <a:endParaRPr lang="en-US" altLang="zh-CN" dirty="0"/>
              </a:p>
              <a:p>
                <a:r>
                  <a:rPr lang="zh-CN" altLang="en-US" dirty="0"/>
                  <a:t>加入一个</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b</m:t>
                        </m:r>
                      </m:e>
                      <m:sub>
                        <m:r>
                          <m:rPr>
                            <m:sty m:val="p"/>
                          </m:rPr>
                          <a:rPr lang="en-US" altLang="zh-CN" i="1">
                            <a:latin typeface="Cambria Math" panose="02040503050406030204" pitchFamily="18" charset="0"/>
                          </a:rPr>
                          <m:t>j</m:t>
                        </m:r>
                      </m:sub>
                    </m:sSub>
                  </m:oMath>
                </a14:m>
                <a:r>
                  <a:rPr lang="zh-CN" altLang="en-US" dirty="0"/>
                  <a:t>时，对所有该男孩能配对的女孩的区间</a:t>
                </a:r>
                <a:r>
                  <a:rPr lang="en-US" altLang="zh-CN" dirty="0"/>
                  <a:t>+1</a:t>
                </a:r>
              </a:p>
              <a:p>
                <a:r>
                  <a:rPr lang="zh-CN" altLang="en-US" dirty="0"/>
                  <a:t>维护区间加减，每次查询区间最小值即可</a:t>
                </a:r>
                <a:endParaRPr lang="en-US" altLang="zh-CN" dirty="0"/>
              </a:p>
            </p:txBody>
          </p:sp>
        </mc:Choice>
        <mc:Fallback>
          <p:sp>
            <p:nvSpPr>
              <p:cNvPr id="3" name="内容占位符 2">
                <a:extLst>
                  <a:ext uri="{FF2B5EF4-FFF2-40B4-BE49-F238E27FC236}">
                    <a16:creationId xmlns:a16="http://schemas.microsoft.com/office/drawing/2014/main" id="{0476A31F-DF86-4E20-88FC-BAEB1269F52D}"/>
                  </a:ext>
                </a:extLst>
              </p:cNvPr>
              <p:cNvSpPr>
                <a:spLocks noGrp="1" noRot="1" noChangeAspect="1" noMove="1" noResize="1" noEditPoints="1" noAdjustHandles="1" noChangeArrowheads="1" noChangeShapeType="1" noTextEdit="1"/>
              </p:cNvSpPr>
              <p:nvPr>
                <p:ph idx="1"/>
              </p:nvPr>
            </p:nvSpPr>
            <p:spPr>
              <a:blipFill>
                <a:blip r:embed="rId2"/>
                <a:stretch>
                  <a:fillRect l="-142" t="-942" r="-6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43563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FEF5B-2F6E-4BDA-95AA-E6B3496258E0}"/>
              </a:ext>
            </a:extLst>
          </p:cNvPr>
          <p:cNvSpPr>
            <a:spLocks noGrp="1"/>
          </p:cNvSpPr>
          <p:nvPr>
            <p:ph type="title"/>
          </p:nvPr>
        </p:nvSpPr>
        <p:spPr/>
        <p:txBody>
          <a:bodyPr/>
          <a:lstStyle/>
          <a:p>
            <a:r>
              <a:rPr lang="en-US" altLang="zh-CN" dirty="0"/>
              <a:t>Red and Blue</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70929BE-D8BA-4226-85C6-68B8433C963D}"/>
                  </a:ext>
                </a:extLst>
              </p:cNvPr>
              <p:cNvSpPr>
                <a:spLocks noGrp="1"/>
              </p:cNvSpPr>
              <p:nvPr>
                <p:ph idx="1"/>
              </p:nvPr>
            </p:nvSpPr>
            <p:spPr/>
            <p:txBody>
              <a:bodyPr/>
              <a:lstStyle/>
              <a:p>
                <a:r>
                  <a:rPr lang="zh-CN" altLang="en-US" dirty="0"/>
                  <a:t>给定一棵树，初始时非叶节点均为无色，叶节点可能会是红色、蓝色或无色</a:t>
                </a:r>
                <a:endParaRPr lang="en-US" altLang="zh-CN" dirty="0"/>
              </a:p>
              <a:p>
                <a:r>
                  <a:rPr lang="zh-CN" altLang="en-US" dirty="0"/>
                  <a:t>小红和小蓝轮流给无色叶子节点染色（小红染红色，小蓝染蓝色，小红先染）</a:t>
                </a:r>
                <a:endParaRPr lang="en-US" altLang="zh-CN" dirty="0"/>
              </a:p>
              <a:p>
                <a:r>
                  <a:rPr lang="zh-CN" altLang="en-US" dirty="0"/>
                  <a:t>所有叶子染完后，非叶节点的颜色将被逐一确定：一个非叶节点的颜色是它所有儿子的颜色中出现较多的那个（保证有奇数个儿子）</a:t>
                </a:r>
                <a:endParaRPr lang="en-US" altLang="zh-CN" dirty="0"/>
              </a:p>
              <a:p>
                <a:r>
                  <a:rPr lang="zh-CN" altLang="en-US" dirty="0"/>
                  <a:t>最后，根是谁的颜色谁就获胜</a:t>
                </a:r>
                <a:endParaRPr lang="en-US" altLang="zh-CN" dirty="0"/>
              </a:p>
              <a:p>
                <a:r>
                  <a:rPr lang="zh-CN" altLang="en-US" dirty="0"/>
                  <a:t>问小红是否能赢，若能赢，求出第一步选择哪些叶子能赢</a:t>
                </a:r>
                <a:endParaRPr lang="en-US" altLang="zh-CN" dirty="0"/>
              </a:p>
              <a:p>
                <a:endParaRPr lang="en-US" altLang="zh-CN" dirty="0"/>
              </a:p>
              <a:p>
                <a:r>
                  <a:rPr lang="zh-CN" altLang="en-US" dirty="0"/>
                  <a:t>多组数据，</a:t>
                </a:r>
                <a:r>
                  <a:rPr lang="en-US" altLang="zh-CN" dirty="0"/>
                  <a:t>t≤10</a:t>
                </a:r>
                <a:r>
                  <a:rPr lang="zh-CN" altLang="en-US" dirty="0"/>
                  <a:t>，</a:t>
                </a:r>
                <a:r>
                  <a:rPr lang="en-US" altLang="zh-CN" dirty="0"/>
                  <a:t>n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p>
            </p:txBody>
          </p:sp>
        </mc:Choice>
        <mc:Fallback xmlns="">
          <p:sp>
            <p:nvSpPr>
              <p:cNvPr id="3" name="内容占位符 2">
                <a:extLst>
                  <a:ext uri="{FF2B5EF4-FFF2-40B4-BE49-F238E27FC236}">
                    <a16:creationId xmlns:a16="http://schemas.microsoft.com/office/drawing/2014/main" id="{470929BE-D8BA-4226-85C6-68B8433C963D}"/>
                  </a:ext>
                </a:extLst>
              </p:cNvPr>
              <p:cNvSpPr>
                <a:spLocks noGrp="1" noRot="1" noChangeAspect="1" noMove="1" noResize="1" noEditPoints="1" noAdjustHandles="1" noChangeArrowheads="1" noChangeShapeType="1" noTextEdit="1"/>
              </p:cNvSpPr>
              <p:nvPr>
                <p:ph idx="1"/>
              </p:nvPr>
            </p:nvSpPr>
            <p:spPr>
              <a:blipFill>
                <a:blip r:embed="rId2"/>
                <a:stretch>
                  <a:fillRect l="-142" t="-628" r="-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66706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ECA903-BC78-478C-B390-ADCC7EF6B06E}"/>
              </a:ext>
            </a:extLst>
          </p:cNvPr>
          <p:cNvSpPr>
            <a:spLocks noGrp="1"/>
          </p:cNvSpPr>
          <p:nvPr>
            <p:ph type="title"/>
          </p:nvPr>
        </p:nvSpPr>
        <p:spPr/>
        <p:txBody>
          <a:bodyPr/>
          <a:lstStyle/>
          <a:p>
            <a:r>
              <a:rPr lang="en-US" altLang="zh-CN" dirty="0"/>
              <a:t>Red and Blue - Solution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1869E58-5B02-4045-BEFA-32DAC1C6415E}"/>
                  </a:ext>
                </a:extLst>
              </p:cNvPr>
              <p:cNvSpPr>
                <a:spLocks noGrp="1"/>
              </p:cNvSpPr>
              <p:nvPr>
                <p:ph idx="1"/>
              </p:nvPr>
            </p:nvSpPr>
            <p:spPr>
              <a:xfrm>
                <a:off x="677334" y="1755920"/>
                <a:ext cx="8596668" cy="4492480"/>
              </a:xfrm>
            </p:spPr>
            <p:txBody>
              <a:bodyPr>
                <a:normAutofit/>
              </a:bodyPr>
              <a:lstStyle/>
              <a:p>
                <a:pPr algn="r"/>
                <a:r>
                  <a:rPr lang="en-US" altLang="zh-CN" dirty="0"/>
                  <a:t>[By </a:t>
                </a:r>
                <a:r>
                  <a:rPr lang="en-US" altLang="zh-CN" dirty="0" err="1"/>
                  <a:t>Fateice</a:t>
                </a:r>
                <a:r>
                  <a:rPr lang="en-US" altLang="zh-CN" dirty="0"/>
                  <a:t> in 2018]</a:t>
                </a:r>
              </a:p>
              <a:p>
                <a:r>
                  <a:rPr lang="zh-CN" altLang="en-US" dirty="0"/>
                  <a:t>对于一个非叶节点，只有两种状态：先手胜或当前数量多者胜</a:t>
                </a:r>
                <a:endParaRPr lang="en-US" altLang="zh-CN" dirty="0"/>
              </a:p>
              <a:p>
                <a:r>
                  <a:rPr lang="zh-CN" altLang="en-US" dirty="0"/>
                  <a:t>具体分为以下几种情况</a:t>
                </a:r>
                <a:endParaRPr lang="en-US" altLang="zh-CN" dirty="0"/>
              </a:p>
              <a:p>
                <a:r>
                  <a:rPr lang="en-US" altLang="zh-CN" dirty="0"/>
                  <a:t>1.</a:t>
                </a:r>
                <a:r>
                  <a:rPr lang="zh-CN" altLang="en-US" dirty="0"/>
                  <a:t> </a:t>
                </a:r>
                <a:r>
                  <a:rPr lang="en-US" altLang="zh-CN" dirty="0"/>
                  <a:t> </a:t>
                </a:r>
                <a:r>
                  <a:rPr lang="zh-CN" altLang="en-US" dirty="0"/>
                  <a:t>有偶数个无色儿子：</a:t>
                </a:r>
                <a:endParaRPr lang="en-US" altLang="zh-CN" dirty="0"/>
              </a:p>
              <a:p>
                <a:pPr lvl="1"/>
                <a:r>
                  <a:rPr lang="zh-CN" altLang="en-US" dirty="0"/>
                  <a:t>两种颜色数目一定不一样，根的颜色是多的那个（但是如果差距为</a:t>
                </a:r>
                <a:r>
                  <a:rPr lang="en-US" altLang="zh-CN" dirty="0"/>
                  <a:t>1</a:t>
                </a:r>
                <a:r>
                  <a:rPr lang="zh-CN" altLang="en-US" dirty="0"/>
                  <a:t>可以先手抢，从而把这个结点变成先手胜，蓝肯定会跟选这个结点避免失去优势，不会改变最后结果）</a:t>
                </a:r>
                <a:endParaRPr lang="en-US" altLang="zh-CN" dirty="0"/>
              </a:p>
              <a:p>
                <a:r>
                  <a:rPr lang="en-US" altLang="zh-CN" dirty="0"/>
                  <a:t>2.</a:t>
                </a:r>
                <a:r>
                  <a:rPr lang="zh-CN" altLang="en-US" dirty="0"/>
                  <a:t> </a:t>
                </a:r>
                <a:r>
                  <a:rPr lang="en-US" altLang="zh-CN" dirty="0"/>
                  <a:t> </a:t>
                </a:r>
                <a:r>
                  <a:rPr lang="zh-CN" altLang="en-US" dirty="0"/>
                  <a:t>有奇数个无色儿子：</a:t>
                </a:r>
                <a:endParaRPr lang="en-US" altLang="zh-CN" dirty="0"/>
              </a:p>
              <a:p>
                <a:pPr lvl="1"/>
                <a:r>
                  <a:rPr lang="zh-CN" altLang="en-US" dirty="0"/>
                  <a:t>如果两种颜色数目一样，先手胜</a:t>
                </a:r>
                <a:endParaRPr lang="en-US" altLang="zh-CN" dirty="0"/>
              </a:p>
              <a:p>
                <a:pPr lvl="1"/>
                <a:r>
                  <a:rPr lang="zh-CN" altLang="en-US" dirty="0"/>
                  <a:t>如果颜色数目不同，则因为两者一共是偶数个，差距必然</a:t>
                </a:r>
                <a14:m>
                  <m:oMath xmlns:m="http://schemas.openxmlformats.org/officeDocument/2006/math">
                    <m:r>
                      <a:rPr lang="zh-CN" altLang="en-US" i="1" smtClean="0">
                        <a:latin typeface="Cambria Math" panose="02040503050406030204" pitchFamily="18" charset="0"/>
                      </a:rPr>
                      <m:t>≥</m:t>
                    </m:r>
                  </m:oMath>
                </a14:m>
                <a:r>
                  <a:rPr lang="en-US" altLang="zh-CN" dirty="0"/>
                  <a:t>2</a:t>
                </a:r>
                <a:r>
                  <a:rPr lang="zh-CN" altLang="en-US" dirty="0"/>
                  <a:t>，即使先手抢也无法追平，故多的颜色一定赢</a:t>
                </a:r>
                <a:endParaRPr lang="en-US" altLang="zh-CN" dirty="0"/>
              </a:p>
              <a:p>
                <a:endParaRPr lang="en-US" altLang="zh-CN" dirty="0"/>
              </a:p>
              <a:p>
                <a:r>
                  <a:rPr lang="zh-CN" altLang="en-US" dirty="0"/>
                  <a:t>递归处理即可</a:t>
                </a:r>
                <a:endParaRPr lang="en-US" altLang="zh-CN" dirty="0"/>
              </a:p>
            </p:txBody>
          </p:sp>
        </mc:Choice>
        <mc:Fallback xmlns="">
          <p:sp>
            <p:nvSpPr>
              <p:cNvPr id="3" name="内容占位符 2">
                <a:extLst>
                  <a:ext uri="{FF2B5EF4-FFF2-40B4-BE49-F238E27FC236}">
                    <a16:creationId xmlns:a16="http://schemas.microsoft.com/office/drawing/2014/main" id="{31869E58-5B02-4045-BEFA-32DAC1C6415E}"/>
                  </a:ext>
                </a:extLst>
              </p:cNvPr>
              <p:cNvSpPr>
                <a:spLocks noGrp="1" noRot="1" noChangeAspect="1" noMove="1" noResize="1" noEditPoints="1" noAdjustHandles="1" noChangeArrowheads="1" noChangeShapeType="1" noTextEdit="1"/>
              </p:cNvSpPr>
              <p:nvPr>
                <p:ph idx="1"/>
              </p:nvPr>
            </p:nvSpPr>
            <p:spPr>
              <a:xfrm>
                <a:off x="677334" y="1755920"/>
                <a:ext cx="8596668" cy="4492480"/>
              </a:xfrm>
              <a:blipFill>
                <a:blip r:embed="rId2"/>
                <a:stretch>
                  <a:fillRect l="-142" t="-814" r="-28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84950022"/>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1359</TotalTime>
  <Words>1600</Words>
  <Application>Microsoft Office PowerPoint</Application>
  <PresentationFormat>宽屏</PresentationFormat>
  <Paragraphs>158</Paragraphs>
  <Slides>19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方正姚体</vt:lpstr>
      <vt:lpstr>华文新魏</vt:lpstr>
      <vt:lpstr>Arial</vt:lpstr>
      <vt:lpstr>Cambria Math</vt:lpstr>
      <vt:lpstr>Trebuchet MS</vt:lpstr>
      <vt:lpstr>Wingdings 3</vt:lpstr>
      <vt:lpstr>平面</vt:lpstr>
      <vt:lpstr>午间划水</vt:lpstr>
      <vt:lpstr>Infinite Fraction Path</vt:lpstr>
      <vt:lpstr>Infinite Fraction Path-solution</vt:lpstr>
      <vt:lpstr>Escape</vt:lpstr>
      <vt:lpstr>Escape - Solution</vt:lpstr>
      <vt:lpstr>LoversII</vt:lpstr>
      <vt:lpstr>LoversII-solution</vt:lpstr>
      <vt:lpstr>Red and Blue</vt:lpstr>
      <vt:lpstr>Red and Blue - Solution</vt:lpstr>
      <vt:lpstr>Naomi with Graph</vt:lpstr>
      <vt:lpstr>Naomi with Graph-solution</vt:lpstr>
      <vt:lpstr>Image Recognition</vt:lpstr>
      <vt:lpstr>Image Recognition-solution</vt:lpstr>
      <vt:lpstr>Kakuro</vt:lpstr>
      <vt:lpstr>Kakuro-solution</vt:lpstr>
      <vt:lpstr>套路</vt:lpstr>
      <vt:lpstr>套路-solution</vt:lpstr>
      <vt:lpstr>套路-solution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午间划水</dc:title>
  <dc:creator>AloNE</dc:creator>
  <cp:lastModifiedBy>AloNE</cp:lastModifiedBy>
  <cp:revision>55</cp:revision>
  <dcterms:created xsi:type="dcterms:W3CDTF">2018-06-11T13:39:10Z</dcterms:created>
  <dcterms:modified xsi:type="dcterms:W3CDTF">2018-06-18T07:21:28Z</dcterms:modified>
</cp:coreProperties>
</file>