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39" r:id="rId3"/>
    <p:sldId id="338" r:id="rId4"/>
    <p:sldId id="341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3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10BC-6E91-4EFF-B8A0-FE0BA68DE33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F853-7E73-4080-9F52-5B661CE7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0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64" y="1228010"/>
            <a:ext cx="6580031" cy="1325563"/>
          </a:xfrm>
        </p:spPr>
        <p:txBody>
          <a:bodyPr/>
          <a:lstStyle/>
          <a:p>
            <a:r>
              <a:rPr lang="en-US" b="1" dirty="0"/>
              <a:t>Platforms to handle Big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2597" y="4275786"/>
            <a:ext cx="5190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Dr. Jigna Ashish Patel</a:t>
            </a:r>
          </a:p>
          <a:p>
            <a:pPr algn="ctr"/>
            <a:r>
              <a:rPr lang="en-US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Professor, CSE </a:t>
            </a:r>
            <a:r>
              <a:rPr lang="en-US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Dept</a:t>
            </a:r>
            <a:r>
              <a:rPr lang="en-US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Institute of Technology,</a:t>
            </a:r>
          </a:p>
          <a:p>
            <a:pPr algn="ctr"/>
            <a:r>
              <a:rPr lang="en-US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Nirma University</a:t>
            </a:r>
          </a:p>
        </p:txBody>
      </p:sp>
    </p:spTree>
    <p:extLst>
      <p:ext uri="{BB962C8B-B14F-4D97-AF65-F5344CB8AC3E}">
        <p14:creationId xmlns:p14="http://schemas.microsoft.com/office/powerpoint/2010/main" val="328764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/>
              <a:t>Apache Hadoop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 source framework for storing and processing large datasets using clusters of commodity hardware.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Hadoop is designed to scale up to hundreds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highly fault tolerant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Hadoop platform contains the following two important components: (1) HDFS  (2) YARN</a:t>
            </a:r>
          </a:p>
        </p:txBody>
      </p:sp>
    </p:spTree>
    <p:extLst>
      <p:ext uri="{BB962C8B-B14F-4D97-AF65-F5344CB8AC3E}">
        <p14:creationId xmlns:p14="http://schemas.microsoft.com/office/powerpoint/2010/main" val="131698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/>
              <a:t>Apache Spark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developed by researchers at the University of California at Berkeley. designed to overcome the disk I/O limitations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ability to perform in-memory computations.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allows the data to be cached in memory, thus eliminating the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Hadoop’s disk overhead limitation for iterative tasks.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supports Java, Scala and Python and for certain tasks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it is tested to be up to 100× faster than Hadoop MapReduce</a:t>
            </a:r>
          </a:p>
        </p:txBody>
      </p:sp>
    </p:spTree>
    <p:extLst>
      <p:ext uri="{BB962C8B-B14F-4D97-AF65-F5344CB8AC3E}">
        <p14:creationId xmlns:p14="http://schemas.microsoft.com/office/powerpoint/2010/main" val="281838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79" y="487635"/>
            <a:ext cx="1057355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/>
              <a:t>HPC clusters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Known as blades or supercomputers, are machines with thousands of cores.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They can have a different variety of disk organization, cache, communication mechanism etc.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powerful hardware which is optimized for speed and throughput.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They are not as scalable as Hadoop or Spark clusters but they are still capable of processing terabytes of data.</a:t>
            </a:r>
          </a:p>
        </p:txBody>
      </p:sp>
    </p:spTree>
    <p:extLst>
      <p:ext uri="{BB962C8B-B14F-4D97-AF65-F5344CB8AC3E}">
        <p14:creationId xmlns:p14="http://schemas.microsoft.com/office/powerpoint/2010/main" val="30591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/>
              <a:t>Multicore CPU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Multicore refers to one machine having dozens of processing cores They usually have shared memory but only one disk.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number of cores per chip and the number of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operations that a core can perform has increased significantly. Newer breeds of motherboards allow multiple CPUs within a single machine thereby increasing the parallelism.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Until the last few years, CPUs were mainly responsible for accelerating the algorithms for big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354927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/>
              <a:t>GPU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is designed to accelerate the creation of images in a frame buffer intended for display output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GPUs were primarily used for graphical operations such as video and image editing, accelerating graphics-related processing etc. due to their massively parallel architecture, recent developments in GPU hardware and related programming frameworks have given rise to GPGPU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In addition to the processing cores, GPU has its own high throughput DDR5 memory which is many times faster than a typical DDR3 memory.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94550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/>
              <a:t>FPGA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highly specialized hardware units for specific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FPGAs can be highly optimized for speed and can be orders of magnitude faster compared to other platforms for certain applications.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Due to customized hardware, the development cost is typically much higher compared to other platforms.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 the software side, coding has to be done in HDL with a low-level knowledge of the hardware which increases the algorithm development cost.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80416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platforms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System/Platform Level characteristics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Scalability</a:t>
            </a:r>
          </a:p>
          <a:p>
            <a:r>
              <a:rPr lang="en-US" dirty="0"/>
              <a:t>Data I/O performance</a:t>
            </a:r>
          </a:p>
          <a:p>
            <a:r>
              <a:rPr lang="en-US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95252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Peer-to-Peer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 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Clusters(MapReduce/MPI)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Clusters(Spark)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HPC clusters (MPI/MapReduce)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Multicore(Multithreading)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GPU(CUDA)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FPGA(HDL)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93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I/O Performance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I/O performance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Peer-to-Peer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Clusters(MapReduce/MPI)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Clusters(Spark)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HPC clusters (MPI/MapReduce)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Multicore(Multithreading)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GPU(CUDA)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FPGA(HDL)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* *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5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1325563"/>
          </a:xfrm>
        </p:spPr>
        <p:txBody>
          <a:bodyPr/>
          <a:lstStyle/>
          <a:p>
            <a:r>
              <a:rPr lang="en-US" dirty="0"/>
              <a:t>Fault Tolerance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Fault Tolerance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Peer-to-Peer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Clusters(MapReduce/MPI)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Clusters(Spark)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HPC clusters (MPI/MapReduce)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Multicore(Multithreading)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GPU(CUDA)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FPGA(HDL)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* 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83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lecture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60" y="1986902"/>
            <a:ext cx="2046131" cy="230189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Right platform </a:t>
            </a:r>
          </a:p>
          <a:p>
            <a:r>
              <a:rPr lang="en-US" dirty="0"/>
              <a:t>Need of the application/algorithm</a:t>
            </a:r>
          </a:p>
          <a:p>
            <a:r>
              <a:rPr lang="en-US" dirty="0"/>
              <a:t>Right decision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5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platforms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Application/Algorithm Level characteristics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Real time processing</a:t>
            </a:r>
          </a:p>
          <a:p>
            <a:r>
              <a:rPr lang="en-US" dirty="0"/>
              <a:t>Data size supported</a:t>
            </a:r>
          </a:p>
          <a:p>
            <a:r>
              <a:rPr lang="en-US" dirty="0"/>
              <a:t>Iterative task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96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Processing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  <a:r>
                        <a:rPr lang="en-US" baseline="0" dirty="0"/>
                        <a:t> Time Processing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Peer-to-Peer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Clusters(MapReduce/MPI)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Clusters(Spark)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HPC clusters (MPI/MapReduce)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Multicore(Multithreading)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GPU(CUDA)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FPGA(HDL)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4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Size supported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Size supported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Peer-to-Peer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 *</a:t>
                      </a:r>
                      <a:r>
                        <a:rPr lang="en-US" sz="2400" baseline="0" dirty="0"/>
                        <a:t> * * *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Clusters(MapReduce/MPI)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Clusters(Spark)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HPC clusters (MPI/MapReduce)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Multicore(Multithreading)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GPU(CUDA)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FPGA(HDL)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650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Task Support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149221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 task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Peer-to-Peer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 *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Clusters(MapReduce/MPI)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Clusters(Spark)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HPC clusters (MPI/MapReduce)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Multicore(Multithreading)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GPU(CUDA)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FPGA(HDL)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* *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25" y="370390"/>
            <a:ext cx="7165284" cy="2540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25" y="3448110"/>
            <a:ext cx="7345297" cy="21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57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24" y="0"/>
            <a:ext cx="7425318" cy="31779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48" y="3177914"/>
            <a:ext cx="7637826" cy="25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99" y="386366"/>
            <a:ext cx="7433317" cy="2593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374" y="3150785"/>
            <a:ext cx="7094780" cy="27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455313"/>
            <a:ext cx="7944789" cy="34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4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1768922"/>
            <a:ext cx="10515600" cy="1325563"/>
          </a:xfrm>
        </p:spPr>
        <p:txBody>
          <a:bodyPr/>
          <a:lstStyle/>
          <a:p>
            <a:r>
              <a:rPr lang="en-US" dirty="0"/>
              <a:t>How will you choose one of platform for a particular criteria ?</a:t>
            </a:r>
          </a:p>
        </p:txBody>
      </p:sp>
    </p:spTree>
    <p:extLst>
      <p:ext uri="{BB962C8B-B14F-4D97-AF65-F5344CB8AC3E}">
        <p14:creationId xmlns:p14="http://schemas.microsoft.com/office/powerpoint/2010/main" val="178334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511" y="2017770"/>
            <a:ext cx="5422238" cy="275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quickly do we need to get the results?</a:t>
            </a:r>
          </a:p>
          <a:p>
            <a:r>
              <a:rPr lang="en-US" dirty="0"/>
              <a:t>How big is the data to be processed?</a:t>
            </a:r>
          </a:p>
          <a:p>
            <a:r>
              <a:rPr lang="en-US" dirty="0"/>
              <a:t>Does the model building require several iterations or single iteration?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Iterations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951" y="2266681"/>
            <a:ext cx="7484019" cy="23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420" y="2421229"/>
            <a:ext cx="10675160" cy="23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5775"/>
            <a:ext cx="11013587" cy="19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3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size</a:t>
            </a:r>
          </a:p>
          <a:p>
            <a:r>
              <a:rPr lang="en-US" dirty="0"/>
              <a:t>Speed/Throughput</a:t>
            </a:r>
          </a:p>
          <a:p>
            <a:r>
              <a:rPr lang="en-US" dirty="0"/>
              <a:t>Training /Applying a model</a:t>
            </a:r>
          </a:p>
        </p:txBody>
      </p:sp>
    </p:spTree>
    <p:extLst>
      <p:ext uri="{BB962C8B-B14F-4D97-AF65-F5344CB8AC3E}">
        <p14:creationId xmlns:p14="http://schemas.microsoft.com/office/powerpoint/2010/main" val="2792400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948" y="2060619"/>
            <a:ext cx="9856104" cy="32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1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on MapReduce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273" y="1571223"/>
            <a:ext cx="8662094" cy="2026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73" y="4018208"/>
            <a:ext cx="10498255" cy="21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2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on MPI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877" y="1828800"/>
            <a:ext cx="9211253" cy="34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25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on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89" y="2472744"/>
            <a:ext cx="9855783" cy="26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9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System/platform level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there be a need for more data processing capability in the future?</a:t>
            </a:r>
          </a:p>
          <a:p>
            <a:r>
              <a:rPr lang="en-US" dirty="0"/>
              <a:t>Is the rate of data transfer critical for this application?</a:t>
            </a:r>
          </a:p>
          <a:p>
            <a:r>
              <a:rPr lang="en-US" dirty="0"/>
              <a:t>Is there a need for handling hardware failures within the application?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2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involves distributing the workload across many servers which may be even commodity machines.</a:t>
            </a:r>
          </a:p>
          <a:p>
            <a:pPr algn="just"/>
            <a:r>
              <a:rPr lang="en-US" dirty="0"/>
              <a:t> It is also known as “scale out”, where multiple independent machines are added together in order to improve the processing capability.</a:t>
            </a:r>
          </a:p>
          <a:p>
            <a:pPr algn="just"/>
            <a:r>
              <a:rPr lang="en-US" dirty="0"/>
              <a:t> Typically, multiple instances of the operating system are running on separate machines.</a:t>
            </a:r>
          </a:p>
        </p:txBody>
      </p:sp>
    </p:spTree>
    <p:extLst>
      <p:ext uri="{BB962C8B-B14F-4D97-AF65-F5344CB8AC3E}">
        <p14:creationId xmlns:p14="http://schemas.microsoft.com/office/powerpoint/2010/main" val="306710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Scaling involves installing more processors, more memory and faster hardware, typically, within a single server. </a:t>
            </a:r>
          </a:p>
          <a:p>
            <a:r>
              <a:rPr lang="en-US" dirty="0"/>
              <a:t>It is also known as “scale up” and it usually involves a single instance of an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2127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50" y="1275008"/>
            <a:ext cx="9241121" cy="44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568012"/>
            <a:ext cx="10515600" cy="871247"/>
          </a:xfrm>
        </p:spPr>
        <p:txBody>
          <a:bodyPr/>
          <a:lstStyle/>
          <a:p>
            <a:r>
              <a:rPr lang="en-US" dirty="0"/>
              <a:t>Horizontal Scaling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259"/>
            <a:ext cx="10515600" cy="1664549"/>
          </a:xfrm>
        </p:spPr>
        <p:txBody>
          <a:bodyPr/>
          <a:lstStyle/>
          <a:p>
            <a:r>
              <a:rPr lang="en-US" dirty="0"/>
              <a:t>Peer-to-Peer Network</a:t>
            </a:r>
          </a:p>
          <a:p>
            <a:r>
              <a:rPr lang="en-US" dirty="0"/>
              <a:t>Apache Hadoop</a:t>
            </a:r>
          </a:p>
          <a:p>
            <a:r>
              <a:rPr lang="en-US" dirty="0"/>
              <a:t>Apache Spark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103808"/>
            <a:ext cx="10515600" cy="87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Vertical Scaling Platforms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75055"/>
            <a:ext cx="10515600" cy="1910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performance computing clusters</a:t>
            </a:r>
          </a:p>
          <a:p>
            <a:r>
              <a:rPr lang="en-US" dirty="0"/>
              <a:t>Multicore CPU</a:t>
            </a:r>
          </a:p>
          <a:p>
            <a:r>
              <a:rPr lang="en-US" dirty="0"/>
              <a:t>Graphics Processing Unit(GPU)</a:t>
            </a:r>
          </a:p>
          <a:p>
            <a:r>
              <a:rPr lang="en-US" dirty="0"/>
              <a:t>Field Programmable gate arrays(FPGA)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9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580" y="487636"/>
            <a:ext cx="996824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u="sng" dirty="0"/>
              <a:t>Peer-to-Peer networks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involve millions of machines connected in a network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decentralized and distributed network architecture where the nodes in the networks (known as peers) serve as well as consume resources.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oldest distributed computing platforms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Message Passing Interface (MPI) for communication scheme used in such a setup to communicate and exchange the data between peers.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Each node can store the data instances and the scale out is practically unlimited (can be millions of nodes).</a:t>
            </a:r>
          </a:p>
        </p:txBody>
      </p:sp>
    </p:spTree>
    <p:extLst>
      <p:ext uri="{BB962C8B-B14F-4D97-AF65-F5344CB8AC3E}">
        <p14:creationId xmlns:p14="http://schemas.microsoft.com/office/powerpoint/2010/main" val="59442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1187</Words>
  <Application>Microsoft Office PowerPoint</Application>
  <PresentationFormat>Widescreen</PresentationFormat>
  <Paragraphs>196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Bookman Old Style</vt:lpstr>
      <vt:lpstr>Calibri</vt:lpstr>
      <vt:lpstr>Calibri Light</vt:lpstr>
      <vt:lpstr>Office Theme</vt:lpstr>
      <vt:lpstr>Platforms to handle Big data</vt:lpstr>
      <vt:lpstr>Objective of the lecture</vt:lpstr>
      <vt:lpstr>PowerPoint Presentation</vt:lpstr>
      <vt:lpstr>System/platform level requirements</vt:lpstr>
      <vt:lpstr>Horizontal Scaling</vt:lpstr>
      <vt:lpstr>Vertical Scaling</vt:lpstr>
      <vt:lpstr>PowerPoint Presentation</vt:lpstr>
      <vt:lpstr>Horizontal Scaling Platforms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platforms </vt:lpstr>
      <vt:lpstr>Scalability</vt:lpstr>
      <vt:lpstr>Data I/O Performance</vt:lpstr>
      <vt:lpstr>Fault Tolerance</vt:lpstr>
      <vt:lpstr>Comparison of platforms </vt:lpstr>
      <vt:lpstr>Real Time Processing</vt:lpstr>
      <vt:lpstr>Data Size supported</vt:lpstr>
      <vt:lpstr>Iterative Task Support</vt:lpstr>
      <vt:lpstr>PowerPoint Presentation</vt:lpstr>
      <vt:lpstr>PowerPoint Presentation</vt:lpstr>
      <vt:lpstr>PowerPoint Presentation</vt:lpstr>
      <vt:lpstr>PowerPoint Presentation</vt:lpstr>
      <vt:lpstr>How will you choose one of platform for a particular criteria ?</vt:lpstr>
      <vt:lpstr>Amount of Time</vt:lpstr>
      <vt:lpstr>Number of Iterations</vt:lpstr>
      <vt:lpstr>Fault Tolerance</vt:lpstr>
      <vt:lpstr>Scalability</vt:lpstr>
      <vt:lpstr>Choice of platform</vt:lpstr>
      <vt:lpstr>K means clustering </vt:lpstr>
      <vt:lpstr>K-means on MapReduce</vt:lpstr>
      <vt:lpstr>K-means on MPI</vt:lpstr>
      <vt:lpstr>K-means on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Administrator</dc:creator>
  <cp:lastModifiedBy>Unnat Mistry</cp:lastModifiedBy>
  <cp:revision>23</cp:revision>
  <dcterms:created xsi:type="dcterms:W3CDTF">2020-01-06T04:10:37Z</dcterms:created>
  <dcterms:modified xsi:type="dcterms:W3CDTF">2022-09-13T09:25:42Z</dcterms:modified>
</cp:coreProperties>
</file>