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9"/>
  </p:notesMasterIdLst>
  <p:sldIdLst>
    <p:sldId id="256" r:id="rId2"/>
    <p:sldId id="257" r:id="rId3"/>
    <p:sldId id="263" r:id="rId4"/>
    <p:sldId id="259" r:id="rId5"/>
    <p:sldId id="260" r:id="rId6"/>
    <p:sldId id="266"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51" d="100"/>
          <a:sy n="51" d="100"/>
        </p:scale>
        <p:origin x="88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6A049-1340-471A-970B-8410F5D2776C}"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5A666-11E1-450C-93CD-F5D7931EE263}" type="slidenum">
              <a:rPr lang="en-IN" smtClean="0"/>
              <a:t>‹#›</a:t>
            </a:fld>
            <a:endParaRPr lang="en-IN"/>
          </a:p>
        </p:txBody>
      </p:sp>
    </p:spTree>
    <p:extLst>
      <p:ext uri="{BB962C8B-B14F-4D97-AF65-F5344CB8AC3E}">
        <p14:creationId xmlns:p14="http://schemas.microsoft.com/office/powerpoint/2010/main" val="322008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050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44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1538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688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822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682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160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58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04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1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362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126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715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4317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28908A21-96C2-470D-A346-3D15BD19E34D}"/>
              </a:ext>
            </a:extLst>
          </p:cNvPr>
          <p:cNvPicPr>
            <a:picLocks noChangeAspect="1"/>
          </p:cNvPicPr>
          <p:nvPr/>
        </p:nvPicPr>
        <p:blipFill>
          <a:blip r:embed="rId2"/>
          <a:stretch>
            <a:fillRect/>
          </a:stretch>
        </p:blipFill>
        <p:spPr>
          <a:xfrm>
            <a:off x="6971495" y="114614"/>
            <a:ext cx="4676812" cy="1266391"/>
          </a:xfrm>
          <a:prstGeom prst="rect">
            <a:avLst/>
          </a:prstGeom>
        </p:spPr>
      </p:pic>
      <p:sp>
        <p:nvSpPr>
          <p:cNvPr id="5" name="TextBox 4">
            <a:extLst>
              <a:ext uri="{FF2B5EF4-FFF2-40B4-BE49-F238E27FC236}">
                <a16:creationId xmlns:a16="http://schemas.microsoft.com/office/drawing/2014/main" id="{2020918E-7D3E-4871-81FC-84827B31264F}"/>
              </a:ext>
            </a:extLst>
          </p:cNvPr>
          <p:cNvSpPr txBox="1"/>
          <p:nvPr/>
        </p:nvSpPr>
        <p:spPr>
          <a:xfrm>
            <a:off x="2642671" y="3082293"/>
            <a:ext cx="3986076" cy="212686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Name: Unnati Rastogi</a:t>
            </a:r>
            <a:endParaRPr lang="en-US"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Section:</a:t>
            </a:r>
            <a:r>
              <a:rPr lang="en-US" dirty="0">
                <a:latin typeface="Calibri" panose="020F0502020204030204" pitchFamily="34" charset="0"/>
                <a:cs typeface="Calibri" panose="020F0502020204030204" pitchFamily="34" charset="0"/>
              </a:rPr>
              <a:t> H</a:t>
            </a:r>
          </a:p>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Class no.: 67</a:t>
            </a:r>
            <a:endParaRPr lang="en-US"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University roll no.: 21022874</a:t>
            </a:r>
          </a:p>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Mentor name: Ms. Ankita </a:t>
            </a:r>
            <a:r>
              <a:rPr lang="en-US" b="1" dirty="0" err="1">
                <a:latin typeface="Calibri" panose="020F0502020204030204" pitchFamily="34" charset="0"/>
                <a:cs typeface="Calibri" panose="020F0502020204030204" pitchFamily="34" charset="0"/>
              </a:rPr>
              <a:t>Nainwal</a:t>
            </a:r>
            <a:endParaRPr lang="en-US"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08C8045-88F1-4996-9FB7-A822EEA19FC2}"/>
              </a:ext>
            </a:extLst>
          </p:cNvPr>
          <p:cNvSpPr txBox="1"/>
          <p:nvPr/>
        </p:nvSpPr>
        <p:spPr>
          <a:xfrm>
            <a:off x="2361416" y="1381005"/>
            <a:ext cx="7469168" cy="120032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400" b="1" dirty="0">
                <a:latin typeface="+mj-lt"/>
                <a:cs typeface="Times New Roman" panose="02020603050405020304" pitchFamily="18" charset="0"/>
              </a:rPr>
              <a:t>MINI PROJECT</a:t>
            </a:r>
          </a:p>
          <a:p>
            <a:pPr algn="ctr"/>
            <a:r>
              <a:rPr lang="en-US" sz="2400" b="1" dirty="0">
                <a:latin typeface="+mj-lt"/>
                <a:cs typeface="Times New Roman" panose="02020603050405020304" pitchFamily="18" charset="0"/>
              </a:rPr>
              <a:t>ON</a:t>
            </a:r>
            <a:endParaRPr lang="en-IN" sz="2400" b="1" dirty="0">
              <a:latin typeface="+mj-lt"/>
              <a:cs typeface="Times New Roman" panose="02020603050405020304" pitchFamily="18" charset="0"/>
            </a:endParaRPr>
          </a:p>
          <a:p>
            <a:pPr algn="ctr"/>
            <a:r>
              <a:rPr lang="en-IN" sz="2400" b="1" dirty="0">
                <a:latin typeface="+mj-lt"/>
                <a:cs typeface="Times New Roman" panose="02020603050405020304" pitchFamily="18" charset="0"/>
              </a:rPr>
              <a:t>IMAGE CLASSIFICATION IN HEALTH CARE</a:t>
            </a:r>
            <a:endParaRPr lang="en-US" sz="2400" b="1" dirty="0">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64F76051-D506-46CA-A512-C1BB53BA0C1E}"/>
              </a:ext>
            </a:extLst>
          </p:cNvPr>
          <p:cNvSpPr txBox="1"/>
          <p:nvPr/>
        </p:nvSpPr>
        <p:spPr>
          <a:xfrm>
            <a:off x="6628747" y="3082293"/>
            <a:ext cx="4566082"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Course: </a:t>
            </a:r>
            <a:r>
              <a:rPr lang="en-US" dirty="0">
                <a:latin typeface="Calibri" panose="020F0502020204030204" pitchFamily="34" charset="0"/>
                <a:cs typeface="Calibri" panose="020F0502020204030204" pitchFamily="34" charset="0"/>
              </a:rPr>
              <a:t>B.Tech.</a:t>
            </a:r>
          </a:p>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Branch: </a:t>
            </a:r>
            <a:r>
              <a:rPr lang="en-US" dirty="0">
                <a:latin typeface="Calibri" panose="020F0502020204030204" pitchFamily="34" charset="0"/>
                <a:cs typeface="Calibri" panose="020F0502020204030204" pitchFamily="34" charset="0"/>
              </a:rPr>
              <a:t>CSE </a:t>
            </a:r>
            <a:endParaRPr lang="en-IN"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Semester:</a:t>
            </a:r>
            <a:r>
              <a:rPr lang="en-US" dirty="0">
                <a:latin typeface="Calibri" panose="020F0502020204030204" pitchFamily="34" charset="0"/>
                <a:cs typeface="Calibri" panose="020F0502020204030204" pitchFamily="34" charset="0"/>
              </a:rPr>
              <a:t> 5</a:t>
            </a:r>
            <a:endParaRPr lang="en-US" b="1" dirty="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en-US" b="1" dirty="0">
                <a:latin typeface="Calibri" panose="020F0502020204030204" pitchFamily="34" charset="0"/>
                <a:cs typeface="Calibri" panose="020F0502020204030204" pitchFamily="34" charset="0"/>
              </a:rPr>
              <a:t>Session: </a:t>
            </a:r>
            <a:r>
              <a:rPr lang="en-US" dirty="0">
                <a:latin typeface="Calibri" panose="020F0502020204030204" pitchFamily="34" charset="0"/>
                <a:cs typeface="Calibri" panose="020F0502020204030204" pitchFamily="34" charset="0"/>
              </a:rPr>
              <a:t>2022-23</a:t>
            </a:r>
          </a:p>
        </p:txBody>
      </p:sp>
    </p:spTree>
    <p:extLst>
      <p:ext uri="{BB962C8B-B14F-4D97-AF65-F5344CB8AC3E}">
        <p14:creationId xmlns:p14="http://schemas.microsoft.com/office/powerpoint/2010/main" val="22793951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BCE9A-70A9-4EB8-9864-D1708CD86E18}"/>
              </a:ext>
            </a:extLst>
          </p:cNvPr>
          <p:cNvSpPr txBox="1"/>
          <p:nvPr/>
        </p:nvSpPr>
        <p:spPr>
          <a:xfrm>
            <a:off x="619760" y="764373"/>
            <a:ext cx="6832600" cy="12930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b="1" cap="all" dirty="0">
                <a:latin typeface="+mj-lt"/>
                <a:ea typeface="+mj-ea"/>
                <a:cs typeface="+mj-cs"/>
              </a:rPr>
              <a:t>INTRODUCTION</a:t>
            </a:r>
          </a:p>
        </p:txBody>
      </p:sp>
      <p:sp>
        <p:nvSpPr>
          <p:cNvPr id="4" name="TextBox 3">
            <a:extLst>
              <a:ext uri="{FF2B5EF4-FFF2-40B4-BE49-F238E27FC236}">
                <a16:creationId xmlns:a16="http://schemas.microsoft.com/office/drawing/2014/main" id="{A3B5F129-1445-4EE0-A74D-9A1DB424C18E}"/>
              </a:ext>
            </a:extLst>
          </p:cNvPr>
          <p:cNvSpPr txBox="1"/>
          <p:nvPr/>
        </p:nvSpPr>
        <p:spPr>
          <a:xfrm>
            <a:off x="619760" y="2194560"/>
            <a:ext cx="6832600" cy="4024125"/>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9460248C-68CC-8393-19DF-1E6A48ACAD61}"/>
              </a:ext>
            </a:extLst>
          </p:cNvPr>
          <p:cNvSpPr txBox="1"/>
          <p:nvPr/>
        </p:nvSpPr>
        <p:spPr>
          <a:xfrm>
            <a:off x="987459" y="2057401"/>
            <a:ext cx="5959462" cy="3693319"/>
          </a:xfrm>
          <a:prstGeom prst="rect">
            <a:avLst/>
          </a:prstGeom>
          <a:noFill/>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rPr>
              <a:t>An image classification project in healthcare involves using machine learning and computer vision techniques to analyze medical images and categorize them into different classes or labels. This type of project has significant applications in various medical fields, including diagnosis, treatment planning, and monitoring of diseases. </a:t>
            </a:r>
          </a:p>
          <a:p>
            <a:pPr marL="0" marR="0">
              <a:spcBef>
                <a:spcPts val="0"/>
              </a:spcBef>
              <a:spcAft>
                <a:spcPts val="0"/>
              </a:spcAft>
            </a:pPr>
            <a:endParaRPr lang="en-US" dirty="0">
              <a:latin typeface="Times New Roman" panose="02020603050405020304" pitchFamily="18"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This project leverages deep learning, particularly Convolutional Neural Networks (CNNs), to automatically learn and recognize patterns within medical images. The primary goal is to develop a model that can accurately classify medical images into predefined categories, such as identifying specific diseases, anomalies, or anatomical structures.</a:t>
            </a:r>
          </a:p>
        </p:txBody>
      </p:sp>
      <p:pic>
        <p:nvPicPr>
          <p:cNvPr id="6" name="Picture 5">
            <a:extLst>
              <a:ext uri="{FF2B5EF4-FFF2-40B4-BE49-F238E27FC236}">
                <a16:creationId xmlns:a16="http://schemas.microsoft.com/office/drawing/2014/main" id="{FC37C481-DEEB-EAD9-9435-04B83FCECC29}"/>
              </a:ext>
            </a:extLst>
          </p:cNvPr>
          <p:cNvPicPr>
            <a:picLocks noChangeAspect="1"/>
          </p:cNvPicPr>
          <p:nvPr/>
        </p:nvPicPr>
        <p:blipFill>
          <a:blip r:embed="rId2"/>
          <a:stretch>
            <a:fillRect/>
          </a:stretch>
        </p:blipFill>
        <p:spPr>
          <a:xfrm>
            <a:off x="7642796" y="1866909"/>
            <a:ext cx="4079513" cy="3124182"/>
          </a:xfrm>
          <a:prstGeom prst="rect">
            <a:avLst/>
          </a:prstGeom>
        </p:spPr>
      </p:pic>
    </p:spTree>
    <p:extLst>
      <p:ext uri="{BB962C8B-B14F-4D97-AF65-F5344CB8AC3E}">
        <p14:creationId xmlns:p14="http://schemas.microsoft.com/office/powerpoint/2010/main" val="162018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8E23-94B4-6DBD-454F-965C2851E35D}"/>
              </a:ext>
            </a:extLst>
          </p:cNvPr>
          <p:cNvSpPr>
            <a:spLocks noGrp="1"/>
          </p:cNvSpPr>
          <p:nvPr>
            <p:ph type="title"/>
          </p:nvPr>
        </p:nvSpPr>
        <p:spPr>
          <a:xfrm>
            <a:off x="3284376" y="587091"/>
            <a:ext cx="8610600" cy="1293028"/>
          </a:xfrm>
        </p:spPr>
        <p:txBody>
          <a:bodyPr>
            <a:normAutofit/>
          </a:bodyPr>
          <a:lstStyle/>
          <a:p>
            <a:r>
              <a:rPr lang="en-US" sz="4000" dirty="0"/>
              <a:t>Problem statement</a:t>
            </a:r>
          </a:p>
        </p:txBody>
      </p:sp>
      <p:sp>
        <p:nvSpPr>
          <p:cNvPr id="3" name="Content Placeholder 2">
            <a:extLst>
              <a:ext uri="{FF2B5EF4-FFF2-40B4-BE49-F238E27FC236}">
                <a16:creationId xmlns:a16="http://schemas.microsoft.com/office/drawing/2014/main" id="{79F0466C-87C6-93D7-46D1-AB344C5D5405}"/>
              </a:ext>
            </a:extLst>
          </p:cNvPr>
          <p:cNvSpPr>
            <a:spLocks noGrp="1"/>
          </p:cNvSpPr>
          <p:nvPr>
            <p:ph idx="1"/>
          </p:nvPr>
        </p:nvSpPr>
        <p:spPr/>
        <p:txBody>
          <a:bodyPr/>
          <a:lstStyle/>
          <a:p>
            <a:pPr marL="0" indent="0">
              <a:buNone/>
            </a:pPr>
            <a:r>
              <a:rPr lang="en-US" dirty="0">
                <a:effectLst/>
                <a:latin typeface="Times New Roman" panose="02020603050405020304" pitchFamily="18" charset="0"/>
                <a:ea typeface="Bookman Old Style" panose="02050604050505020204" pitchFamily="18" charset="0"/>
              </a:rPr>
              <a:t>The aim of this project is to build a </a:t>
            </a:r>
            <a:r>
              <a:rPr lang="en-US" dirty="0">
                <a:latin typeface="Times New Roman" panose="02020603050405020304" pitchFamily="18" charset="0"/>
                <a:ea typeface="Bookman Old Style" panose="02050604050505020204" pitchFamily="18" charset="0"/>
              </a:rPr>
              <a:t>Deep Learning</a:t>
            </a:r>
            <a:r>
              <a:rPr lang="en-US" dirty="0">
                <a:effectLst/>
                <a:latin typeface="Times New Roman" panose="02020603050405020304" pitchFamily="18" charset="0"/>
                <a:ea typeface="Bookman Old Style" panose="02050604050505020204" pitchFamily="18" charset="0"/>
              </a:rPr>
              <a:t> model that can accurately classify medical images into predefined categories, such as identifying specific diseases. The approach that is used in this project is based on CNN or </a:t>
            </a:r>
            <a:r>
              <a:rPr lang="en-US" dirty="0">
                <a:latin typeface="Times New Roman" panose="02020603050405020304" pitchFamily="18" charset="0"/>
                <a:ea typeface="Bookman Old Style" panose="02050604050505020204" pitchFamily="18" charset="0"/>
              </a:rPr>
              <a:t>Convolutional neural network which is a deep learning technique.</a:t>
            </a:r>
            <a:endParaRPr lang="en-US"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0223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097E8-968A-428E-B28B-ECFDC0ADB7AA}"/>
              </a:ext>
            </a:extLst>
          </p:cNvPr>
          <p:cNvSpPr txBox="1"/>
          <p:nvPr/>
        </p:nvSpPr>
        <p:spPr>
          <a:xfrm>
            <a:off x="3357648" y="269713"/>
            <a:ext cx="4694400" cy="707886"/>
          </a:xfrm>
          <a:prstGeom prst="rect">
            <a:avLst/>
          </a:prstGeom>
          <a:noFill/>
        </p:spPr>
        <p:txBody>
          <a:bodyPr wrap="square" rtlCol="0">
            <a:spAutoFit/>
          </a:bodyPr>
          <a:lstStyle/>
          <a:p>
            <a:r>
              <a:rPr lang="en-IN" sz="4000" b="1" cap="all" dirty="0">
                <a:latin typeface="+mj-lt"/>
                <a:ea typeface="+mj-ea"/>
                <a:cs typeface="+mj-cs"/>
              </a:rPr>
              <a:t>Methodology</a:t>
            </a:r>
          </a:p>
        </p:txBody>
      </p:sp>
      <p:sp>
        <p:nvSpPr>
          <p:cNvPr id="7" name="TextBox 6">
            <a:extLst>
              <a:ext uri="{FF2B5EF4-FFF2-40B4-BE49-F238E27FC236}">
                <a16:creationId xmlns:a16="http://schemas.microsoft.com/office/drawing/2014/main" id="{221ACDDA-1F45-67A7-0CE6-306428971C58}"/>
              </a:ext>
            </a:extLst>
          </p:cNvPr>
          <p:cNvSpPr txBox="1"/>
          <p:nvPr/>
        </p:nvSpPr>
        <p:spPr>
          <a:xfrm>
            <a:off x="1403011" y="1330409"/>
            <a:ext cx="8976049" cy="3671454"/>
          </a:xfrm>
          <a:prstGeom prst="rect">
            <a:avLst/>
          </a:prstGeom>
          <a:noFill/>
        </p:spPr>
        <p:txBody>
          <a:bodyPr wrap="square" rtlCol="0">
            <a:spAutoFit/>
          </a:bodyPr>
          <a:lstStyle/>
          <a:p>
            <a:r>
              <a:rPr lang="en-US" b="0" i="0" dirty="0">
                <a:solidFill>
                  <a:srgbClr val="000000"/>
                </a:solidFill>
                <a:effectLst/>
                <a:latin typeface="Roboto" panose="020B0604020202020204" pitchFamily="2" charset="0"/>
              </a:rPr>
              <a:t>The basic steps that were involved in the development of this project involved methods like data preprocessing, data modelling etc., the following steps are:</a:t>
            </a:r>
          </a:p>
          <a:p>
            <a:endParaRPr lang="en-US" dirty="0">
              <a:solidFill>
                <a:srgbClr val="000000"/>
              </a:solidFill>
              <a:latin typeface="Roboto" panose="020B0604020202020204" pitchFamily="2" charset="0"/>
            </a:endParaRPr>
          </a:p>
          <a:p>
            <a:pPr marL="0" marR="0">
              <a:lnSpc>
                <a:spcPts val="2400"/>
              </a:lnSpc>
              <a:spcBef>
                <a:spcPts val="2400"/>
              </a:spcBef>
              <a:spcAft>
                <a:spcPts val="0"/>
              </a:spcAft>
            </a:pPr>
            <a:r>
              <a:rPr lang="en-US" sz="1800" b="1"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STEP 1: Load data set</a:t>
            </a:r>
          </a:p>
          <a:p>
            <a:pPr marL="0" marR="0">
              <a:lnSpc>
                <a:spcPts val="2400"/>
              </a:lnSpc>
              <a:spcBef>
                <a:spcPts val="2400"/>
              </a:spcBef>
              <a:spcAft>
                <a:spcPts val="0"/>
              </a:spcAft>
            </a:pPr>
            <a:r>
              <a:rPr lang="en-US"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In this step we loaded our data set i.e., brain-tumor dataset from Kaggle</a:t>
            </a:r>
            <a:endParaRPr lang="en-US" sz="1800" dirty="0">
              <a:effectLst/>
              <a:latin typeface="Times New Roman" panose="02020603050405020304" pitchFamily="18" charset="0"/>
              <a:ea typeface="Times New Roman" panose="02020603050405020304" pitchFamily="18" charset="0"/>
            </a:endParaRPr>
          </a:p>
          <a:p>
            <a:pPr marL="0" marR="0">
              <a:lnSpc>
                <a:spcPts val="2400"/>
              </a:lnSpc>
              <a:spcBef>
                <a:spcPts val="2400"/>
              </a:spcBef>
              <a:spcAft>
                <a:spcPts val="0"/>
              </a:spcAft>
            </a:pPr>
            <a:endParaRPr lang="en-US" sz="1800" dirty="0">
              <a:effectLst/>
              <a:latin typeface="Times New Roman" panose="02020603050405020304" pitchFamily="18" charset="0"/>
              <a:ea typeface="Times New Roman" panose="02020603050405020304" pitchFamily="18" charset="0"/>
            </a:endParaRPr>
          </a:p>
          <a:p>
            <a:pPr marL="365760" marR="0">
              <a:lnSpc>
                <a:spcPts val="2400"/>
              </a:lnSpc>
              <a:spcBef>
                <a:spcPts val="2400"/>
              </a:spcBef>
              <a:spcAft>
                <a:spcPts val="800"/>
              </a:spcAft>
            </a:pPr>
            <a:br>
              <a:rPr lang="en-IN" sz="18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br>
            <a:endParaRPr lang="en-US" dirty="0"/>
          </a:p>
        </p:txBody>
      </p:sp>
    </p:spTree>
    <p:extLst>
      <p:ext uri="{BB962C8B-B14F-4D97-AF65-F5344CB8AC3E}">
        <p14:creationId xmlns:p14="http://schemas.microsoft.com/office/powerpoint/2010/main" val="302451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8126A3-D550-810A-D031-77C74DA86496}"/>
              </a:ext>
            </a:extLst>
          </p:cNvPr>
          <p:cNvSpPr txBox="1"/>
          <p:nvPr/>
        </p:nvSpPr>
        <p:spPr>
          <a:xfrm>
            <a:off x="1476181" y="766732"/>
            <a:ext cx="9239638" cy="5016758"/>
          </a:xfrm>
          <a:prstGeom prst="rect">
            <a:avLst/>
          </a:prstGeom>
          <a:noFill/>
        </p:spPr>
        <p:txBody>
          <a:bodyPr wrap="square">
            <a:spAutoFit/>
          </a:bodyPr>
          <a:lstStyle/>
          <a:p>
            <a:pPr marL="0" marR="0">
              <a:spcBef>
                <a:spcPts val="0"/>
              </a:spcBef>
              <a:spcAft>
                <a:spcPts val="0"/>
              </a:spcAft>
            </a:pPr>
            <a:r>
              <a:rPr lang="en-US" sz="1800" b="1" spc="-5" dirty="0">
                <a:solidFill>
                  <a:srgbClr val="292929"/>
                </a:solidFill>
                <a:effectLst/>
                <a:latin typeface="Georgia" panose="02040502050405020303" pitchFamily="18" charset="0"/>
                <a:ea typeface="Times New Roman" panose="02020603050405020304" pitchFamily="18" charset="0"/>
              </a:rPr>
              <a:t>STEP 2: </a:t>
            </a:r>
            <a:r>
              <a:rPr lang="en-US" sz="2400" b="1" dirty="0">
                <a:solidFill>
                  <a:srgbClr val="000000"/>
                </a:solidFill>
                <a:effectLst/>
                <a:latin typeface="Times New Roman" panose="02020603050405020304" pitchFamily="18" charset="0"/>
                <a:ea typeface="Times New Roman" panose="02020603050405020304" pitchFamily="18" charset="0"/>
              </a:rPr>
              <a:t> Read and pre-process the data</a:t>
            </a:r>
            <a:endParaRPr lang="en-US" sz="24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Clean and preprocess the medical images to ensure consistency and remove any noise or artifacts that may affect the model's performance.</a:t>
            </a:r>
          </a:p>
          <a:p>
            <a:pPr marL="0" marR="0">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000" b="1" dirty="0">
                <a:effectLst/>
                <a:latin typeface="Georgia" panose="02040502050405020303" pitchFamily="18" charset="0"/>
                <a:ea typeface="Times New Roman" panose="02020603050405020304" pitchFamily="18" charset="0"/>
              </a:rPr>
              <a:t>Step 3:</a:t>
            </a:r>
            <a:r>
              <a:rPr lang="en-US" sz="2400" b="1" dirty="0">
                <a:solidFill>
                  <a:srgbClr val="000000"/>
                </a:solidFill>
                <a:effectLst/>
                <a:latin typeface="Times New Roman" panose="02020603050405020304" pitchFamily="18" charset="0"/>
                <a:ea typeface="Times New Roman" panose="02020603050405020304" pitchFamily="18" charset="0"/>
              </a:rPr>
              <a:t>Visualizing and labelling  our training data</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Annotate the images with the correct labels or classes. In healthcare, these labels might represent different diseases, anatomical structures, or conditions.</a:t>
            </a:r>
            <a:endParaRPr lang="en-US" sz="2000" dirty="0">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endParaRPr lang="en-US" sz="2400" b="1"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2400" b="1" dirty="0">
              <a:effectLst/>
              <a:latin typeface="Calibri" panose="020F0502020204030204" pitchFamily="34" charset="0"/>
              <a:ea typeface="Calibri" panose="020F0502020204030204" pitchFamily="34" charset="0"/>
            </a:endParaRPr>
          </a:p>
          <a:p>
            <a:pPr marL="0" marR="0">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0" marR="0">
              <a:lnSpc>
                <a:spcPts val="2400"/>
              </a:lnSpc>
              <a:spcBef>
                <a:spcPts val="2400"/>
              </a:spcBef>
              <a:spcAft>
                <a:spcPts val="0"/>
              </a:spcAft>
            </a:pPr>
            <a:endParaRPr lang="en-US"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808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20C114-D5F3-6600-004A-7C6B36B73ABA}"/>
              </a:ext>
            </a:extLst>
          </p:cNvPr>
          <p:cNvSpPr txBox="1"/>
          <p:nvPr/>
        </p:nvSpPr>
        <p:spPr>
          <a:xfrm>
            <a:off x="1558290" y="528099"/>
            <a:ext cx="6103620" cy="5019964"/>
          </a:xfrm>
          <a:prstGeom prst="rect">
            <a:avLst/>
          </a:prstGeom>
          <a:noFill/>
        </p:spPr>
        <p:txBody>
          <a:bodyPr wrap="square">
            <a:spAutoFit/>
          </a:bodyPr>
          <a:lstStyle/>
          <a:p>
            <a:pPr marL="0" marR="0">
              <a:spcBef>
                <a:spcPts val="0"/>
              </a:spcBef>
              <a:spcAft>
                <a:spcPts val="0"/>
              </a:spcAft>
            </a:pPr>
            <a:r>
              <a:rPr lang="en-US" sz="2400" b="1" dirty="0">
                <a:solidFill>
                  <a:srgbClr val="000000"/>
                </a:solidFill>
                <a:latin typeface="Times New Roman" panose="02020603050405020304" pitchFamily="18" charset="0"/>
                <a:ea typeface="Calibri" panose="020F0502020204030204" pitchFamily="34" charset="0"/>
              </a:rPr>
              <a:t>Step 4:  </a:t>
            </a:r>
            <a:r>
              <a:rPr lang="en-US" sz="1800" b="1" dirty="0">
                <a:solidFill>
                  <a:srgbClr val="000000"/>
                </a:solidFill>
                <a:effectLst/>
                <a:latin typeface="Times New Roman" panose="02020603050405020304" pitchFamily="18" charset="0"/>
                <a:ea typeface="Times New Roman" panose="02020603050405020304" pitchFamily="18" charset="0"/>
              </a:rPr>
              <a:t>Model Creation</a:t>
            </a:r>
            <a:endParaRPr lang="en-US" sz="1800" dirty="0">
              <a:effectLst/>
              <a:latin typeface="Calibri" panose="020F0502020204030204" pitchFamily="34" charset="0"/>
              <a:ea typeface="Calibri" panose="020F0502020204030204" pitchFamily="34" charset="0"/>
            </a:endParaRPr>
          </a:p>
          <a:p>
            <a:pPr marL="22860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22860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We will be creating a Convolutional Neural Networks (CNN) model which is very popular while classifying images as it extracts the features of images using several hidden layers or we say several layers of filters.</a:t>
            </a:r>
          </a:p>
          <a:p>
            <a:pPr marL="228600" marR="0" algn="just">
              <a:lnSpc>
                <a:spcPct val="150000"/>
              </a:lnSpc>
              <a:spcBef>
                <a:spcPts val="0"/>
              </a:spcBef>
              <a:spcAft>
                <a:spcPts val="0"/>
              </a:spcAft>
            </a:pPr>
            <a:endParaRPr lang="en-US" dirty="0">
              <a:solidFill>
                <a:srgbClr val="000000"/>
              </a:solidFill>
              <a:latin typeface="Times New Roman" panose="02020603050405020304" pitchFamily="18" charset="0"/>
              <a:ea typeface="Calibri" panose="020F0502020204030204" pitchFamily="34" charset="0"/>
            </a:endParaRPr>
          </a:p>
          <a:p>
            <a:pPr marL="0" marR="0" algn="just">
              <a:lnSpc>
                <a:spcPct val="150000"/>
              </a:lnSpc>
              <a:spcBef>
                <a:spcPts val="600"/>
              </a:spcBef>
              <a:spcAft>
                <a:spcPts val="600"/>
              </a:spcAft>
            </a:pPr>
            <a:r>
              <a:rPr lang="en-US" sz="2400" b="1" dirty="0">
                <a:solidFill>
                  <a:srgbClr val="000000"/>
                </a:solidFill>
                <a:effectLst/>
                <a:latin typeface="Times New Roman" panose="02020603050405020304" pitchFamily="18" charset="0"/>
                <a:ea typeface="Calibri" panose="020F0502020204030204" pitchFamily="34" charset="0"/>
              </a:rPr>
              <a:t>Step </a:t>
            </a:r>
            <a:r>
              <a:rPr lang="en-US" sz="2400" b="1" dirty="0">
                <a:solidFill>
                  <a:srgbClr val="000000"/>
                </a:solidFill>
                <a:latin typeface="Times New Roman" panose="02020603050405020304" pitchFamily="18" charset="0"/>
                <a:ea typeface="Calibri" panose="020F0502020204030204" pitchFamily="34" charset="0"/>
              </a:rPr>
              <a:t>5</a:t>
            </a:r>
            <a:r>
              <a:rPr lang="en-US" sz="1800" dirty="0">
                <a:solidFill>
                  <a:srgbClr val="000000"/>
                </a:solidFill>
                <a:effectLst/>
                <a:latin typeface="Times New Roman" panose="02020603050405020304" pitchFamily="18" charset="0"/>
                <a:ea typeface="Calibri" panose="020F0502020204030204" pitchFamily="34" charset="0"/>
              </a:rPr>
              <a:t>: </a:t>
            </a:r>
            <a:r>
              <a:rPr lang="en-US" sz="2000" b="1" dirty="0">
                <a:solidFill>
                  <a:srgbClr val="000000"/>
                </a:solidFill>
                <a:effectLst/>
                <a:latin typeface="Times New Roman" panose="02020603050405020304" pitchFamily="18" charset="0"/>
                <a:ea typeface="Calibri" panose="020F0502020204030204" pitchFamily="34" charset="0"/>
              </a:rPr>
              <a:t>T</a:t>
            </a:r>
            <a:r>
              <a:rPr lang="en-US" sz="2000" b="1" dirty="0">
                <a:latin typeface="Times New Roman" panose="02020603050405020304" pitchFamily="18" charset="0"/>
                <a:ea typeface="Times New Roman" panose="02020603050405020304" pitchFamily="18" charset="0"/>
              </a:rPr>
              <a:t>raining and making predictions</a:t>
            </a:r>
            <a:endParaRPr lang="en-US" sz="1600" dirty="0">
              <a:effectLst/>
              <a:latin typeface="Calibri" panose="020F0502020204030204" pitchFamily="34" charset="0"/>
              <a:ea typeface="Calibri" panose="020F0502020204030204" pitchFamily="34" charset="0"/>
            </a:endParaRPr>
          </a:p>
          <a:p>
            <a:pPr marL="0" marR="0" algn="just">
              <a:lnSpc>
                <a:spcPct val="150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Now we are going to </a:t>
            </a:r>
            <a:r>
              <a:rPr lang="en-US" dirty="0">
                <a:latin typeface="Times New Roman" panose="02020603050405020304" pitchFamily="18" charset="0"/>
                <a:ea typeface="Times New Roman" panose="02020603050405020304" pitchFamily="18" charset="0"/>
              </a:rPr>
              <a:t>use</a:t>
            </a:r>
            <a:r>
              <a:rPr lang="en-US" sz="1800" dirty="0">
                <a:effectLst/>
                <a:latin typeface="Times New Roman" panose="02020603050405020304" pitchFamily="18" charset="0"/>
                <a:ea typeface="Times New Roman" panose="02020603050405020304" pitchFamily="18" charset="0"/>
              </a:rPr>
              <a:t> our model which we have created to make test predictions</a:t>
            </a:r>
            <a:r>
              <a:rPr lang="en-US" dirty="0">
                <a:latin typeface="Times New Roman" panose="02020603050405020304" pitchFamily="18" charset="0"/>
                <a:ea typeface="Times New Roman" panose="02020603050405020304" pitchFamily="18" charset="0"/>
              </a:rPr>
              <a:t>.</a:t>
            </a:r>
            <a:endParaRPr lang="en-US" sz="1600" dirty="0">
              <a:effectLst/>
              <a:latin typeface="Calibri" panose="020F0502020204030204" pitchFamily="34" charset="0"/>
              <a:ea typeface="Calibri" panose="020F0502020204030204" pitchFamily="34" charset="0"/>
            </a:endParaRPr>
          </a:p>
          <a:p>
            <a:pPr marL="228600" marR="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7379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2C38F8-0F27-4178-AE9B-9C929679134B}"/>
              </a:ext>
            </a:extLst>
          </p:cNvPr>
          <p:cNvSpPr txBox="1"/>
          <p:nvPr/>
        </p:nvSpPr>
        <p:spPr>
          <a:xfrm>
            <a:off x="795334" y="483741"/>
            <a:ext cx="10601325" cy="584775"/>
          </a:xfrm>
          <a:prstGeom prst="rect">
            <a:avLst/>
          </a:prstGeom>
          <a:noFill/>
        </p:spPr>
        <p:txBody>
          <a:bodyPr wrap="square" rtlCol="0">
            <a:spAutoFit/>
          </a:bodyPr>
          <a:lstStyle/>
          <a:p>
            <a:pPr algn="ctr"/>
            <a:r>
              <a:rPr lang="en-US" sz="3200" b="1" dirty="0"/>
              <a:t>RESULT AND DISCUSSION</a:t>
            </a:r>
          </a:p>
        </p:txBody>
      </p:sp>
      <p:sp>
        <p:nvSpPr>
          <p:cNvPr id="5" name="TextBox 4">
            <a:extLst>
              <a:ext uri="{FF2B5EF4-FFF2-40B4-BE49-F238E27FC236}">
                <a16:creationId xmlns:a16="http://schemas.microsoft.com/office/drawing/2014/main" id="{A4D87376-B288-9E8A-81A3-8551AEE146D1}"/>
              </a:ext>
            </a:extLst>
          </p:cNvPr>
          <p:cNvSpPr txBox="1"/>
          <p:nvPr/>
        </p:nvSpPr>
        <p:spPr>
          <a:xfrm>
            <a:off x="795335" y="1742221"/>
            <a:ext cx="10601325" cy="4032899"/>
          </a:xfrm>
          <a:prstGeom prst="rect">
            <a:avLst/>
          </a:prstGeom>
          <a:noFill/>
        </p:spPr>
        <p:txBody>
          <a:bodyPr wrap="square" rtlCol="0">
            <a:spAutoFit/>
          </a:bodyPr>
          <a:lstStyle/>
          <a:p>
            <a:pPr marL="285750" marR="0" lvl="0" indent="-285750">
              <a:lnSpc>
                <a:spcPct val="107000"/>
              </a:lnSpc>
              <a:spcBef>
                <a:spcPts val="0"/>
              </a:spcBef>
              <a:spcAft>
                <a:spcPts val="0"/>
              </a:spcAf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Mangal" panose="02040503050203030202" pitchFamily="18" charset="0"/>
              </a:rPr>
              <a:t>In this project </a:t>
            </a:r>
            <a:r>
              <a:rPr lang="en-US" sz="2400" dirty="0">
                <a:solidFill>
                  <a:srgbClr val="000000"/>
                </a:solidFill>
                <a:effectLst/>
                <a:latin typeface="Times New Roman" panose="02020603050405020304" pitchFamily="18" charset="0"/>
                <a:ea typeface="Times New Roman" panose="02020603050405020304" pitchFamily="18" charset="0"/>
              </a:rPr>
              <a:t>A system was successfully developed in this machine learning project that successfully </a:t>
            </a:r>
            <a:r>
              <a:rPr lang="en-US" sz="2400" dirty="0">
                <a:solidFill>
                  <a:srgbClr val="000000"/>
                </a:solidFill>
                <a:latin typeface="Times New Roman" panose="02020603050405020304" pitchFamily="18" charset="0"/>
                <a:ea typeface="Times New Roman" panose="02020603050405020304" pitchFamily="18" charset="0"/>
              </a:rPr>
              <a:t>detect the brain images and predict that whether it contains tumor or not i.e. ‘Yes </a:t>
            </a:r>
            <a:r>
              <a:rPr lang="en-US" sz="2400">
                <a:solidFill>
                  <a:srgbClr val="000000"/>
                </a:solidFill>
                <a:latin typeface="Times New Roman" panose="02020603050405020304" pitchFamily="18" charset="0"/>
                <a:ea typeface="Times New Roman" panose="02020603050405020304" pitchFamily="18" charset="0"/>
              </a:rPr>
              <a:t>brain tumor’ </a:t>
            </a:r>
            <a:r>
              <a:rPr lang="en-US" sz="2400" dirty="0">
                <a:solidFill>
                  <a:srgbClr val="000000"/>
                </a:solidFill>
                <a:latin typeface="Times New Roman" panose="02020603050405020304" pitchFamily="18" charset="0"/>
                <a:ea typeface="Times New Roman" panose="02020603050405020304" pitchFamily="18" charset="0"/>
              </a:rPr>
              <a:t>and ‘No </a:t>
            </a:r>
            <a:r>
              <a:rPr lang="en-US" sz="2400">
                <a:solidFill>
                  <a:srgbClr val="000000"/>
                </a:solidFill>
                <a:latin typeface="Times New Roman" panose="02020603050405020304" pitchFamily="18" charset="0"/>
                <a:ea typeface="Times New Roman" panose="02020603050405020304" pitchFamily="18" charset="0"/>
              </a:rPr>
              <a:t>brain tumor’</a:t>
            </a:r>
            <a:r>
              <a:rPr lang="en-US" sz="2400">
                <a:solidFill>
                  <a:srgbClr val="000000"/>
                </a:solidFill>
                <a:effectLst/>
                <a:latin typeface="Times New Roman" panose="02020603050405020304" pitchFamily="18" charset="0"/>
                <a:ea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285750" marR="0" lvl="0" indent="-285750">
              <a:lnSpc>
                <a:spcPct val="107000"/>
              </a:lnSpc>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As a result of this, the system can be said to perform and predict the desired result as per requirement and with ample enough accuracy and precision.</a:t>
            </a:r>
          </a:p>
          <a:p>
            <a:pPr marR="0" lvl="0">
              <a:lnSpc>
                <a:spcPct val="107000"/>
              </a:lnSpc>
              <a:spcBef>
                <a:spcPts val="0"/>
              </a:spcBef>
              <a:spcAft>
                <a:spcPts val="800"/>
              </a:spcAft>
            </a:pPr>
            <a:endParaRPr lang="en-US" sz="2000" dirty="0">
              <a:effectLst/>
              <a:latin typeface="Noto Sans Symbols"/>
              <a:ea typeface="Noto Sans Symbols"/>
              <a:cs typeface="Noto Sans Symbols"/>
            </a:endParaRPr>
          </a:p>
          <a:p>
            <a:pPr marL="285750" indent="-285750">
              <a:buFont typeface="Arial" panose="020B0604020202020204" pitchFamily="34" charset="0"/>
              <a:buChar char="•"/>
            </a:pPr>
            <a:endParaRPr lang="en-US" sz="2400" dirty="0">
              <a:latin typeface="Times New Roman" panose="02020603050405020304" pitchFamily="18" charset="0"/>
            </a:endParaRPr>
          </a:p>
          <a:p>
            <a:pPr marL="0" marR="0" algn="ctr">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5724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2360</TotalTime>
  <Words>468</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Georgia</vt:lpstr>
      <vt:lpstr>Gill Sans MT</vt:lpstr>
      <vt:lpstr>Noto Sans Symbols</vt:lpstr>
      <vt:lpstr>Roboto</vt:lpstr>
      <vt:lpstr>Times New Roman</vt:lpstr>
      <vt:lpstr>Wingdings</vt:lpstr>
      <vt:lpstr>Gallery</vt:lpstr>
      <vt:lpstr>PowerPoint Presentation</vt:lpstr>
      <vt:lpstr>PowerPoint Presentation</vt:lpstr>
      <vt:lpstr>Problem statement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Gautam</dc:creator>
  <cp:lastModifiedBy>Unnati Rastogi</cp:lastModifiedBy>
  <cp:revision>28</cp:revision>
  <dcterms:created xsi:type="dcterms:W3CDTF">2021-12-17T17:36:05Z</dcterms:created>
  <dcterms:modified xsi:type="dcterms:W3CDTF">2024-01-13T16:05:53Z</dcterms:modified>
</cp:coreProperties>
</file>