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7C6880-5D9F-47AB-8FBB-50EA2869F9E3}">
  <a:tblStyle styleId="{6D7C6880-5D9F-47AB-8FBB-50EA2869F9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c1086c4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c1086c4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c1375238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c1375238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4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77875" y="299075"/>
            <a:ext cx="6897900" cy="839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sz="2900">
              <a:solidFill>
                <a:srgbClr val="000000"/>
              </a:solidFill>
            </a:endParaRPr>
          </a:p>
          <a:p>
            <a:pPr indent="0" lvl="0" marL="0" rtl="0" algn="ctr">
              <a:lnSpc>
                <a:spcPct val="100000"/>
              </a:lnSpc>
              <a:spcBef>
                <a:spcPts val="0"/>
              </a:spcBef>
              <a:spcAft>
                <a:spcPts val="0"/>
              </a:spcAft>
              <a:buSzPts val="5200"/>
              <a:buNone/>
            </a:pPr>
            <a:r>
              <a:rPr lang="en" sz="2900"/>
              <a:t>Mid Term Continuous Assessment</a:t>
            </a:r>
            <a:r>
              <a:rPr lang="en" sz="2900">
                <a:solidFill>
                  <a:srgbClr val="000000"/>
                </a:solidFill>
              </a:rPr>
              <a:t> </a:t>
            </a:r>
            <a:endParaRPr sz="2900">
              <a:solidFill>
                <a:srgbClr val="000000"/>
              </a:solidFill>
            </a:endParaRPr>
          </a:p>
          <a:p>
            <a:pPr indent="0" lvl="0" marL="0" rtl="0" algn="ctr">
              <a:lnSpc>
                <a:spcPct val="100000"/>
              </a:lnSpc>
              <a:spcBef>
                <a:spcPts val="0"/>
              </a:spcBef>
              <a:spcAft>
                <a:spcPts val="0"/>
              </a:spcAft>
              <a:buSzPts val="5200"/>
              <a:buNone/>
            </a:pPr>
            <a:r>
              <a:rPr lang="en" sz="2900">
                <a:solidFill>
                  <a:srgbClr val="000000"/>
                </a:solidFill>
              </a:rPr>
              <a:t>(Semester VI) </a:t>
            </a:r>
            <a:endParaRPr sz="2900">
              <a:solidFill>
                <a:srgbClr val="000000"/>
              </a:solidFill>
            </a:endParaRPr>
          </a:p>
        </p:txBody>
      </p:sp>
      <p:sp>
        <p:nvSpPr>
          <p:cNvPr id="55" name="Google Shape;55;p13"/>
          <p:cNvSpPr txBox="1"/>
          <p:nvPr/>
        </p:nvSpPr>
        <p:spPr>
          <a:xfrm>
            <a:off x="22650" y="1281500"/>
            <a:ext cx="9098700" cy="839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700" u="none" cap="none" strike="noStrike">
                <a:solidFill>
                  <a:schemeClr val="dk1"/>
                </a:solidFill>
                <a:latin typeface="Arial"/>
                <a:ea typeface="Arial"/>
                <a:cs typeface="Arial"/>
                <a:sym typeface="Arial"/>
              </a:rPr>
              <a:t>Vivekanand Education Society’s Institute of Technology</a:t>
            </a:r>
            <a:endParaRPr b="1" i="0" sz="1700" u="none" cap="none" strike="noStrike">
              <a:solidFill>
                <a:schemeClr val="dk1"/>
              </a:solidFill>
              <a:latin typeface="Arial"/>
              <a:ea typeface="Arial"/>
              <a:cs typeface="Arial"/>
              <a:sym typeface="Arial"/>
            </a:endParaRPr>
          </a:p>
          <a:p>
            <a:pPr indent="0" lvl="0" marL="0" marR="0" rtl="0" algn="ctr">
              <a:lnSpc>
                <a:spcPct val="115000"/>
              </a:lnSpc>
              <a:spcBef>
                <a:spcPts val="1600"/>
              </a:spcBef>
              <a:spcAft>
                <a:spcPts val="0"/>
              </a:spcAft>
              <a:buClr>
                <a:schemeClr val="dk1"/>
              </a:buClr>
              <a:buSzPts val="1100"/>
              <a:buFont typeface="Arial"/>
              <a:buNone/>
            </a:pPr>
            <a:r>
              <a:rPr b="1" i="0" lang="en" sz="1700" u="none" cap="none" strike="noStrike">
                <a:solidFill>
                  <a:schemeClr val="dk1"/>
                </a:solidFill>
                <a:latin typeface="Arial"/>
                <a:ea typeface="Arial"/>
                <a:cs typeface="Arial"/>
                <a:sym typeface="Arial"/>
              </a:rPr>
              <a:t>Electronics and Telecommunication Engineering</a:t>
            </a:r>
            <a:endParaRPr b="1" i="0" sz="1700" u="none" cap="none" strike="noStrike">
              <a:solidFill>
                <a:srgbClr val="000000"/>
              </a:solidFill>
              <a:latin typeface="Arial"/>
              <a:ea typeface="Arial"/>
              <a:cs typeface="Arial"/>
              <a:sym typeface="Arial"/>
            </a:endParaRPr>
          </a:p>
          <a:p>
            <a:pPr indent="0" lvl="0" marL="0" marR="0" rtl="0" algn="ctr">
              <a:lnSpc>
                <a:spcPct val="115000"/>
              </a:lnSpc>
              <a:spcBef>
                <a:spcPts val="1600"/>
              </a:spcBef>
              <a:spcAft>
                <a:spcPts val="0"/>
              </a:spcAft>
              <a:buClr>
                <a:srgbClr val="000000"/>
              </a:buClr>
              <a:buSzPts val="1900"/>
              <a:buFont typeface="Arial"/>
              <a:buNone/>
            </a:pPr>
            <a:r>
              <a:rPr b="1" i="0" lang="en" sz="1800" u="none" cap="none" strike="noStrike">
                <a:solidFill>
                  <a:schemeClr val="dk1"/>
                </a:solidFill>
              </a:rPr>
              <a:t>Title of Project: </a:t>
            </a:r>
            <a:r>
              <a:rPr b="1" lang="en" sz="1800">
                <a:solidFill>
                  <a:schemeClr val="dk1"/>
                </a:solidFill>
                <a:highlight>
                  <a:schemeClr val="lt1"/>
                </a:highlight>
              </a:rPr>
              <a:t>Re-Creation of First Picture Experiment- View from Window</a:t>
            </a:r>
            <a:endParaRPr b="1" i="0" sz="2700" u="none" cap="none" strike="noStrike">
              <a:solidFill>
                <a:schemeClr val="dk1"/>
              </a:solidFill>
              <a:highlight>
                <a:schemeClr val="lt1"/>
              </a:highlight>
            </a:endParaRPr>
          </a:p>
          <a:p>
            <a:pPr indent="0" lvl="0" marL="0" marR="0" rtl="0" algn="ctr">
              <a:lnSpc>
                <a:spcPct val="115000"/>
              </a:lnSpc>
              <a:spcBef>
                <a:spcPts val="1600"/>
              </a:spcBef>
              <a:spcAft>
                <a:spcPts val="0"/>
              </a:spcAft>
              <a:buClr>
                <a:srgbClr val="000000"/>
              </a:buClr>
              <a:buSzPts val="1400"/>
              <a:buFont typeface="Arial"/>
              <a:buNone/>
            </a:pPr>
            <a:r>
              <a:t/>
            </a:r>
            <a:endParaRPr b="1" i="0" sz="1300" u="none" cap="none" strike="noStrike">
              <a:solidFill>
                <a:srgbClr val="000000"/>
              </a:solidFill>
            </a:endParaRPr>
          </a:p>
          <a:p>
            <a:pPr indent="0" lvl="0" marL="0" marR="0" rtl="0" algn="l">
              <a:lnSpc>
                <a:spcPct val="115000"/>
              </a:lnSpc>
              <a:spcBef>
                <a:spcPts val="1600"/>
              </a:spcBef>
              <a:spcAft>
                <a:spcPts val="1600"/>
              </a:spcAft>
              <a:buClr>
                <a:srgbClr val="000000"/>
              </a:buClr>
              <a:buSzPts val="1600"/>
              <a:buFont typeface="Arial"/>
              <a:buNone/>
            </a:pPr>
            <a:r>
              <a:t/>
            </a:r>
            <a:endParaRPr b="1" i="0" sz="1600" u="none" cap="none" strike="noStrike">
              <a:solidFill>
                <a:srgbClr val="FFFFFF"/>
              </a:solidFill>
              <a:latin typeface="Nunito"/>
              <a:ea typeface="Nunito"/>
              <a:cs typeface="Nunito"/>
              <a:sym typeface="Nunito"/>
            </a:endParaRPr>
          </a:p>
        </p:txBody>
      </p:sp>
      <p:sp>
        <p:nvSpPr>
          <p:cNvPr id="56" name="Google Shape;56;p13"/>
          <p:cNvSpPr txBox="1"/>
          <p:nvPr/>
        </p:nvSpPr>
        <p:spPr>
          <a:xfrm>
            <a:off x="813575" y="2803850"/>
            <a:ext cx="7426500" cy="20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Group No. :  4</a:t>
            </a:r>
            <a:endParaRPr b="1"/>
          </a:p>
          <a:p>
            <a:pPr indent="0" lvl="0" marL="0" marR="0" rtl="0" algn="l">
              <a:lnSpc>
                <a:spcPct val="100000"/>
              </a:lnSpc>
              <a:spcBef>
                <a:spcPts val="0"/>
              </a:spcBef>
              <a:spcAft>
                <a:spcPts val="0"/>
              </a:spcAft>
              <a:buClr>
                <a:srgbClr val="000000"/>
              </a:buClr>
              <a:buSzPts val="1400"/>
              <a:buFont typeface="Arial"/>
              <a:buNone/>
            </a:pPr>
            <a:r>
              <a:t/>
            </a:r>
            <a:endParaRPr b="1"/>
          </a:p>
          <a:p>
            <a:pPr indent="-317500" lvl="0" marL="457200" marR="0" rtl="0" algn="l">
              <a:lnSpc>
                <a:spcPct val="100000"/>
              </a:lnSpc>
              <a:spcBef>
                <a:spcPts val="0"/>
              </a:spcBef>
              <a:spcAft>
                <a:spcPts val="0"/>
              </a:spcAft>
              <a:buSzPts val="1400"/>
              <a:buAutoNum type="arabicParenR"/>
            </a:pPr>
            <a:r>
              <a:rPr lang="en"/>
              <a:t>Unnati Ayalwar-02 </a:t>
            </a:r>
            <a:r>
              <a:rPr lang="en"/>
              <a:t>(</a:t>
            </a:r>
            <a:r>
              <a:rPr lang="en"/>
              <a:t>D14B</a:t>
            </a:r>
            <a:r>
              <a:rPr lang="en"/>
              <a:t>)</a:t>
            </a:r>
            <a:endParaRPr/>
          </a:p>
          <a:p>
            <a:pPr indent="-317500" lvl="0" marL="457200" marR="0" rtl="0" algn="l">
              <a:lnSpc>
                <a:spcPct val="100000"/>
              </a:lnSpc>
              <a:spcBef>
                <a:spcPts val="0"/>
              </a:spcBef>
              <a:spcAft>
                <a:spcPts val="0"/>
              </a:spcAft>
              <a:buSzPts val="1400"/>
              <a:buAutoNum type="arabicParenR"/>
            </a:pPr>
            <a:r>
              <a:rPr b="0" i="0" lang="en" sz="1400" u="none" cap="none" strike="noStrike">
                <a:solidFill>
                  <a:srgbClr val="000000"/>
                </a:solidFill>
                <a:latin typeface="Arial"/>
                <a:ea typeface="Arial"/>
                <a:cs typeface="Arial"/>
                <a:sym typeface="Arial"/>
              </a:rPr>
              <a:t>Thanmai Chunduru-13 </a:t>
            </a:r>
            <a:r>
              <a:rPr lang="en">
                <a:solidFill>
                  <a:schemeClr val="dk1"/>
                </a:solidFill>
              </a:rPr>
              <a:t>(D14B)</a:t>
            </a:r>
            <a:endParaRPr/>
          </a:p>
          <a:p>
            <a:pPr indent="-317500" lvl="0" marL="457200" marR="0" rtl="0" algn="l">
              <a:lnSpc>
                <a:spcPct val="100000"/>
              </a:lnSpc>
              <a:spcBef>
                <a:spcPts val="0"/>
              </a:spcBef>
              <a:spcAft>
                <a:spcPts val="0"/>
              </a:spcAft>
              <a:buSzPts val="1400"/>
              <a:buAutoNum type="arabicParenR"/>
            </a:pPr>
            <a:r>
              <a:rPr lang="en"/>
              <a:t>Sakshi Ganjewar</a:t>
            </a:r>
            <a:r>
              <a:rPr b="0" i="0" lang="en" sz="1400" u="none" cap="none" strike="noStrike">
                <a:solidFill>
                  <a:srgbClr val="000000"/>
                </a:solidFill>
                <a:latin typeface="Arial"/>
                <a:ea typeface="Arial"/>
                <a:cs typeface="Arial"/>
                <a:sym typeface="Arial"/>
              </a:rPr>
              <a:t>-</a:t>
            </a:r>
            <a:r>
              <a:rPr lang="en"/>
              <a:t>19 </a:t>
            </a:r>
            <a:r>
              <a:rPr lang="en">
                <a:solidFill>
                  <a:schemeClr val="dk1"/>
                </a:solidFill>
              </a:rPr>
              <a:t>(D14B)</a:t>
            </a:r>
            <a:endParaRPr/>
          </a:p>
          <a:p>
            <a:pPr indent="-317500" lvl="0" marL="457200" marR="0" rtl="0" algn="l">
              <a:lnSpc>
                <a:spcPct val="100000"/>
              </a:lnSpc>
              <a:spcBef>
                <a:spcPts val="0"/>
              </a:spcBef>
              <a:spcAft>
                <a:spcPts val="0"/>
              </a:spcAft>
              <a:buSzPts val="1400"/>
              <a:buAutoNum type="arabicParenR"/>
            </a:pPr>
            <a:r>
              <a:rPr lang="en"/>
              <a:t>Riddhi Solanke-59 </a:t>
            </a:r>
            <a:r>
              <a:rPr lang="en">
                <a:solidFill>
                  <a:schemeClr val="dk1"/>
                </a:solidFill>
              </a:rPr>
              <a:t>(D14B)</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a:p>
            <a:pPr indent="0" lvl="0" marL="0" rtl="0" algn="ctr">
              <a:lnSpc>
                <a:spcPct val="115000"/>
              </a:lnSpc>
              <a:spcBef>
                <a:spcPts val="1600"/>
              </a:spcBef>
              <a:spcAft>
                <a:spcPts val="0"/>
              </a:spcAft>
              <a:buClr>
                <a:schemeClr val="dk1"/>
              </a:buClr>
              <a:buSzPts val="1100"/>
              <a:buFont typeface="Arial"/>
              <a:buNone/>
            </a:pPr>
            <a:r>
              <a:rPr b="1" lang="en" sz="1500">
                <a:solidFill>
                  <a:schemeClr val="dk1"/>
                </a:solidFill>
              </a:rPr>
              <a:t>Name of Guide: Mr. Mrugendra Vasmatkar</a:t>
            </a:r>
            <a:endParaRPr>
              <a:solidFill>
                <a:schemeClr val="dk1"/>
              </a:solidFill>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57" name="Google Shape;57;p13"/>
          <p:cNvPicPr preferRelativeResize="0"/>
          <p:nvPr/>
        </p:nvPicPr>
        <p:blipFill rotWithShape="1">
          <a:blip r:embed="rId3">
            <a:alphaModFix/>
          </a:blip>
          <a:srcRect b="0" l="0" r="0" t="0"/>
          <a:stretch/>
        </p:blipFill>
        <p:spPr>
          <a:xfrm>
            <a:off x="7975775" y="131078"/>
            <a:ext cx="638300" cy="1043900"/>
          </a:xfrm>
          <a:prstGeom prst="rect">
            <a:avLst/>
          </a:prstGeom>
          <a:noFill/>
          <a:ln>
            <a:noFill/>
          </a:ln>
        </p:spPr>
      </p:pic>
      <p:pic>
        <p:nvPicPr>
          <p:cNvPr id="58" name="Google Shape;58;p13"/>
          <p:cNvPicPr preferRelativeResize="0"/>
          <p:nvPr/>
        </p:nvPicPr>
        <p:blipFill rotWithShape="1">
          <a:blip r:embed="rId4">
            <a:alphaModFix/>
          </a:blip>
          <a:srcRect b="0" l="0" r="0" t="0"/>
          <a:stretch/>
        </p:blipFill>
        <p:spPr>
          <a:xfrm>
            <a:off x="257998" y="237599"/>
            <a:ext cx="943299" cy="937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0070C0"/>
                </a:solidFill>
                <a:latin typeface="Times New Roman"/>
                <a:ea typeface="Times New Roman"/>
                <a:cs typeface="Times New Roman"/>
                <a:sym typeface="Times New Roman"/>
              </a:rPr>
              <a:t>Conclusion</a:t>
            </a:r>
            <a:endParaRPr b="1" sz="2820">
              <a:solidFill>
                <a:srgbClr val="0070C0"/>
              </a:solidFill>
              <a:latin typeface="Times New Roman"/>
              <a:ea typeface="Times New Roman"/>
              <a:cs typeface="Times New Roman"/>
              <a:sym typeface="Times New Roman"/>
            </a:endParaRPr>
          </a:p>
        </p:txBody>
      </p:sp>
      <p:sp>
        <p:nvSpPr>
          <p:cNvPr id="124" name="Google Shape;124;p22"/>
          <p:cNvSpPr txBox="1"/>
          <p:nvPr/>
        </p:nvSpPr>
        <p:spPr>
          <a:xfrm>
            <a:off x="311700" y="1278700"/>
            <a:ext cx="8520600" cy="2801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2000">
                <a:solidFill>
                  <a:schemeClr val="dk1"/>
                </a:solidFill>
                <a:latin typeface="Times New Roman"/>
                <a:ea typeface="Times New Roman"/>
                <a:cs typeface="Times New Roman"/>
                <a:sym typeface="Times New Roman"/>
              </a:rPr>
              <a:t>The experiment demonstrates a historical photographic process known as heliography, which was pioneered by Joseph Nicéphore Niépce in the early 19th century. By dissolving bitumen of Judea in water, applying it to a plate, exposing it to sunlight in a camera obscura, and subsequently treating it with lavender oil, a negative image is produced. This experiment provides valuable insight into the early methods of photography.</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18269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rgbClr val="0070C0"/>
                </a:solidFill>
                <a:latin typeface="Times New Roman"/>
                <a:ea typeface="Times New Roman"/>
                <a:cs typeface="Times New Roman"/>
                <a:sym typeface="Times New Roman"/>
              </a:rPr>
              <a:t>Contents to be covered</a:t>
            </a:r>
            <a:endParaRPr>
              <a:latin typeface="Times New Roman"/>
              <a:ea typeface="Times New Roman"/>
              <a:cs typeface="Times New Roman"/>
              <a:sym typeface="Times New Roman"/>
            </a:endParaRPr>
          </a:p>
        </p:txBody>
      </p:sp>
      <p:sp>
        <p:nvSpPr>
          <p:cNvPr id="64" name="Google Shape;64;p14"/>
          <p:cNvSpPr txBox="1"/>
          <p:nvPr>
            <p:ph idx="1" type="body"/>
          </p:nvPr>
        </p:nvSpPr>
        <p:spPr>
          <a:xfrm>
            <a:off x="311700" y="1178900"/>
            <a:ext cx="8520600" cy="4280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Proposed Solution</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Block Diagram of Proposed System</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Components requirement</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Methodology</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References</a:t>
            </a:r>
            <a:endParaRPr sz="20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929475" y="545250"/>
            <a:ext cx="7030500" cy="52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rgbClr val="0070C0"/>
                </a:solidFill>
                <a:latin typeface="Times New Roman"/>
                <a:ea typeface="Times New Roman"/>
                <a:cs typeface="Times New Roman"/>
                <a:sym typeface="Times New Roman"/>
              </a:rPr>
              <a:t>Problem Statement</a:t>
            </a:r>
            <a:endParaRPr b="1">
              <a:solidFill>
                <a:srgbClr val="0070C0"/>
              </a:solidFill>
              <a:latin typeface="Times New Roman"/>
              <a:ea typeface="Times New Roman"/>
              <a:cs typeface="Times New Roman"/>
              <a:sym typeface="Times New Roman"/>
            </a:endParaRPr>
          </a:p>
        </p:txBody>
      </p:sp>
      <p:sp>
        <p:nvSpPr>
          <p:cNvPr id="70" name="Google Shape;70;p15"/>
          <p:cNvSpPr txBox="1"/>
          <p:nvPr>
            <p:ph idx="1" type="body"/>
          </p:nvPr>
        </p:nvSpPr>
        <p:spPr>
          <a:xfrm>
            <a:off x="618440" y="1466875"/>
            <a:ext cx="7907100" cy="3024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2000">
                <a:solidFill>
                  <a:schemeClr val="dk1"/>
                </a:solidFill>
                <a:latin typeface="Times New Roman"/>
                <a:ea typeface="Times New Roman"/>
                <a:cs typeface="Times New Roman"/>
                <a:sym typeface="Times New Roman"/>
              </a:rPr>
              <a:t>Goal is to recreate the iconic photograph, "View from the Window at Le Gras," known as one of the oldest surviving photos ever taken.</a:t>
            </a:r>
            <a:endParaRPr sz="2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1056750" y="379275"/>
            <a:ext cx="7030500" cy="56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rgbClr val="0070C0"/>
                </a:solidFill>
                <a:latin typeface="Times New Roman"/>
                <a:ea typeface="Times New Roman"/>
                <a:cs typeface="Times New Roman"/>
                <a:sym typeface="Times New Roman"/>
              </a:rPr>
              <a:t>Proposed Solution</a:t>
            </a:r>
            <a:endParaRPr b="1">
              <a:solidFill>
                <a:srgbClr val="0070C0"/>
              </a:solidFill>
              <a:latin typeface="Times New Roman"/>
              <a:ea typeface="Times New Roman"/>
              <a:cs typeface="Times New Roman"/>
              <a:sym typeface="Times New Roman"/>
            </a:endParaRPr>
          </a:p>
        </p:txBody>
      </p:sp>
      <p:sp>
        <p:nvSpPr>
          <p:cNvPr id="76" name="Google Shape;76;p16"/>
          <p:cNvSpPr txBox="1"/>
          <p:nvPr>
            <p:ph idx="1" type="body"/>
          </p:nvPr>
        </p:nvSpPr>
        <p:spPr>
          <a:xfrm>
            <a:off x="553650" y="1190400"/>
            <a:ext cx="8036700" cy="3953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800"/>
              </a:spcAft>
              <a:buNone/>
            </a:pPr>
            <a:r>
              <a:rPr lang="en" sz="2000">
                <a:solidFill>
                  <a:srgbClr val="0D0D0D"/>
                </a:solidFill>
                <a:highlight>
                  <a:schemeClr val="lt1"/>
                </a:highlight>
                <a:latin typeface="Times New Roman"/>
                <a:ea typeface="Times New Roman"/>
                <a:cs typeface="Times New Roman"/>
                <a:sym typeface="Times New Roman"/>
              </a:rPr>
              <a:t>Through conducting thorough research on Nicéphore Niépce's groundbreaking experiment, "View from the Window," we aim to meticulously recreate the process he undertook. This involves delving into historical records, studying his techniques and materials, and understanding the context in which the experiment occurred.</a:t>
            </a:r>
            <a:endParaRPr sz="25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31025" y="145725"/>
            <a:ext cx="9144000" cy="56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0070C0"/>
                </a:solidFill>
                <a:latin typeface="Times New Roman"/>
                <a:ea typeface="Times New Roman"/>
                <a:cs typeface="Times New Roman"/>
                <a:sym typeface="Times New Roman"/>
              </a:rPr>
              <a:t>Block Diagram of Proposed System</a:t>
            </a:r>
            <a:endParaRPr b="1" i="0" sz="2800" u="none" cap="none" strike="noStrike">
              <a:solidFill>
                <a:srgbClr val="0070C0"/>
              </a:solidFill>
              <a:latin typeface="Times New Roman"/>
              <a:ea typeface="Times New Roman"/>
              <a:cs typeface="Times New Roman"/>
              <a:sym typeface="Times New Roman"/>
            </a:endParaRPr>
          </a:p>
        </p:txBody>
      </p:sp>
      <p:pic>
        <p:nvPicPr>
          <p:cNvPr id="82" name="Google Shape;82;p17"/>
          <p:cNvPicPr preferRelativeResize="0"/>
          <p:nvPr/>
        </p:nvPicPr>
        <p:blipFill>
          <a:blip r:embed="rId3">
            <a:alphaModFix/>
          </a:blip>
          <a:stretch>
            <a:fillRect/>
          </a:stretch>
        </p:blipFill>
        <p:spPr>
          <a:xfrm>
            <a:off x="2987937" y="898650"/>
            <a:ext cx="3168125" cy="3831070"/>
          </a:xfrm>
          <a:prstGeom prst="rect">
            <a:avLst/>
          </a:prstGeom>
          <a:noFill/>
          <a:ln>
            <a:noFill/>
          </a:ln>
        </p:spPr>
      </p:pic>
      <p:sp>
        <p:nvSpPr>
          <p:cNvPr id="83" name="Google Shape;83;p17"/>
          <p:cNvSpPr txBox="1"/>
          <p:nvPr/>
        </p:nvSpPr>
        <p:spPr>
          <a:xfrm>
            <a:off x="3109500" y="4632325"/>
            <a:ext cx="29250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D0D0D"/>
                </a:solidFill>
                <a:latin typeface="Times New Roman"/>
                <a:ea typeface="Times New Roman"/>
                <a:cs typeface="Times New Roman"/>
                <a:sym typeface="Times New Roman"/>
              </a:rPr>
              <a:t>Fig No.1 Block Diagram of project </a:t>
            </a:r>
            <a:endParaRPr>
              <a:solidFill>
                <a:srgbClr val="0D0D0D"/>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087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rgbClr val="0070C0"/>
                </a:solidFill>
                <a:latin typeface="Times New Roman"/>
                <a:ea typeface="Times New Roman"/>
                <a:cs typeface="Times New Roman"/>
                <a:sym typeface="Times New Roman"/>
              </a:rPr>
              <a:t>Components Required</a:t>
            </a:r>
            <a:br>
              <a:rPr lang="en">
                <a:solidFill>
                  <a:srgbClr val="0070C0"/>
                </a:solidFill>
                <a:latin typeface="Times New Roman"/>
                <a:ea typeface="Times New Roman"/>
                <a:cs typeface="Times New Roman"/>
                <a:sym typeface="Times New Roman"/>
              </a:rPr>
            </a:br>
            <a:endParaRPr>
              <a:solidFill>
                <a:srgbClr val="0070C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800"/>
              <a:buNone/>
            </a:pPr>
            <a:br>
              <a:rPr lang="en" sz="2200">
                <a:latin typeface="Times New Roman"/>
                <a:ea typeface="Times New Roman"/>
                <a:cs typeface="Times New Roman"/>
                <a:sym typeface="Times New Roman"/>
              </a:rPr>
            </a:br>
            <a:endParaRPr/>
          </a:p>
        </p:txBody>
      </p:sp>
      <p:graphicFrame>
        <p:nvGraphicFramePr>
          <p:cNvPr id="89" name="Google Shape;89;p18"/>
          <p:cNvGraphicFramePr/>
          <p:nvPr/>
        </p:nvGraphicFramePr>
        <p:xfrm>
          <a:off x="1441838" y="1173000"/>
          <a:ext cx="3000000" cy="3000000"/>
        </p:xfrm>
        <a:graphic>
          <a:graphicData uri="http://schemas.openxmlformats.org/drawingml/2006/table">
            <a:tbl>
              <a:tblPr>
                <a:noFill/>
                <a:tableStyleId>{6D7C6880-5D9F-47AB-8FBB-50EA2869F9E3}</a:tableStyleId>
              </a:tblPr>
              <a:tblGrid>
                <a:gridCol w="1977950"/>
                <a:gridCol w="4282375"/>
              </a:tblGrid>
              <a:tr h="381000">
                <a:tc>
                  <a:txBody>
                    <a:bodyPr/>
                    <a:lstStyle/>
                    <a:p>
                      <a:pPr indent="0" lvl="0" marL="0" rtl="0" algn="l">
                        <a:spcBef>
                          <a:spcPts val="0"/>
                        </a:spcBef>
                        <a:spcAft>
                          <a:spcPts val="0"/>
                        </a:spcAft>
                        <a:buNone/>
                      </a:pPr>
                      <a:r>
                        <a:rPr b="1" lang="en" sz="1700"/>
                        <a:t>Sr No.</a:t>
                      </a:r>
                      <a:endParaRPr b="1" sz="1700"/>
                    </a:p>
                  </a:txBody>
                  <a:tcPr marT="91425" marB="91425" marR="91425" marL="91425">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700"/>
                        <a:t>Components Required</a:t>
                      </a:r>
                      <a:endParaRPr b="1" sz="1700"/>
                    </a:p>
                  </a:txBody>
                  <a:tcPr marT="91425" marB="91425" marR="91425" marL="91425">
                    <a:lnL cap="flat" cmpd="sng" w="9525">
                      <a:solidFill>
                        <a:schemeClr val="dk1"/>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1.</a:t>
                      </a:r>
                      <a:endParaRPr/>
                    </a:p>
                  </a:txBody>
                  <a:tcPr marT="91425" marB="91425" marR="91425" marL="91425">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Glass/copper/tin</a:t>
                      </a:r>
                      <a:endParaRPr/>
                    </a:p>
                  </a:txBody>
                  <a:tcPr marT="91425" marB="91425" marR="91425" marL="91425">
                    <a:lnL cap="flat" cmpd="sng" w="9525">
                      <a:solidFill>
                        <a:schemeClr val="dk1"/>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2.</a:t>
                      </a:r>
                      <a:endParaRPr/>
                    </a:p>
                  </a:txBody>
                  <a:tcPr marT="91425" marB="91425" marR="91425" marL="91425">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Bitumen of Judea</a:t>
                      </a:r>
                      <a:endParaRPr/>
                    </a:p>
                  </a:txBody>
                  <a:tcPr marT="91425" marB="91425" marR="91425" marL="91425">
                    <a:lnL cap="flat" cmpd="sng" w="9525">
                      <a:solidFill>
                        <a:schemeClr val="dk1"/>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3.</a:t>
                      </a:r>
                      <a:endParaRPr/>
                    </a:p>
                  </a:txBody>
                  <a:tcPr marT="91425" marB="91425" marR="91425" marL="91425">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Lavender oil</a:t>
                      </a:r>
                      <a:endParaRPr/>
                    </a:p>
                  </a:txBody>
                  <a:tcPr marT="91425" marB="91425" marR="91425" marL="91425">
                    <a:lnL cap="flat" cmpd="sng" w="9525">
                      <a:solidFill>
                        <a:schemeClr val="dk1"/>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4.</a:t>
                      </a:r>
                      <a:endParaRPr/>
                    </a:p>
                  </a:txBody>
                  <a:tcPr marT="91425" marB="91425" marR="91425" marL="91425">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Cardboard box</a:t>
                      </a:r>
                      <a:endParaRPr/>
                    </a:p>
                  </a:txBody>
                  <a:tcPr marT="91425" marB="91425" marR="91425" marL="91425">
                    <a:lnL cap="flat" cmpd="sng" w="9525">
                      <a:solidFill>
                        <a:schemeClr val="dk1"/>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5.</a:t>
                      </a:r>
                      <a:endParaRPr/>
                    </a:p>
                  </a:txBody>
                  <a:tcPr marT="91425" marB="91425" marR="91425" marL="91425">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Black paper</a:t>
                      </a:r>
                      <a:endParaRPr/>
                    </a:p>
                  </a:txBody>
                  <a:tcPr marT="91425" marB="91425" marR="91425" marL="91425">
                    <a:lnL cap="flat" cmpd="sng" w="9525">
                      <a:solidFill>
                        <a:schemeClr val="dk1"/>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90" name="Google Shape;90;p18"/>
          <p:cNvSpPr txBox="1"/>
          <p:nvPr/>
        </p:nvSpPr>
        <p:spPr>
          <a:xfrm>
            <a:off x="2978250" y="807600"/>
            <a:ext cx="3187500" cy="1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D0D0D"/>
                </a:solidFill>
                <a:latin typeface="Times New Roman"/>
                <a:ea typeface="Times New Roman"/>
                <a:cs typeface="Times New Roman"/>
                <a:sym typeface="Times New Roman"/>
              </a:rPr>
              <a:t>Table No. 1 components required</a:t>
            </a:r>
            <a:endParaRPr sz="1500">
              <a:solidFill>
                <a:srgbClr val="0D0D0D"/>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880250" y="1891025"/>
            <a:ext cx="1258500" cy="2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Tin Plate</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
        <p:nvSpPr>
          <p:cNvPr id="96" name="Google Shape;96;p19"/>
          <p:cNvSpPr txBox="1"/>
          <p:nvPr/>
        </p:nvSpPr>
        <p:spPr>
          <a:xfrm>
            <a:off x="7169100" y="1884263"/>
            <a:ext cx="1285800" cy="2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7" name="Google Shape;97;p19"/>
          <p:cNvSpPr txBox="1"/>
          <p:nvPr/>
        </p:nvSpPr>
        <p:spPr>
          <a:xfrm>
            <a:off x="3041288" y="1908450"/>
            <a:ext cx="2435100" cy="4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Silver chloride </a:t>
            </a:r>
            <a:endParaRPr sz="1800">
              <a:solidFill>
                <a:schemeClr val="dk2"/>
              </a:solidFill>
              <a:latin typeface="Times New Roman"/>
              <a:ea typeface="Times New Roman"/>
              <a:cs typeface="Times New Roman"/>
              <a:sym typeface="Times New Roman"/>
            </a:endParaRPr>
          </a:p>
        </p:txBody>
      </p:sp>
      <p:pic>
        <p:nvPicPr>
          <p:cNvPr id="98" name="Google Shape;98;p19"/>
          <p:cNvPicPr preferRelativeResize="0"/>
          <p:nvPr/>
        </p:nvPicPr>
        <p:blipFill>
          <a:blip r:embed="rId3">
            <a:alphaModFix/>
          </a:blip>
          <a:stretch>
            <a:fillRect/>
          </a:stretch>
        </p:blipFill>
        <p:spPr>
          <a:xfrm>
            <a:off x="6190425" y="597725"/>
            <a:ext cx="1394244" cy="1305800"/>
          </a:xfrm>
          <a:prstGeom prst="rect">
            <a:avLst/>
          </a:prstGeom>
          <a:noFill/>
          <a:ln>
            <a:noFill/>
          </a:ln>
        </p:spPr>
      </p:pic>
      <p:sp>
        <p:nvSpPr>
          <p:cNvPr id="99" name="Google Shape;99;p19"/>
          <p:cNvSpPr txBox="1"/>
          <p:nvPr/>
        </p:nvSpPr>
        <p:spPr>
          <a:xfrm>
            <a:off x="6034088" y="1903525"/>
            <a:ext cx="1851600" cy="3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Iodine crystals</a:t>
            </a:r>
            <a:endParaRPr sz="1800">
              <a:solidFill>
                <a:schemeClr val="dk2"/>
              </a:solidFill>
              <a:latin typeface="Times New Roman"/>
              <a:ea typeface="Times New Roman"/>
              <a:cs typeface="Times New Roman"/>
              <a:sym typeface="Times New Roman"/>
            </a:endParaRPr>
          </a:p>
        </p:txBody>
      </p:sp>
      <p:sp>
        <p:nvSpPr>
          <p:cNvPr id="100" name="Google Shape;100;p19"/>
          <p:cNvSpPr txBox="1"/>
          <p:nvPr/>
        </p:nvSpPr>
        <p:spPr>
          <a:xfrm>
            <a:off x="646600" y="4702625"/>
            <a:ext cx="2086800" cy="3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camera-obscura</a:t>
            </a:r>
            <a:endParaRPr sz="1800">
              <a:solidFill>
                <a:schemeClr val="dk2"/>
              </a:solidFill>
              <a:latin typeface="Times New Roman"/>
              <a:ea typeface="Times New Roman"/>
              <a:cs typeface="Times New Roman"/>
              <a:sym typeface="Times New Roman"/>
            </a:endParaRPr>
          </a:p>
        </p:txBody>
      </p:sp>
      <p:pic>
        <p:nvPicPr>
          <p:cNvPr id="101" name="Google Shape;101;p19"/>
          <p:cNvPicPr preferRelativeResize="0"/>
          <p:nvPr/>
        </p:nvPicPr>
        <p:blipFill>
          <a:blip r:embed="rId4">
            <a:alphaModFix/>
          </a:blip>
          <a:stretch>
            <a:fillRect/>
          </a:stretch>
        </p:blipFill>
        <p:spPr>
          <a:xfrm>
            <a:off x="3659863" y="597726"/>
            <a:ext cx="1197987" cy="1305799"/>
          </a:xfrm>
          <a:prstGeom prst="rect">
            <a:avLst/>
          </a:prstGeom>
          <a:noFill/>
          <a:ln>
            <a:noFill/>
          </a:ln>
        </p:spPr>
      </p:pic>
      <p:pic>
        <p:nvPicPr>
          <p:cNvPr id="102" name="Google Shape;102;p19"/>
          <p:cNvPicPr preferRelativeResize="0"/>
          <p:nvPr/>
        </p:nvPicPr>
        <p:blipFill>
          <a:blip r:embed="rId5">
            <a:alphaModFix/>
          </a:blip>
          <a:stretch>
            <a:fillRect/>
          </a:stretch>
        </p:blipFill>
        <p:spPr>
          <a:xfrm>
            <a:off x="746076" y="3020950"/>
            <a:ext cx="1887849" cy="1525525"/>
          </a:xfrm>
          <a:prstGeom prst="rect">
            <a:avLst/>
          </a:prstGeom>
          <a:noFill/>
          <a:ln>
            <a:noFill/>
          </a:ln>
        </p:spPr>
      </p:pic>
      <p:sp>
        <p:nvSpPr>
          <p:cNvPr id="103" name="Google Shape;103;p19"/>
          <p:cNvSpPr txBox="1"/>
          <p:nvPr/>
        </p:nvSpPr>
        <p:spPr>
          <a:xfrm>
            <a:off x="3489369" y="4702625"/>
            <a:ext cx="1635600" cy="3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Lavender oil</a:t>
            </a:r>
            <a:endParaRPr sz="1800">
              <a:solidFill>
                <a:schemeClr val="dk2"/>
              </a:solidFill>
              <a:latin typeface="Times New Roman"/>
              <a:ea typeface="Times New Roman"/>
              <a:cs typeface="Times New Roman"/>
              <a:sym typeface="Times New Roman"/>
            </a:endParaRPr>
          </a:p>
        </p:txBody>
      </p:sp>
      <p:pic>
        <p:nvPicPr>
          <p:cNvPr id="104" name="Google Shape;104;p19"/>
          <p:cNvPicPr preferRelativeResize="0"/>
          <p:nvPr/>
        </p:nvPicPr>
        <p:blipFill>
          <a:blip r:embed="rId6">
            <a:alphaModFix/>
          </a:blip>
          <a:stretch>
            <a:fillRect/>
          </a:stretch>
        </p:blipFill>
        <p:spPr>
          <a:xfrm>
            <a:off x="3489375" y="3020950"/>
            <a:ext cx="1538977" cy="1525500"/>
          </a:xfrm>
          <a:prstGeom prst="rect">
            <a:avLst/>
          </a:prstGeom>
          <a:noFill/>
          <a:ln>
            <a:noFill/>
          </a:ln>
        </p:spPr>
      </p:pic>
      <p:pic>
        <p:nvPicPr>
          <p:cNvPr id="105" name="Google Shape;105;p19"/>
          <p:cNvPicPr preferRelativeResize="0"/>
          <p:nvPr/>
        </p:nvPicPr>
        <p:blipFill>
          <a:blip r:embed="rId7">
            <a:alphaModFix/>
          </a:blip>
          <a:stretch>
            <a:fillRect/>
          </a:stretch>
        </p:blipFill>
        <p:spPr>
          <a:xfrm>
            <a:off x="691700" y="546423"/>
            <a:ext cx="1635600" cy="1408420"/>
          </a:xfrm>
          <a:prstGeom prst="rect">
            <a:avLst/>
          </a:prstGeom>
          <a:noFill/>
          <a:ln>
            <a:noFill/>
          </a:ln>
        </p:spPr>
      </p:pic>
      <p:pic>
        <p:nvPicPr>
          <p:cNvPr id="106" name="Google Shape;106;p19"/>
          <p:cNvPicPr preferRelativeResize="0"/>
          <p:nvPr/>
        </p:nvPicPr>
        <p:blipFill rotWithShape="1">
          <a:blip r:embed="rId8">
            <a:alphaModFix/>
          </a:blip>
          <a:srcRect b="4079" l="0" r="0" t="18807"/>
          <a:stretch/>
        </p:blipFill>
        <p:spPr>
          <a:xfrm>
            <a:off x="5706200" y="2940375"/>
            <a:ext cx="2603875" cy="1525500"/>
          </a:xfrm>
          <a:prstGeom prst="rect">
            <a:avLst/>
          </a:prstGeom>
          <a:noFill/>
          <a:ln>
            <a:noFill/>
          </a:ln>
        </p:spPr>
      </p:pic>
      <p:sp>
        <p:nvSpPr>
          <p:cNvPr id="107" name="Google Shape;107;p19"/>
          <p:cNvSpPr txBox="1"/>
          <p:nvPr/>
        </p:nvSpPr>
        <p:spPr>
          <a:xfrm>
            <a:off x="5827548" y="4702625"/>
            <a:ext cx="2264700" cy="3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Bitumen of Judea</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1567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rgbClr val="0070C0"/>
                </a:solidFill>
                <a:latin typeface="Times New Roman"/>
                <a:ea typeface="Times New Roman"/>
                <a:cs typeface="Times New Roman"/>
                <a:sym typeface="Times New Roman"/>
              </a:rPr>
              <a:t>Methodology</a:t>
            </a:r>
            <a:br>
              <a:rPr lang="en">
                <a:solidFill>
                  <a:srgbClr val="0070C0"/>
                </a:solidFill>
              </a:rPr>
            </a:br>
            <a:endParaRPr>
              <a:solidFill>
                <a:srgbClr val="0070C0"/>
              </a:solidFill>
            </a:endParaRPr>
          </a:p>
        </p:txBody>
      </p:sp>
      <p:sp>
        <p:nvSpPr>
          <p:cNvPr id="113" name="Google Shape;113;p20"/>
          <p:cNvSpPr txBox="1"/>
          <p:nvPr/>
        </p:nvSpPr>
        <p:spPr>
          <a:xfrm>
            <a:off x="288600" y="990425"/>
            <a:ext cx="8566800" cy="38409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Nicéphore Niépce conducted pioneering experiments in May 1816 to capture images of nature.</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He used a camera obscura and positioned a plate coated with solution of bitumen of judea and diluted water solution inside and expose it to sunlight.</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Niépce allowed the projected image from outside to imprint onto the light-sensitive surface of the coated paper.</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After approximately 8 days, remove the plate from camera obscura.</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nvSpPr>
        <p:spPr>
          <a:xfrm>
            <a:off x="85350" y="663325"/>
            <a:ext cx="8973300" cy="3263100"/>
          </a:xfrm>
          <a:prstGeom prst="rect">
            <a:avLst/>
          </a:prstGeom>
          <a:noFill/>
          <a:ln>
            <a:noFill/>
          </a:ln>
        </p:spPr>
        <p:txBody>
          <a:bodyPr anchorCtr="0" anchor="t" bIns="91425" lIns="91425" spcFirstLastPara="1" rIns="91425" wrap="square" tIns="91425">
            <a:spAutoFit/>
          </a:bodyPr>
          <a:lstStyle/>
          <a:p>
            <a:pPr indent="-355600" lvl="0" marL="457200" rtl="0" algn="just">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Dip the plate in diluted lavender oil bath, that would dissolve the bitumen parts that have not been exposed or little exposed to sunlight.</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process produced a negative image.</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Further, by exposing the plate to iodine vapours in a box, we can obtain a positive image.</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project seeks to recreate Niépce's process, including preparing the camera obscura and coating plate with light-sensitive materials.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