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AD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3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BE0492-91BE-4F37-B896-203DB67B1108}" type="datetimeFigureOut">
              <a:rPr lang="en-US" smtClean="0"/>
              <a:t>30-Apr-23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808A03-1845-45E8-B627-0CE900A4FFD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808A03-1845-45E8-B627-0CE900A4FFD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93A537-5097-4C57-8282-511CE51C69F8}" type="datetimeFigureOut">
              <a:rPr lang="en-US" smtClean="0"/>
              <a:t>30-Apr-23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3A537-5097-4C57-8282-511CE51C69F8}" type="datetimeFigureOut">
              <a:rPr lang="en-US" smtClean="0"/>
              <a:t>30-Apr-23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3A537-5097-4C57-8282-511CE51C69F8}" type="datetimeFigureOut">
              <a:rPr lang="en-US" smtClean="0"/>
              <a:t>30-Apr-23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3A537-5097-4C57-8282-511CE51C69F8}" type="datetimeFigureOut">
              <a:rPr lang="en-US" smtClean="0"/>
              <a:t>30-Apr-23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93A537-5097-4C57-8282-511CE51C69F8}" type="datetimeFigureOut">
              <a:rPr lang="en-US" smtClean="0"/>
              <a:t>30-Apr-23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93A537-5097-4C57-8282-511CE51C69F8}" type="datetimeFigureOut">
              <a:rPr lang="en-US" smtClean="0"/>
              <a:t>30-Apr-23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93A537-5097-4C57-8282-511CE51C69F8}" type="datetimeFigureOut">
              <a:rPr lang="en-US" smtClean="0"/>
              <a:t>30-Apr-23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93A537-5097-4C57-8282-511CE51C69F8}" type="datetimeFigureOut">
              <a:rPr lang="en-US" smtClean="0"/>
              <a:t>30-Apr-23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3A537-5097-4C57-8282-511CE51C69F8}" type="datetimeFigureOut">
              <a:rPr lang="en-US" smtClean="0"/>
              <a:t>30-Apr-23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3A537-5097-4C57-8282-511CE51C69F8}" type="datetimeFigureOut">
              <a:rPr lang="en-US" smtClean="0"/>
              <a:t>30-Apr-23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3A537-5097-4C57-8282-511CE51C69F8}" type="datetimeFigureOut">
              <a:rPr lang="en-US" smtClean="0"/>
              <a:t>30-Apr-23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D10AF-159D-4E9D-8F2D-4FA4295525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3A537-5097-4C57-8282-511CE51C69F8}" type="datetimeFigureOut">
              <a:rPr lang="en-US" smtClean="0"/>
              <a:t>30-Apr-23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D10AF-159D-4E9D-8F2D-4FA4295525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362200"/>
            <a:ext cx="8153400" cy="1908175"/>
          </a:xfrm>
        </p:spPr>
        <p:txBody>
          <a:bodyPr>
            <a:normAutofit/>
          </a:bodyPr>
          <a:lstStyle/>
          <a:p>
            <a:r>
              <a:rPr lang="en-US" sz="8000" dirty="0" smtClean="0">
                <a:solidFill>
                  <a:schemeClr val="bg1"/>
                </a:solidFill>
                <a:effectLst>
                  <a:reflection blurRad="6350" stA="55000" endA="300" endPos="45500" dir="5400000" sy="-100000" algn="bl" rotWithShape="0"/>
                </a:effectLst>
              </a:rPr>
              <a:t>HACKATHON</a:t>
            </a:r>
            <a:endParaRPr lang="en-US" sz="8000" dirty="0">
              <a:solidFill>
                <a:schemeClr val="bg1"/>
              </a:solidFill>
              <a:effectLst>
                <a:reflection blurRad="6350" stA="55000" endA="300" endPos="45500" dir="5400000" sy="-100000" algn="bl" rotWithShape="0"/>
              </a:effectLst>
            </a:endParaRPr>
          </a:p>
        </p:txBody>
      </p:sp>
      <p:sp>
        <p:nvSpPr>
          <p:cNvPr id="3" name="Subtitle 2"/>
          <p:cNvSpPr>
            <a:spLocks noGrp="1"/>
          </p:cNvSpPr>
          <p:nvPr>
            <p:ph type="subTitle" idx="1"/>
          </p:nvPr>
        </p:nvSpPr>
        <p:spPr>
          <a:xfrm>
            <a:off x="762000" y="4648200"/>
            <a:ext cx="7391400" cy="1524000"/>
          </a:xfrm>
        </p:spPr>
        <p:txBody>
          <a:bodyPr/>
          <a:lstStyle/>
          <a:p>
            <a:r>
              <a:rPr lang="en-US" dirty="0" smtClean="0">
                <a:solidFill>
                  <a:schemeClr val="bg2"/>
                </a:solidFill>
                <a:effectLst>
                  <a:glow rad="139700">
                    <a:schemeClr val="accent1">
                      <a:satMod val="175000"/>
                      <a:alpha val="40000"/>
                    </a:schemeClr>
                  </a:glow>
                </a:effectLst>
              </a:rPr>
              <a:t>CultureScout - NLP</a:t>
            </a:r>
            <a:endParaRPr lang="en-US" dirty="0">
              <a:solidFill>
                <a:schemeClr val="bg2"/>
              </a:solidFill>
              <a:effectLst>
                <a:glow rad="139700">
                  <a:schemeClr val="accent1">
                    <a:satMod val="175000"/>
                    <a:alpha val="4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685800"/>
            <a:ext cx="5943600" cy="769441"/>
          </a:xfrm>
          <a:prstGeom prst="rect">
            <a:avLst/>
          </a:prstGeom>
          <a:noFill/>
        </p:spPr>
        <p:txBody>
          <a:bodyPr wrap="square" rtlCol="0">
            <a:spAutoFit/>
          </a:bodyPr>
          <a:lstStyle/>
          <a:p>
            <a:r>
              <a:rPr lang="en-US" dirty="0" smtClean="0">
                <a:solidFill>
                  <a:schemeClr val="bg1"/>
                </a:solidFill>
              </a:rPr>
              <a:t>                      </a:t>
            </a:r>
            <a:r>
              <a:rPr lang="en-US" sz="4400" dirty="0" smtClean="0">
                <a:solidFill>
                  <a:schemeClr val="bg1"/>
                </a:solidFill>
                <a:effectLst>
                  <a:glow rad="228600">
                    <a:schemeClr val="accent2">
                      <a:satMod val="175000"/>
                      <a:alpha val="40000"/>
                    </a:schemeClr>
                  </a:glow>
                </a:effectLst>
              </a:rPr>
              <a:t>Miracle Workers</a:t>
            </a:r>
            <a:endParaRPr lang="en-US" sz="4400" dirty="0">
              <a:solidFill>
                <a:schemeClr val="bg1"/>
              </a:solidFill>
              <a:effectLst>
                <a:glow rad="228600">
                  <a:schemeClr val="accent2">
                    <a:satMod val="175000"/>
                    <a:alpha val="40000"/>
                  </a:schemeClr>
                </a:glow>
              </a:effectLst>
            </a:endParaRPr>
          </a:p>
        </p:txBody>
      </p:sp>
      <p:sp>
        <p:nvSpPr>
          <p:cNvPr id="3" name="TextBox 2"/>
          <p:cNvSpPr txBox="1"/>
          <p:nvPr/>
        </p:nvSpPr>
        <p:spPr>
          <a:xfrm>
            <a:off x="1143000" y="2667000"/>
            <a:ext cx="5029200" cy="523220"/>
          </a:xfrm>
          <a:prstGeom prst="rect">
            <a:avLst/>
          </a:prstGeom>
          <a:noFill/>
        </p:spPr>
        <p:txBody>
          <a:bodyPr wrap="square" rtlCol="0">
            <a:spAutoFit/>
          </a:bodyPr>
          <a:lstStyle/>
          <a:p>
            <a:r>
              <a:rPr lang="en-US" sz="2800" dirty="0" smtClean="0">
                <a:solidFill>
                  <a:schemeClr val="bg1"/>
                </a:solidFill>
              </a:rPr>
              <a:t>1. UNNATI SAMAIYAR</a:t>
            </a:r>
            <a:endParaRPr lang="en-US" sz="2800" dirty="0">
              <a:solidFill>
                <a:schemeClr val="bg1"/>
              </a:solidFill>
            </a:endParaRPr>
          </a:p>
        </p:txBody>
      </p:sp>
      <p:sp>
        <p:nvSpPr>
          <p:cNvPr id="4" name="TextBox 3"/>
          <p:cNvSpPr txBox="1"/>
          <p:nvPr/>
        </p:nvSpPr>
        <p:spPr>
          <a:xfrm>
            <a:off x="1143000" y="3200400"/>
            <a:ext cx="3962400" cy="523220"/>
          </a:xfrm>
          <a:prstGeom prst="rect">
            <a:avLst/>
          </a:prstGeom>
          <a:noFill/>
        </p:spPr>
        <p:txBody>
          <a:bodyPr wrap="square" rtlCol="0">
            <a:spAutoFit/>
          </a:bodyPr>
          <a:lstStyle/>
          <a:p>
            <a:r>
              <a:rPr lang="en-US" sz="2800" dirty="0" smtClean="0">
                <a:solidFill>
                  <a:schemeClr val="bg1"/>
                </a:solidFill>
              </a:rPr>
              <a:t>2. VIVEK KUMAR</a:t>
            </a:r>
            <a:endParaRPr lang="en-US" sz="2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a:ln>
                  <a:solidFill>
                    <a:srgbClr val="FF0000"/>
                  </a:solidFill>
                </a:ln>
                <a:solidFill>
                  <a:schemeClr val="bg1"/>
                </a:solidFill>
              </a:rPr>
              <a:t>Camera-Based AI Model for </a:t>
            </a:r>
            <a:r>
              <a:rPr lang="en-US" dirty="0" smtClean="0">
                <a:ln>
                  <a:solidFill>
                    <a:srgbClr val="FF0000"/>
                  </a:solidFill>
                </a:ln>
                <a:solidFill>
                  <a:schemeClr val="bg1"/>
                </a:solidFill>
              </a:rPr>
              <a:t>Smarter Attendance Tracking</a:t>
            </a:r>
            <a:endParaRPr lang="en-US" dirty="0">
              <a:ln>
                <a:solidFill>
                  <a:srgbClr val="FF0000"/>
                </a:solidFill>
              </a:ln>
              <a:solidFill>
                <a:schemeClr val="bg1"/>
              </a:solidFill>
            </a:endParaRPr>
          </a:p>
        </p:txBody>
      </p:sp>
      <p:sp>
        <p:nvSpPr>
          <p:cNvPr id="3" name="TextBox 2"/>
          <p:cNvSpPr txBox="1"/>
          <p:nvPr/>
        </p:nvSpPr>
        <p:spPr>
          <a:xfrm>
            <a:off x="609600" y="2743200"/>
            <a:ext cx="8077200" cy="2308324"/>
          </a:xfrm>
          <a:prstGeom prst="rect">
            <a:avLst/>
          </a:prstGeom>
          <a:noFill/>
        </p:spPr>
        <p:txBody>
          <a:bodyPr wrap="square" rtlCol="0">
            <a:spAutoFit/>
          </a:bodyPr>
          <a:lstStyle/>
          <a:p>
            <a:pPr algn="just"/>
            <a:r>
              <a:rPr lang="en-US" dirty="0">
                <a:solidFill>
                  <a:schemeClr val="bg1"/>
                </a:solidFill>
              </a:rPr>
              <a:t>A camera attendance AI model can be an effective solution for tracking attendance in various settings, such as schools, universities, and workplaces. Traditionally, attendance tracking involves manual methods such as taking attendance sheets or using RFID cards, which can be time-consuming and prone to errors.</a:t>
            </a:r>
          </a:p>
          <a:p>
            <a:pPr algn="just"/>
            <a:r>
              <a:rPr lang="en-US" dirty="0">
                <a:solidFill>
                  <a:schemeClr val="bg1"/>
                </a:solidFill>
              </a:rPr>
              <a:t>A camera attendance AI model can automate the process by using computer vision to detect and recognize individuals in the camera footage. This model can use facial recognition technology to identify individuals and match them with a database of authorized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09600"/>
            <a:ext cx="1689501" cy="584775"/>
          </a:xfrm>
          <a:prstGeom prst="rect">
            <a:avLst/>
          </a:prstGeom>
          <a:noFill/>
        </p:spPr>
        <p:txBody>
          <a:bodyPr wrap="none" rtlCol="0">
            <a:spAutoFit/>
          </a:bodyPr>
          <a:lstStyle/>
          <a:p>
            <a:r>
              <a:rPr lang="en-US" sz="3200" b="1" dirty="0" smtClean="0">
                <a:solidFill>
                  <a:schemeClr val="bg1"/>
                </a:solidFill>
                <a:effectLst>
                  <a:glow rad="139700">
                    <a:schemeClr val="accent1">
                      <a:satMod val="175000"/>
                      <a:alpha val="40000"/>
                    </a:schemeClr>
                  </a:glow>
                </a:effectLst>
              </a:rPr>
              <a:t>BENIFITS</a:t>
            </a:r>
            <a:endParaRPr lang="en-US" sz="3200" b="1" dirty="0">
              <a:solidFill>
                <a:schemeClr val="bg1"/>
              </a:solidFill>
              <a:effectLst>
                <a:glow rad="139700">
                  <a:schemeClr val="accent1">
                    <a:satMod val="175000"/>
                    <a:alpha val="40000"/>
                  </a:schemeClr>
                </a:glow>
              </a:effectLst>
            </a:endParaRPr>
          </a:p>
        </p:txBody>
      </p:sp>
      <p:sp>
        <p:nvSpPr>
          <p:cNvPr id="4" name="TextBox 3"/>
          <p:cNvSpPr txBox="1"/>
          <p:nvPr/>
        </p:nvSpPr>
        <p:spPr>
          <a:xfrm>
            <a:off x="990600" y="1752600"/>
            <a:ext cx="7609712" cy="3046988"/>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pPr algn="just">
              <a:buFont typeface="Arial" pitchFamily="34" charset="0"/>
              <a:buChar char="•"/>
            </a:pPr>
            <a:r>
              <a:rPr lang="en-US" sz="2400" dirty="0" smtClean="0">
                <a:solidFill>
                  <a:schemeClr val="accent2">
                    <a:lumMod val="50000"/>
                  </a:schemeClr>
                </a:solidFill>
              </a:rPr>
              <a:t> Automates </a:t>
            </a:r>
            <a:r>
              <a:rPr lang="en-US" sz="2400" dirty="0">
                <a:solidFill>
                  <a:schemeClr val="accent2">
                    <a:lumMod val="50000"/>
                  </a:schemeClr>
                </a:solidFill>
              </a:rPr>
              <a:t>attendance tracking process</a:t>
            </a:r>
          </a:p>
          <a:p>
            <a:pPr algn="just">
              <a:buFont typeface="Arial" pitchFamily="34" charset="0"/>
              <a:buChar char="•"/>
            </a:pPr>
            <a:r>
              <a:rPr lang="en-US" sz="2400" dirty="0" smtClean="0">
                <a:solidFill>
                  <a:schemeClr val="accent2">
                    <a:lumMod val="50000"/>
                  </a:schemeClr>
                </a:solidFill>
              </a:rPr>
              <a:t> Accurately </a:t>
            </a:r>
            <a:r>
              <a:rPr lang="en-US" sz="2400" dirty="0">
                <a:solidFill>
                  <a:schemeClr val="accent2">
                    <a:lumMod val="50000"/>
                  </a:schemeClr>
                </a:solidFill>
              </a:rPr>
              <a:t>tracks attendance in real-time</a:t>
            </a:r>
          </a:p>
          <a:p>
            <a:pPr algn="just">
              <a:buFont typeface="Arial" pitchFamily="34" charset="0"/>
              <a:buChar char="•"/>
            </a:pPr>
            <a:r>
              <a:rPr lang="en-US" sz="2400" dirty="0" smtClean="0">
                <a:solidFill>
                  <a:schemeClr val="accent2">
                    <a:lumMod val="50000"/>
                  </a:schemeClr>
                </a:solidFill>
              </a:rPr>
              <a:t> Reduces </a:t>
            </a:r>
            <a:r>
              <a:rPr lang="en-US" sz="2400" dirty="0">
                <a:solidFill>
                  <a:schemeClr val="accent2">
                    <a:lumMod val="50000"/>
                  </a:schemeClr>
                </a:solidFill>
              </a:rPr>
              <a:t>administrative workload</a:t>
            </a:r>
          </a:p>
          <a:p>
            <a:pPr algn="just">
              <a:buFont typeface="Arial" pitchFamily="34" charset="0"/>
              <a:buChar char="•"/>
            </a:pPr>
            <a:r>
              <a:rPr lang="en-US" sz="2400" dirty="0" smtClean="0">
                <a:solidFill>
                  <a:schemeClr val="accent2">
                    <a:lumMod val="50000"/>
                  </a:schemeClr>
                </a:solidFill>
              </a:rPr>
              <a:t> Generates </a:t>
            </a:r>
            <a:r>
              <a:rPr lang="en-US" sz="2400" dirty="0">
                <a:solidFill>
                  <a:schemeClr val="accent2">
                    <a:lumMod val="50000"/>
                  </a:schemeClr>
                </a:solidFill>
              </a:rPr>
              <a:t>attendance reports quickly and easily</a:t>
            </a:r>
          </a:p>
          <a:p>
            <a:pPr algn="just">
              <a:buFont typeface="Arial" pitchFamily="34" charset="0"/>
              <a:buChar char="•"/>
            </a:pPr>
            <a:r>
              <a:rPr lang="en-US" sz="2400" dirty="0" smtClean="0">
                <a:solidFill>
                  <a:schemeClr val="accent2">
                    <a:lumMod val="50000"/>
                  </a:schemeClr>
                </a:solidFill>
              </a:rPr>
              <a:t> Prevents </a:t>
            </a:r>
            <a:r>
              <a:rPr lang="en-US" sz="2400" dirty="0">
                <a:solidFill>
                  <a:schemeClr val="accent2">
                    <a:lumMod val="50000"/>
                  </a:schemeClr>
                </a:solidFill>
              </a:rPr>
              <a:t>fraud and unauthorized access</a:t>
            </a:r>
          </a:p>
          <a:p>
            <a:pPr algn="just">
              <a:buFont typeface="Arial" pitchFamily="34" charset="0"/>
              <a:buChar char="•"/>
            </a:pPr>
            <a:r>
              <a:rPr lang="en-US" sz="2400" dirty="0" smtClean="0">
                <a:solidFill>
                  <a:schemeClr val="accent2">
                    <a:lumMod val="50000"/>
                  </a:schemeClr>
                </a:solidFill>
              </a:rPr>
              <a:t> Eliminates </a:t>
            </a:r>
            <a:r>
              <a:rPr lang="en-US" sz="2400" dirty="0">
                <a:solidFill>
                  <a:schemeClr val="accent2">
                    <a:lumMod val="50000"/>
                  </a:schemeClr>
                </a:solidFill>
              </a:rPr>
              <a:t>the need for manual entry or RFID cards</a:t>
            </a:r>
          </a:p>
          <a:p>
            <a:pPr algn="just">
              <a:buFont typeface="Arial" pitchFamily="34" charset="0"/>
              <a:buChar char="•"/>
            </a:pPr>
            <a:r>
              <a:rPr lang="en-US" sz="2400" dirty="0">
                <a:solidFill>
                  <a:schemeClr val="accent2">
                    <a:lumMod val="50000"/>
                  </a:schemeClr>
                </a:solidFill>
              </a:rPr>
              <a:t> </a:t>
            </a:r>
            <a:r>
              <a:rPr lang="en-US" sz="2400" dirty="0" smtClean="0">
                <a:solidFill>
                  <a:schemeClr val="accent2">
                    <a:lumMod val="50000"/>
                  </a:schemeClr>
                </a:solidFill>
              </a:rPr>
              <a:t>Provides </a:t>
            </a:r>
            <a:r>
              <a:rPr lang="en-US" sz="2400" dirty="0">
                <a:solidFill>
                  <a:schemeClr val="accent2">
                    <a:lumMod val="50000"/>
                  </a:schemeClr>
                </a:solidFill>
              </a:rPr>
              <a:t>a secure and efficient way of tracking attendance</a:t>
            </a:r>
          </a:p>
          <a:p>
            <a:pPr algn="just"/>
            <a:endParaRPr lang="en-US" sz="2400" dirty="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10160">
                  <a:solidFill>
                    <a:schemeClr val="accent1"/>
                  </a:solidFill>
                  <a:prstDash val="solid"/>
                </a:ln>
                <a:solidFill>
                  <a:schemeClr val="bg1"/>
                </a:solidFill>
                <a:effectLst>
                  <a:outerShdw blurRad="38100" dist="32000" dir="5400000" algn="tl">
                    <a:srgbClr val="000000">
                      <a:alpha val="30000"/>
                    </a:srgbClr>
                  </a:outerShdw>
                </a:effectLst>
              </a:rPr>
              <a:t>HOW IT WORKS..?</a:t>
            </a:r>
            <a:endParaRPr lang="en-US" dirty="0">
              <a:ln w="10160">
                <a:solidFill>
                  <a:schemeClr val="accent1"/>
                </a:solidFill>
                <a:prstDash val="solid"/>
              </a:ln>
              <a:solidFill>
                <a:schemeClr val="bg1"/>
              </a:solidFill>
              <a:effectLst>
                <a:outerShdw blurRad="38100" dist="32000" dir="5400000" algn="tl">
                  <a:srgbClr val="000000">
                    <a:alpha val="30000"/>
                  </a:srgbClr>
                </a:outerShdw>
              </a:effectLst>
            </a:endParaRPr>
          </a:p>
        </p:txBody>
      </p:sp>
      <p:sp>
        <p:nvSpPr>
          <p:cNvPr id="3" name="TextBox 2"/>
          <p:cNvSpPr txBox="1"/>
          <p:nvPr/>
        </p:nvSpPr>
        <p:spPr>
          <a:xfrm>
            <a:off x="228600" y="1600200"/>
            <a:ext cx="8743291" cy="3970318"/>
          </a:xfrm>
          <a:prstGeom prst="rect">
            <a:avLst/>
          </a:prstGeom>
          <a:solidFill>
            <a:schemeClr val="accent1">
              <a:lumMod val="50000"/>
              <a:alpha val="71000"/>
            </a:schemeClr>
          </a:solidFill>
        </p:spPr>
        <p:txBody>
          <a:bodyPr wrap="none" rtlCol="0">
            <a:spAutoFit/>
          </a:bodyPr>
          <a:lstStyle/>
          <a:p>
            <a:pPr marL="342900" indent="-342900" algn="just">
              <a:buAutoNum type="arabicPeriod"/>
            </a:pPr>
            <a:r>
              <a:rPr lang="en-US" dirty="0" smtClean="0">
                <a:solidFill>
                  <a:srgbClr val="FFFF00"/>
                </a:solidFill>
              </a:rPr>
              <a:t>Capture </a:t>
            </a:r>
            <a:r>
              <a:rPr lang="en-US" dirty="0">
                <a:solidFill>
                  <a:srgbClr val="FFFF00"/>
                </a:solidFill>
              </a:rPr>
              <a:t>footage: The first step in using an AI camera attendance model is </a:t>
            </a:r>
            <a:r>
              <a:rPr lang="en-US" dirty="0" smtClean="0">
                <a:solidFill>
                  <a:srgbClr val="FFFF00"/>
                </a:solidFill>
              </a:rPr>
              <a:t>to </a:t>
            </a:r>
          </a:p>
          <a:p>
            <a:pPr marL="342900" indent="-342900" algn="just"/>
            <a:r>
              <a:rPr lang="en-US" dirty="0">
                <a:solidFill>
                  <a:srgbClr val="FFFF00"/>
                </a:solidFill>
              </a:rPr>
              <a:t> </a:t>
            </a:r>
            <a:r>
              <a:rPr lang="en-US" dirty="0" smtClean="0">
                <a:solidFill>
                  <a:srgbClr val="FFFF00"/>
                </a:solidFill>
              </a:rPr>
              <a:t>      capture </a:t>
            </a:r>
            <a:r>
              <a:rPr lang="en-US" dirty="0">
                <a:solidFill>
                  <a:srgbClr val="FFFF00"/>
                </a:solidFill>
              </a:rPr>
              <a:t>footage of the individuals entering or </a:t>
            </a:r>
            <a:r>
              <a:rPr lang="en-US" dirty="0" smtClean="0">
                <a:solidFill>
                  <a:srgbClr val="FFFF00"/>
                </a:solidFill>
              </a:rPr>
              <a:t>leaving </a:t>
            </a:r>
            <a:r>
              <a:rPr lang="en-US" dirty="0">
                <a:solidFill>
                  <a:srgbClr val="FFFF00"/>
                </a:solidFill>
              </a:rPr>
              <a:t>the premises. This footage is </a:t>
            </a:r>
            <a:endParaRPr lang="en-US" dirty="0" smtClean="0">
              <a:solidFill>
                <a:srgbClr val="FFFF00"/>
              </a:solidFill>
            </a:endParaRPr>
          </a:p>
          <a:p>
            <a:pPr marL="342900" indent="-342900" algn="just"/>
            <a:r>
              <a:rPr lang="en-US" dirty="0">
                <a:solidFill>
                  <a:srgbClr val="FFFF00"/>
                </a:solidFill>
              </a:rPr>
              <a:t> </a:t>
            </a:r>
            <a:r>
              <a:rPr lang="en-US" dirty="0" smtClean="0">
                <a:solidFill>
                  <a:srgbClr val="FFFF00"/>
                </a:solidFill>
              </a:rPr>
              <a:t>      captured </a:t>
            </a:r>
            <a:r>
              <a:rPr lang="en-US" dirty="0">
                <a:solidFill>
                  <a:srgbClr val="FFFF00"/>
                </a:solidFill>
              </a:rPr>
              <a:t>using a camera or a network of cameras.</a:t>
            </a:r>
          </a:p>
          <a:p>
            <a:pPr marL="342900" indent="-342900" algn="just">
              <a:buAutoNum type="arabicPeriod" startAt="2"/>
            </a:pPr>
            <a:r>
              <a:rPr lang="en-US" dirty="0" smtClean="0">
                <a:solidFill>
                  <a:srgbClr val="FFFF00"/>
                </a:solidFill>
              </a:rPr>
              <a:t>Image </a:t>
            </a:r>
            <a:r>
              <a:rPr lang="en-US" dirty="0">
                <a:solidFill>
                  <a:srgbClr val="FFFF00"/>
                </a:solidFill>
              </a:rPr>
              <a:t>processing: The footage is processed using computer vision techniques to detect </a:t>
            </a:r>
            <a:endParaRPr lang="en-US" dirty="0" smtClean="0">
              <a:solidFill>
                <a:srgbClr val="FFFF00"/>
              </a:solidFill>
            </a:endParaRPr>
          </a:p>
          <a:p>
            <a:pPr marL="342900" indent="-342900" algn="just"/>
            <a:r>
              <a:rPr lang="en-US" dirty="0">
                <a:solidFill>
                  <a:srgbClr val="FFFF00"/>
                </a:solidFill>
              </a:rPr>
              <a:t> </a:t>
            </a:r>
            <a:r>
              <a:rPr lang="en-US" dirty="0" smtClean="0">
                <a:solidFill>
                  <a:srgbClr val="FFFF00"/>
                </a:solidFill>
              </a:rPr>
              <a:t>      and </a:t>
            </a:r>
            <a:r>
              <a:rPr lang="en-US" dirty="0">
                <a:solidFill>
                  <a:srgbClr val="FFFF00"/>
                </a:solidFill>
              </a:rPr>
              <a:t>extract features such as faces and other identifying characteristics.</a:t>
            </a:r>
          </a:p>
          <a:p>
            <a:pPr marL="342900" indent="-342900" algn="just">
              <a:buAutoNum type="arabicPeriod" startAt="3"/>
            </a:pPr>
            <a:r>
              <a:rPr lang="en-US" dirty="0" smtClean="0">
                <a:solidFill>
                  <a:srgbClr val="FFFF00"/>
                </a:solidFill>
              </a:rPr>
              <a:t>Facial </a:t>
            </a:r>
            <a:r>
              <a:rPr lang="en-US" dirty="0">
                <a:solidFill>
                  <a:srgbClr val="FFFF00"/>
                </a:solidFill>
              </a:rPr>
              <a:t>recognition: Using a facial recognition algorithm, the system matches the </a:t>
            </a:r>
            <a:endParaRPr lang="en-US" dirty="0" smtClean="0">
              <a:solidFill>
                <a:srgbClr val="FFFF00"/>
              </a:solidFill>
            </a:endParaRPr>
          </a:p>
          <a:p>
            <a:pPr marL="342900" indent="-342900" algn="just"/>
            <a:r>
              <a:rPr lang="en-US" dirty="0">
                <a:solidFill>
                  <a:srgbClr val="FFFF00"/>
                </a:solidFill>
              </a:rPr>
              <a:t> </a:t>
            </a:r>
            <a:r>
              <a:rPr lang="en-US" dirty="0" smtClean="0">
                <a:solidFill>
                  <a:srgbClr val="FFFF00"/>
                </a:solidFill>
              </a:rPr>
              <a:t>      extracted </a:t>
            </a:r>
            <a:r>
              <a:rPr lang="en-US" dirty="0">
                <a:solidFill>
                  <a:srgbClr val="FFFF00"/>
                </a:solidFill>
              </a:rPr>
              <a:t>features with a database of authorized individuals to identify the person in </a:t>
            </a:r>
            <a:endParaRPr lang="en-US" dirty="0" smtClean="0">
              <a:solidFill>
                <a:srgbClr val="FFFF00"/>
              </a:solidFill>
            </a:endParaRPr>
          </a:p>
          <a:p>
            <a:pPr marL="342900" indent="-342900" algn="just"/>
            <a:r>
              <a:rPr lang="en-US" dirty="0">
                <a:solidFill>
                  <a:srgbClr val="FFFF00"/>
                </a:solidFill>
              </a:rPr>
              <a:t> </a:t>
            </a:r>
            <a:r>
              <a:rPr lang="en-US" dirty="0" smtClean="0">
                <a:solidFill>
                  <a:srgbClr val="FFFF00"/>
                </a:solidFill>
              </a:rPr>
              <a:t>      the </a:t>
            </a:r>
            <a:r>
              <a:rPr lang="en-US" dirty="0">
                <a:solidFill>
                  <a:srgbClr val="FFFF00"/>
                </a:solidFill>
              </a:rPr>
              <a:t>footage.</a:t>
            </a:r>
          </a:p>
          <a:p>
            <a:pPr marL="342900" indent="-342900" algn="just">
              <a:buAutoNum type="arabicPeriod" startAt="4"/>
            </a:pPr>
            <a:r>
              <a:rPr lang="en-US" dirty="0" smtClean="0">
                <a:solidFill>
                  <a:srgbClr val="FFFF00"/>
                </a:solidFill>
              </a:rPr>
              <a:t>Attendance </a:t>
            </a:r>
            <a:r>
              <a:rPr lang="en-US" dirty="0">
                <a:solidFill>
                  <a:srgbClr val="FFFF00"/>
                </a:solidFill>
              </a:rPr>
              <a:t>tracking: The attendance of the identified individual is then tracked </a:t>
            </a:r>
            <a:endParaRPr lang="en-US" dirty="0" smtClean="0">
              <a:solidFill>
                <a:srgbClr val="FFFF00"/>
              </a:solidFill>
            </a:endParaRPr>
          </a:p>
          <a:p>
            <a:pPr marL="342900" indent="-342900" algn="just"/>
            <a:r>
              <a:rPr lang="en-US" dirty="0">
                <a:solidFill>
                  <a:srgbClr val="FFFF00"/>
                </a:solidFill>
              </a:rPr>
              <a:t> </a:t>
            </a:r>
            <a:r>
              <a:rPr lang="en-US" dirty="0" smtClean="0">
                <a:solidFill>
                  <a:srgbClr val="FFFF00"/>
                </a:solidFill>
              </a:rPr>
              <a:t>      and </a:t>
            </a:r>
            <a:r>
              <a:rPr lang="en-US" dirty="0">
                <a:solidFill>
                  <a:srgbClr val="FFFF00"/>
                </a:solidFill>
              </a:rPr>
              <a:t>recorded in the system. This is usually done in real-time, allowing for quick and </a:t>
            </a:r>
            <a:endParaRPr lang="en-US" dirty="0" smtClean="0">
              <a:solidFill>
                <a:srgbClr val="FFFF00"/>
              </a:solidFill>
            </a:endParaRPr>
          </a:p>
          <a:p>
            <a:pPr marL="342900" indent="-342900" algn="just"/>
            <a:r>
              <a:rPr lang="en-US" dirty="0">
                <a:solidFill>
                  <a:srgbClr val="FFFF00"/>
                </a:solidFill>
              </a:rPr>
              <a:t> </a:t>
            </a:r>
            <a:r>
              <a:rPr lang="en-US" dirty="0" smtClean="0">
                <a:solidFill>
                  <a:srgbClr val="FFFF00"/>
                </a:solidFill>
              </a:rPr>
              <a:t>      accurate </a:t>
            </a:r>
            <a:r>
              <a:rPr lang="en-US" dirty="0">
                <a:solidFill>
                  <a:srgbClr val="FFFF00"/>
                </a:solidFill>
              </a:rPr>
              <a:t>attendance </a:t>
            </a:r>
            <a:r>
              <a:rPr lang="en-US" dirty="0" smtClean="0">
                <a:solidFill>
                  <a:srgbClr val="FFFF00"/>
                </a:solidFill>
              </a:rPr>
              <a:t>tracking.</a:t>
            </a:r>
          </a:p>
          <a:p>
            <a:pPr marL="342900" indent="-342900" algn="just">
              <a:buAutoNum type="arabicPeriod" startAt="5"/>
            </a:pPr>
            <a:r>
              <a:rPr lang="en-US" dirty="0" smtClean="0">
                <a:solidFill>
                  <a:srgbClr val="FFFF00"/>
                </a:solidFill>
              </a:rPr>
              <a:t>Reporting: The attendance data can be used to generate reports that can be used </a:t>
            </a:r>
          </a:p>
          <a:p>
            <a:pPr marL="342900" indent="-342900" algn="just"/>
            <a:r>
              <a:rPr lang="en-US" dirty="0">
                <a:solidFill>
                  <a:srgbClr val="FFFF00"/>
                </a:solidFill>
              </a:rPr>
              <a:t> </a:t>
            </a:r>
            <a:r>
              <a:rPr lang="en-US" dirty="0" smtClean="0">
                <a:solidFill>
                  <a:srgbClr val="FFFF00"/>
                </a:solidFill>
              </a:rPr>
              <a:t>      by administrators or management to track attendance and performance over time.</a:t>
            </a:r>
          </a:p>
          <a:p>
            <a:pPr algn="just"/>
            <a:endParaRPr lang="en-US"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effectLst>
                  <a:glow rad="139700">
                    <a:schemeClr val="accent1">
                      <a:satMod val="175000"/>
                      <a:alpha val="40000"/>
                    </a:schemeClr>
                  </a:glow>
                </a:effectLst>
              </a:rPr>
              <a:t>MARKET</a:t>
            </a:r>
            <a:endParaRPr lang="en-US" dirty="0">
              <a:solidFill>
                <a:srgbClr val="00B0F0"/>
              </a:solidFill>
              <a:effectLst>
                <a:glow rad="139700">
                  <a:schemeClr val="accent1">
                    <a:satMod val="175000"/>
                    <a:alpha val="40000"/>
                  </a:schemeClr>
                </a:glow>
              </a:effectLst>
            </a:endParaRPr>
          </a:p>
        </p:txBody>
      </p:sp>
      <p:sp>
        <p:nvSpPr>
          <p:cNvPr id="3" name="TextBox 2"/>
          <p:cNvSpPr txBox="1"/>
          <p:nvPr/>
        </p:nvSpPr>
        <p:spPr>
          <a:xfrm>
            <a:off x="304800" y="1600200"/>
            <a:ext cx="8596136" cy="3416320"/>
          </a:xfrm>
          <a:prstGeom prst="rect">
            <a:avLst/>
          </a:prstGeom>
          <a:solidFill>
            <a:schemeClr val="accent1">
              <a:lumMod val="50000"/>
              <a:alpha val="64000"/>
            </a:schemeClr>
          </a:solidFill>
        </p:spPr>
        <p:txBody>
          <a:bodyPr wrap="none" rtlCol="0">
            <a:spAutoFit/>
          </a:bodyPr>
          <a:lstStyle/>
          <a:p>
            <a:endParaRPr lang="en-US" dirty="0" smtClean="0">
              <a:solidFill>
                <a:srgbClr val="FFFF00"/>
              </a:solidFill>
            </a:endParaRPr>
          </a:p>
          <a:p>
            <a:pPr>
              <a:buFont typeface="Arial" pitchFamily="34" charset="0"/>
              <a:buChar char="•"/>
            </a:pPr>
            <a:r>
              <a:rPr lang="en-US" dirty="0">
                <a:solidFill>
                  <a:srgbClr val="FFFF00"/>
                </a:solidFill>
              </a:rPr>
              <a:t> </a:t>
            </a:r>
            <a:r>
              <a:rPr lang="en-US" dirty="0" smtClean="0">
                <a:solidFill>
                  <a:srgbClr val="FFFF00"/>
                </a:solidFill>
              </a:rPr>
              <a:t> Market for AI camera attendance models is growing rapidly</a:t>
            </a:r>
          </a:p>
          <a:p>
            <a:pPr>
              <a:buFont typeface="Arial" pitchFamily="34" charset="0"/>
              <a:buChar char="•"/>
            </a:pPr>
            <a:r>
              <a:rPr lang="en-US" dirty="0">
                <a:solidFill>
                  <a:srgbClr val="FFFF00"/>
                </a:solidFill>
              </a:rPr>
              <a:t> </a:t>
            </a:r>
            <a:r>
              <a:rPr lang="en-US" dirty="0" smtClean="0">
                <a:solidFill>
                  <a:srgbClr val="FFFF00"/>
                </a:solidFill>
              </a:rPr>
              <a:t> Increasing demand for efficient and accurate attendance tracking systems is a key driver</a:t>
            </a:r>
          </a:p>
          <a:p>
            <a:pPr>
              <a:buFont typeface="Arial" pitchFamily="34" charset="0"/>
              <a:buChar char="•"/>
            </a:pPr>
            <a:r>
              <a:rPr lang="en-US" dirty="0" smtClean="0">
                <a:solidFill>
                  <a:srgbClr val="FFFF00"/>
                </a:solidFill>
              </a:rPr>
              <a:t>  Advancements in AI technology and increasing adoption of biometric systems are </a:t>
            </a:r>
          </a:p>
          <a:p>
            <a:r>
              <a:rPr lang="en-US" dirty="0">
                <a:solidFill>
                  <a:srgbClr val="FFFF00"/>
                </a:solidFill>
              </a:rPr>
              <a:t> </a:t>
            </a:r>
            <a:r>
              <a:rPr lang="en-US" dirty="0" smtClean="0">
                <a:solidFill>
                  <a:srgbClr val="FFFF00"/>
                </a:solidFill>
              </a:rPr>
              <a:t>  driving growth</a:t>
            </a:r>
          </a:p>
          <a:p>
            <a:pPr>
              <a:buFont typeface="Arial" pitchFamily="34" charset="0"/>
              <a:buChar char="•"/>
            </a:pPr>
            <a:r>
              <a:rPr lang="en-US" dirty="0">
                <a:solidFill>
                  <a:srgbClr val="FFFF00"/>
                </a:solidFill>
              </a:rPr>
              <a:t> </a:t>
            </a:r>
            <a:r>
              <a:rPr lang="en-US" dirty="0" smtClean="0">
                <a:solidFill>
                  <a:srgbClr val="FFFF00"/>
                </a:solidFill>
              </a:rPr>
              <a:t> Focus on security and cost-effectiveness are other important factors</a:t>
            </a:r>
          </a:p>
          <a:p>
            <a:pPr>
              <a:buFont typeface="Arial" pitchFamily="34" charset="0"/>
              <a:buChar char="•"/>
            </a:pPr>
            <a:r>
              <a:rPr lang="en-US" dirty="0">
                <a:solidFill>
                  <a:srgbClr val="FFFF00"/>
                </a:solidFill>
              </a:rPr>
              <a:t> </a:t>
            </a:r>
            <a:r>
              <a:rPr lang="en-US" dirty="0" smtClean="0">
                <a:solidFill>
                  <a:srgbClr val="FFFF00"/>
                </a:solidFill>
              </a:rPr>
              <a:t> Global market for facial recognition technology is projected to reach USD 10.9 billion </a:t>
            </a:r>
          </a:p>
          <a:p>
            <a:r>
              <a:rPr lang="en-US" dirty="0">
                <a:solidFill>
                  <a:srgbClr val="FFFF00"/>
                </a:solidFill>
              </a:rPr>
              <a:t> </a:t>
            </a:r>
            <a:r>
              <a:rPr lang="en-US" dirty="0" smtClean="0">
                <a:solidFill>
                  <a:srgbClr val="FFFF00"/>
                </a:solidFill>
              </a:rPr>
              <a:t>   by 2025</a:t>
            </a:r>
          </a:p>
          <a:p>
            <a:pPr>
              <a:buFont typeface="Arial" pitchFamily="34" charset="0"/>
              <a:buChar char="•"/>
            </a:pPr>
            <a:r>
              <a:rPr lang="en-US" dirty="0" smtClean="0">
                <a:solidFill>
                  <a:srgbClr val="FFFF00"/>
                </a:solidFill>
              </a:rPr>
              <a:t>  COVID-19 pandemic has accelerated the adoption of contactless attendance tracking </a:t>
            </a:r>
          </a:p>
          <a:p>
            <a:r>
              <a:rPr lang="en-US" dirty="0">
                <a:solidFill>
                  <a:srgbClr val="FFFF00"/>
                </a:solidFill>
              </a:rPr>
              <a:t> </a:t>
            </a:r>
            <a:r>
              <a:rPr lang="en-US" dirty="0" smtClean="0">
                <a:solidFill>
                  <a:srgbClr val="FFFF00"/>
                </a:solidFill>
              </a:rPr>
              <a:t>   systems, including AI camera attendance models</a:t>
            </a:r>
          </a:p>
          <a:p>
            <a:pPr>
              <a:buFont typeface="Arial" pitchFamily="34" charset="0"/>
              <a:buChar char="•"/>
            </a:pPr>
            <a:r>
              <a:rPr lang="en-US" dirty="0" smtClean="0">
                <a:solidFill>
                  <a:srgbClr val="FFFF00"/>
                </a:solidFill>
              </a:rPr>
              <a:t>   Market is expected to continue growing as organizations adopt AI-based solutions for</a:t>
            </a:r>
          </a:p>
          <a:p>
            <a:r>
              <a:rPr lang="en-US" dirty="0">
                <a:solidFill>
                  <a:srgbClr val="FFFF00"/>
                </a:solidFill>
              </a:rPr>
              <a:t> </a:t>
            </a:r>
            <a:r>
              <a:rPr lang="en-US" dirty="0" smtClean="0">
                <a:solidFill>
                  <a:srgbClr val="FFFF00"/>
                </a:solidFill>
              </a:rPr>
              <a:t>   workforce management and operations optimization.</a:t>
            </a:r>
            <a:endParaRPr lang="en-US"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chemeClr val="tx2">
                    <a:lumMod val="60000"/>
                    <a:lumOff val="40000"/>
                  </a:schemeClr>
                </a:solidFill>
                <a:effectLst>
                  <a:glow rad="228600">
                    <a:schemeClr val="accent1">
                      <a:satMod val="175000"/>
                      <a:alpha val="40000"/>
                    </a:schemeClr>
                  </a:glow>
                </a:effectLst>
              </a:rPr>
              <a:t>EXECUTION PLAN </a:t>
            </a:r>
            <a:endParaRPr lang="en-US" dirty="0">
              <a:solidFill>
                <a:schemeClr val="tx2">
                  <a:lumMod val="60000"/>
                  <a:lumOff val="40000"/>
                </a:schemeClr>
              </a:solidFill>
              <a:effectLst>
                <a:glow rad="228600">
                  <a:schemeClr val="accent1">
                    <a:satMod val="175000"/>
                    <a:alpha val="40000"/>
                  </a:schemeClr>
                </a:glow>
              </a:effectLst>
            </a:endParaRPr>
          </a:p>
        </p:txBody>
      </p:sp>
      <p:sp>
        <p:nvSpPr>
          <p:cNvPr id="3" name="TextBox 2"/>
          <p:cNvSpPr txBox="1"/>
          <p:nvPr/>
        </p:nvSpPr>
        <p:spPr>
          <a:xfrm>
            <a:off x="304800" y="609600"/>
            <a:ext cx="8476423" cy="5909310"/>
          </a:xfrm>
          <a:prstGeom prst="rect">
            <a:avLst/>
          </a:prstGeom>
          <a:noFill/>
        </p:spPr>
        <p:txBody>
          <a:bodyPr wrap="none" rtlCol="0">
            <a:spAutoFit/>
          </a:bodyPr>
          <a:lstStyle/>
          <a:p>
            <a:endParaRPr lang="en-US" dirty="0" smtClean="0">
              <a:solidFill>
                <a:srgbClr val="FFFF00"/>
              </a:solidFill>
            </a:endParaRPr>
          </a:p>
          <a:p>
            <a:pPr marL="342900" indent="-342900">
              <a:buAutoNum type="arabicPeriod"/>
            </a:pPr>
            <a:r>
              <a:rPr lang="en-US" dirty="0" smtClean="0">
                <a:solidFill>
                  <a:srgbClr val="FFFF00"/>
                </a:solidFill>
              </a:rPr>
              <a:t>Assess requirements: Identify the specific attendance tracking requirements of your </a:t>
            </a:r>
          </a:p>
          <a:p>
            <a:pPr marL="342900" indent="-342900"/>
            <a:r>
              <a:rPr lang="en-US" dirty="0">
                <a:solidFill>
                  <a:srgbClr val="FFFF00"/>
                </a:solidFill>
              </a:rPr>
              <a:t> </a:t>
            </a:r>
            <a:r>
              <a:rPr lang="en-US" dirty="0" smtClean="0">
                <a:solidFill>
                  <a:srgbClr val="FFFF00"/>
                </a:solidFill>
              </a:rPr>
              <a:t>      organization, such as the number of individuals to be tracked, the locations where </a:t>
            </a:r>
          </a:p>
          <a:p>
            <a:pPr marL="342900" indent="-342900"/>
            <a:r>
              <a:rPr lang="en-US" dirty="0">
                <a:solidFill>
                  <a:srgbClr val="FFFF00"/>
                </a:solidFill>
              </a:rPr>
              <a:t> </a:t>
            </a:r>
            <a:r>
              <a:rPr lang="en-US" dirty="0" smtClean="0">
                <a:solidFill>
                  <a:srgbClr val="FFFF00"/>
                </a:solidFill>
              </a:rPr>
              <a:t>      attendance tracking is required, and the necessary data and reporting requirements.</a:t>
            </a:r>
          </a:p>
          <a:p>
            <a:endParaRPr lang="en-US" dirty="0" smtClean="0">
              <a:solidFill>
                <a:srgbClr val="FFFF00"/>
              </a:solidFill>
            </a:endParaRPr>
          </a:p>
          <a:p>
            <a:r>
              <a:rPr lang="en-US" dirty="0" smtClean="0">
                <a:solidFill>
                  <a:srgbClr val="FFFF00"/>
                </a:solidFill>
              </a:rPr>
              <a:t>2. Choose hardware: Select appropriate camera hardware, including camera type, </a:t>
            </a:r>
          </a:p>
          <a:p>
            <a:r>
              <a:rPr lang="en-US" dirty="0">
                <a:solidFill>
                  <a:srgbClr val="FFFF00"/>
                </a:solidFill>
              </a:rPr>
              <a:t> </a:t>
            </a:r>
            <a:r>
              <a:rPr lang="en-US" dirty="0" smtClean="0">
                <a:solidFill>
                  <a:srgbClr val="FFFF00"/>
                </a:solidFill>
              </a:rPr>
              <a:t>   placement, and connectivity options.</a:t>
            </a:r>
          </a:p>
          <a:p>
            <a:endParaRPr lang="en-US" dirty="0" smtClean="0">
              <a:solidFill>
                <a:srgbClr val="FFFF00"/>
              </a:solidFill>
            </a:endParaRPr>
          </a:p>
          <a:p>
            <a:r>
              <a:rPr lang="en-US" dirty="0" smtClean="0">
                <a:solidFill>
                  <a:srgbClr val="FFFF00"/>
                </a:solidFill>
              </a:rPr>
              <a:t>3. Choose software: Choose the appropriate AI-based attendance tracking software that </a:t>
            </a:r>
          </a:p>
          <a:p>
            <a:r>
              <a:rPr lang="en-US" dirty="0">
                <a:solidFill>
                  <a:srgbClr val="FFFF00"/>
                </a:solidFill>
              </a:rPr>
              <a:t> </a:t>
            </a:r>
            <a:r>
              <a:rPr lang="en-US" dirty="0" smtClean="0">
                <a:solidFill>
                  <a:srgbClr val="FFFF00"/>
                </a:solidFill>
              </a:rPr>
              <a:t>   can match your organization's requirements.</a:t>
            </a:r>
          </a:p>
          <a:p>
            <a:endParaRPr lang="en-US" dirty="0" smtClean="0">
              <a:solidFill>
                <a:srgbClr val="FFFF00"/>
              </a:solidFill>
            </a:endParaRPr>
          </a:p>
          <a:p>
            <a:r>
              <a:rPr lang="en-US" dirty="0" smtClean="0">
                <a:solidFill>
                  <a:srgbClr val="FFFF00"/>
                </a:solidFill>
              </a:rPr>
              <a:t>4. Train the AI model: Collect data for the AI model to train on, including images of </a:t>
            </a:r>
          </a:p>
          <a:p>
            <a:r>
              <a:rPr lang="en-US" dirty="0">
                <a:solidFill>
                  <a:srgbClr val="FFFF00"/>
                </a:solidFill>
              </a:rPr>
              <a:t> </a:t>
            </a:r>
            <a:r>
              <a:rPr lang="en-US" dirty="0" smtClean="0">
                <a:solidFill>
                  <a:srgbClr val="FFFF00"/>
                </a:solidFill>
              </a:rPr>
              <a:t>    individuals' faces, and train the model to recognize authorized personnel.</a:t>
            </a:r>
          </a:p>
          <a:p>
            <a:endParaRPr lang="en-US" dirty="0" smtClean="0">
              <a:solidFill>
                <a:srgbClr val="FFFF00"/>
              </a:solidFill>
            </a:endParaRPr>
          </a:p>
          <a:p>
            <a:r>
              <a:rPr lang="en-US" dirty="0" smtClean="0">
                <a:solidFill>
                  <a:srgbClr val="FFFF00"/>
                </a:solidFill>
              </a:rPr>
              <a:t>5. Implement the system: Implement the AI camera attendance model in your </a:t>
            </a:r>
          </a:p>
          <a:p>
            <a:r>
              <a:rPr lang="en-US" dirty="0">
                <a:solidFill>
                  <a:srgbClr val="FFFF00"/>
                </a:solidFill>
              </a:rPr>
              <a:t> </a:t>
            </a:r>
            <a:r>
              <a:rPr lang="en-US" dirty="0" smtClean="0">
                <a:solidFill>
                  <a:srgbClr val="FFFF00"/>
                </a:solidFill>
              </a:rPr>
              <a:t>   organization's premises, including integrating the hardware and software, and testing </a:t>
            </a:r>
          </a:p>
          <a:p>
            <a:r>
              <a:rPr lang="en-US" dirty="0">
                <a:solidFill>
                  <a:srgbClr val="FFFF00"/>
                </a:solidFill>
              </a:rPr>
              <a:t> </a:t>
            </a:r>
            <a:r>
              <a:rPr lang="en-US" dirty="0" smtClean="0">
                <a:solidFill>
                  <a:srgbClr val="FFFF00"/>
                </a:solidFill>
              </a:rPr>
              <a:t>   the system to ensure its accuracy and reliability.</a:t>
            </a:r>
          </a:p>
          <a:p>
            <a:endParaRPr lang="en-US" dirty="0" smtClean="0">
              <a:solidFill>
                <a:srgbClr val="FFFF00"/>
              </a:solidFill>
            </a:endParaRPr>
          </a:p>
          <a:p>
            <a:r>
              <a:rPr lang="en-US" dirty="0" smtClean="0">
                <a:solidFill>
                  <a:srgbClr val="FFFF00"/>
                </a:solidFill>
              </a:rPr>
              <a:t>6. Monitor and maintain: Continuously monitor the system's performance, </a:t>
            </a:r>
          </a:p>
          <a:p>
            <a:r>
              <a:rPr lang="en-US" dirty="0" smtClean="0">
                <a:solidFill>
                  <a:srgbClr val="FFFF00"/>
                </a:solidFill>
              </a:rPr>
              <a:t>including tracking attendance data and generating reports, and maintain the system by </a:t>
            </a:r>
          </a:p>
          <a:p>
            <a:r>
              <a:rPr lang="en-US" dirty="0" smtClean="0">
                <a:solidFill>
                  <a:srgbClr val="FFFF00"/>
                </a:solidFill>
              </a:rPr>
              <a:t>regularly updating the software and hardware.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0"/>
            <a:ext cx="9144000" cy="2031325"/>
          </a:xfrm>
          <a:prstGeom prst="rect">
            <a:avLst/>
          </a:prstGeom>
          <a:solidFill>
            <a:schemeClr val="accent1">
              <a:lumMod val="50000"/>
              <a:alpha val="79000"/>
            </a:schemeClr>
          </a:solidFill>
        </p:spPr>
        <p:txBody>
          <a:bodyPr wrap="square" rtlCol="0">
            <a:spAutoFit/>
          </a:bodyPr>
          <a:lstStyle/>
          <a:p>
            <a:pPr algn="just"/>
            <a:r>
              <a:rPr lang="en-US" dirty="0" smtClean="0">
                <a:solidFill>
                  <a:srgbClr val="FFFF00"/>
                </a:solidFill>
              </a:rPr>
              <a:t>In conclusion, AI camera attendance models offer an efficient and accurate solution for </a:t>
            </a:r>
          </a:p>
          <a:p>
            <a:pPr algn="just"/>
            <a:r>
              <a:rPr lang="en-US" dirty="0" smtClean="0">
                <a:solidFill>
                  <a:srgbClr val="FFFF00"/>
                </a:solidFill>
              </a:rPr>
              <a:t>attendance tracking in various industries. With the increasing demand for automated and </a:t>
            </a:r>
          </a:p>
          <a:p>
            <a:pPr algn="just"/>
            <a:r>
              <a:rPr lang="en-US" dirty="0" smtClean="0">
                <a:solidFill>
                  <a:srgbClr val="FFFF00"/>
                </a:solidFill>
              </a:rPr>
              <a:t>contactless attendance tracking systems, AI camera attendance models are becoming </a:t>
            </a:r>
          </a:p>
          <a:p>
            <a:pPr algn="just"/>
            <a:r>
              <a:rPr lang="en-US" dirty="0" smtClean="0">
                <a:solidFill>
                  <a:srgbClr val="FFFF00"/>
                </a:solidFill>
              </a:rPr>
              <a:t>increasingly popular. By leveraging advanced AI algorithms and computer vision techniques, </a:t>
            </a:r>
          </a:p>
          <a:p>
            <a:pPr algn="just"/>
            <a:r>
              <a:rPr lang="en-US" dirty="0" smtClean="0">
                <a:solidFill>
                  <a:srgbClr val="FFFF00"/>
                </a:solidFill>
              </a:rPr>
              <a:t>organizations can benefit from improved workforce management and streamlined </a:t>
            </a:r>
          </a:p>
          <a:p>
            <a:pPr algn="just"/>
            <a:r>
              <a:rPr lang="en-US" dirty="0" smtClean="0">
                <a:solidFill>
                  <a:srgbClr val="FFFF00"/>
                </a:solidFill>
              </a:rPr>
              <a:t>operations. As technology continues to evolve, we can expect to see further advancements </a:t>
            </a:r>
          </a:p>
          <a:p>
            <a:pPr algn="just"/>
            <a:r>
              <a:rPr lang="en-US" dirty="0" smtClean="0">
                <a:solidFill>
                  <a:srgbClr val="FFFF00"/>
                </a:solidFill>
              </a:rPr>
              <a:t>in AI camera attendance models that will continue to drive growth and innovation in this field.</a:t>
            </a:r>
            <a:endParaRPr lang="en-US" dirty="0">
              <a:solidFill>
                <a:srgbClr val="FFFF00"/>
              </a:solidFill>
            </a:endParaRPr>
          </a:p>
        </p:txBody>
      </p:sp>
      <p:sp>
        <p:nvSpPr>
          <p:cNvPr id="3" name="TextBox 2"/>
          <p:cNvSpPr txBox="1"/>
          <p:nvPr/>
        </p:nvSpPr>
        <p:spPr>
          <a:xfrm>
            <a:off x="6248400" y="5257800"/>
            <a:ext cx="2895600" cy="523220"/>
          </a:xfrm>
          <a:prstGeom prst="rect">
            <a:avLst/>
          </a:prstGeom>
          <a:noFill/>
        </p:spPr>
        <p:txBody>
          <a:bodyPr wrap="square" rtlCol="0">
            <a:spAutoFit/>
          </a:bodyPr>
          <a:lstStyle/>
          <a:p>
            <a:r>
              <a:rPr lang="en-US" sz="2800" dirty="0" smtClean="0">
                <a:solidFill>
                  <a:schemeClr val="bg2"/>
                </a:solidFill>
                <a:effectLst>
                  <a:reflection blurRad="6350" stA="60000" endA="900" endPos="60000" dist="60007" dir="5400000" sy="-100000" algn="bl" rotWithShape="0"/>
                </a:effectLst>
              </a:rPr>
              <a:t>THANKING YOU</a:t>
            </a:r>
            <a:endParaRPr lang="en-US" sz="2800" dirty="0">
              <a:solidFill>
                <a:schemeClr val="bg2"/>
              </a:solidFill>
              <a:effectLst>
                <a:reflection blurRad="6350" stA="60000" endA="900" endPos="60000" dist="60007" dir="5400000" sy="-100000" algn="bl" rotWithShape="0"/>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2011</TotalTime>
  <Words>718</Words>
  <Application>Microsoft Office PowerPoint</Application>
  <PresentationFormat>On-screen Show (4:3)</PresentationFormat>
  <Paragraphs>74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HACKATHON</vt:lpstr>
      <vt:lpstr>Slide 2</vt:lpstr>
      <vt:lpstr>Camera-Based AI Model for Smarter Attendance Tracking</vt:lpstr>
      <vt:lpstr>Slide 4</vt:lpstr>
      <vt:lpstr>HOW IT WORKS..?</vt:lpstr>
      <vt:lpstr>MARKET</vt:lpstr>
      <vt:lpstr>EXECUTION PLAN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67</cp:revision>
  <dcterms:created xsi:type="dcterms:W3CDTF">2023-04-30T05:51:09Z</dcterms:created>
  <dcterms:modified xsi:type="dcterms:W3CDTF">2023-05-01T15:22:47Z</dcterms:modified>
</cp:coreProperties>
</file>