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0303"/>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BA0C-D3CE-F9F4-E697-1789C4A60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D812C7-3AEE-E191-053C-C95487A5E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8EA618-DCCB-FADE-C42A-D2F00051D6C0}"/>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5" name="Footer Placeholder 4">
            <a:extLst>
              <a:ext uri="{FF2B5EF4-FFF2-40B4-BE49-F238E27FC236}">
                <a16:creationId xmlns:a16="http://schemas.microsoft.com/office/drawing/2014/main" id="{F364ECA2-FB01-AF42-FFFD-85CE18ED9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E4F4A-973D-64AC-96A5-C1B3479F3590}"/>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284379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CC3F-3BD9-6097-779F-F8547B3585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C41F72-FDB0-0EDE-BE91-10F89D4C8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ACCBF-2573-5118-A639-CB1AF74C77EF}"/>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5" name="Footer Placeholder 4">
            <a:extLst>
              <a:ext uri="{FF2B5EF4-FFF2-40B4-BE49-F238E27FC236}">
                <a16:creationId xmlns:a16="http://schemas.microsoft.com/office/drawing/2014/main" id="{84F978DD-FF31-91DD-8F61-D2C9D45F8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412DD-B44D-90C0-E7AD-19FB19F21ED5}"/>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126433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9D9DE-CA64-E53A-A4C6-E32609396C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A758E-D066-56C1-6DF3-806997667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8BBB7-AC8A-0B01-7697-8AFD490E06EC}"/>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5" name="Footer Placeholder 4">
            <a:extLst>
              <a:ext uri="{FF2B5EF4-FFF2-40B4-BE49-F238E27FC236}">
                <a16:creationId xmlns:a16="http://schemas.microsoft.com/office/drawing/2014/main" id="{852EF2D1-85E9-27A1-9676-32BEBA355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837125-1748-1C79-3833-BD70380C2FFB}"/>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264930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9938-585F-6ED5-F99A-9B4B8E1F54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7D43A7-321E-121D-E861-98665EFE3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86BC2-DC7B-E992-3345-F8E1C14ECC69}"/>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5" name="Footer Placeholder 4">
            <a:extLst>
              <a:ext uri="{FF2B5EF4-FFF2-40B4-BE49-F238E27FC236}">
                <a16:creationId xmlns:a16="http://schemas.microsoft.com/office/drawing/2014/main" id="{52A3C66B-D39E-49F1-69CE-2DE1018F9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A4C18-0F78-F742-80E4-09DC430798F1}"/>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382904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546F-6D55-A352-BF3D-D2431B7DF0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6A5F1E-B9AD-56C2-BC87-593609FEF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EE5F3-4B73-8F5E-DA6F-2397C5B7D0EA}"/>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5" name="Footer Placeholder 4">
            <a:extLst>
              <a:ext uri="{FF2B5EF4-FFF2-40B4-BE49-F238E27FC236}">
                <a16:creationId xmlns:a16="http://schemas.microsoft.com/office/drawing/2014/main" id="{DE043B0C-C29E-2983-DC88-C357D4295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814C4-B752-FDD7-F0C3-B8B615CD57F8}"/>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37498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CFCE-C59C-3DD8-6B5C-B53339AD4B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9A3D4C-9310-FACF-646E-F05A56D89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26130C-082D-0E1E-0DF5-DC832C2C2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77F42-6BF6-8CD6-440C-3F4E437F5712}"/>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6" name="Footer Placeholder 5">
            <a:extLst>
              <a:ext uri="{FF2B5EF4-FFF2-40B4-BE49-F238E27FC236}">
                <a16:creationId xmlns:a16="http://schemas.microsoft.com/office/drawing/2014/main" id="{B118B7DF-9106-4696-9381-B568F298C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04134-0726-FC9A-97AC-F21DE54F4A96}"/>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5168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E11C-AC66-1DDE-2B41-18F2CC6384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E7BBC-A0CF-BE41-C2F5-28B7942C2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5E090-EA21-6B04-FCD5-ABFCE8F234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BCCC2B-36C7-2C72-E1E7-8E68A1874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31B9D1-FB38-BE6E-53E2-660429B28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A7C302-B88F-11A3-E554-A6C2F409DA9D}"/>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8" name="Footer Placeholder 7">
            <a:extLst>
              <a:ext uri="{FF2B5EF4-FFF2-40B4-BE49-F238E27FC236}">
                <a16:creationId xmlns:a16="http://schemas.microsoft.com/office/drawing/2014/main" id="{B868EAC9-B313-5E5F-8ADD-A9AA5B9C9D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F28B79-6EB4-DC18-37A4-FA69C584F8B1}"/>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9444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44EA-A2D9-FDE0-09BE-A1D9EE7ABF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B72D62-EB80-048E-F164-B51CFABED651}"/>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4" name="Footer Placeholder 3">
            <a:extLst>
              <a:ext uri="{FF2B5EF4-FFF2-40B4-BE49-F238E27FC236}">
                <a16:creationId xmlns:a16="http://schemas.microsoft.com/office/drawing/2014/main" id="{37618C06-F940-B3FA-F051-2AE5DFFEB0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1AE43E-6069-7D32-2179-823831CA3F4E}"/>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325593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BD0B2-8B94-5B44-7C99-FD645B05B754}"/>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3" name="Footer Placeholder 2">
            <a:extLst>
              <a:ext uri="{FF2B5EF4-FFF2-40B4-BE49-F238E27FC236}">
                <a16:creationId xmlns:a16="http://schemas.microsoft.com/office/drawing/2014/main" id="{9DEC11D4-E3B2-08CC-0C55-C06D25B1C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B27D99-65B8-309D-246B-D36279D12F65}"/>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38947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742B-73B9-3E95-6EC2-F2550FAD0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D44A44-C62F-9B35-DAA1-5FB51B529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41D138-6E22-A9D8-9DB6-AAD63C2BC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FE041-FFD5-9BC8-7805-24B4A0F7534A}"/>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6" name="Footer Placeholder 5">
            <a:extLst>
              <a:ext uri="{FF2B5EF4-FFF2-40B4-BE49-F238E27FC236}">
                <a16:creationId xmlns:a16="http://schemas.microsoft.com/office/drawing/2014/main" id="{AA1EB8D7-7042-983A-4B89-AD28FADE9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C27A5C-F640-3A36-A232-B103F203856A}"/>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47751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BE3A-EAF6-8DB2-FD31-C65E4813E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7EA3B-4ED1-75B3-D92B-97F7189FB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C160C2-F58B-6839-3D35-CE5FC3977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5B6BF-BA56-13CF-2E19-E988CAAD7EC9}"/>
              </a:ext>
            </a:extLst>
          </p:cNvPr>
          <p:cNvSpPr>
            <a:spLocks noGrp="1"/>
          </p:cNvSpPr>
          <p:nvPr>
            <p:ph type="dt" sz="half" idx="10"/>
          </p:nvPr>
        </p:nvSpPr>
        <p:spPr/>
        <p:txBody>
          <a:bodyPr/>
          <a:lstStyle/>
          <a:p>
            <a:fld id="{661F5FF3-40D8-454B-8862-2BA82B16975F}" type="datetimeFigureOut">
              <a:rPr lang="en-IN" smtClean="0"/>
              <a:t>18-06-2023</a:t>
            </a:fld>
            <a:endParaRPr lang="en-IN"/>
          </a:p>
        </p:txBody>
      </p:sp>
      <p:sp>
        <p:nvSpPr>
          <p:cNvPr id="6" name="Footer Placeholder 5">
            <a:extLst>
              <a:ext uri="{FF2B5EF4-FFF2-40B4-BE49-F238E27FC236}">
                <a16:creationId xmlns:a16="http://schemas.microsoft.com/office/drawing/2014/main" id="{8F7F03D2-59FD-CD52-6E85-8E5D822D0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930E2C-6DD8-E324-366A-E64856DCB859}"/>
              </a:ext>
            </a:extLst>
          </p:cNvPr>
          <p:cNvSpPr>
            <a:spLocks noGrp="1"/>
          </p:cNvSpPr>
          <p:nvPr>
            <p:ph type="sldNum" sz="quarter" idx="12"/>
          </p:nvPr>
        </p:nvSpPr>
        <p:spPr/>
        <p:txBody>
          <a:bodyPr/>
          <a:lstStyle/>
          <a:p>
            <a:fld id="{5A110BAB-ADA0-4F56-8CFA-5E87E3862F28}" type="slidenum">
              <a:rPr lang="en-IN" smtClean="0"/>
              <a:t>‹#›</a:t>
            </a:fld>
            <a:endParaRPr lang="en-IN"/>
          </a:p>
        </p:txBody>
      </p:sp>
    </p:spTree>
    <p:extLst>
      <p:ext uri="{BB962C8B-B14F-4D97-AF65-F5344CB8AC3E}">
        <p14:creationId xmlns:p14="http://schemas.microsoft.com/office/powerpoint/2010/main" val="163154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EE64A-F379-86E2-756C-277B40040F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5E2686-88A4-1B18-7FDA-B5E2E5E27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E549B-572E-1B99-1617-5C744A071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F5FF3-40D8-454B-8862-2BA82B16975F}" type="datetimeFigureOut">
              <a:rPr lang="en-IN" smtClean="0"/>
              <a:t>18-06-2023</a:t>
            </a:fld>
            <a:endParaRPr lang="en-IN"/>
          </a:p>
        </p:txBody>
      </p:sp>
      <p:sp>
        <p:nvSpPr>
          <p:cNvPr id="5" name="Footer Placeholder 4">
            <a:extLst>
              <a:ext uri="{FF2B5EF4-FFF2-40B4-BE49-F238E27FC236}">
                <a16:creationId xmlns:a16="http://schemas.microsoft.com/office/drawing/2014/main" id="{4F223698-73A0-E51F-2917-E37B57B16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10A0B8-0D90-7716-4422-F711CE1E3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10BAB-ADA0-4F56-8CFA-5E87E3862F28}" type="slidenum">
              <a:rPr lang="en-IN" smtClean="0"/>
              <a:t>‹#›</a:t>
            </a:fld>
            <a:endParaRPr lang="en-IN"/>
          </a:p>
        </p:txBody>
      </p:sp>
    </p:spTree>
    <p:extLst>
      <p:ext uri="{BB962C8B-B14F-4D97-AF65-F5344CB8AC3E}">
        <p14:creationId xmlns:p14="http://schemas.microsoft.com/office/powerpoint/2010/main" val="167264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s, graphic design, art, drawing&#10;&#10;Description automatically generated">
            <a:extLst>
              <a:ext uri="{FF2B5EF4-FFF2-40B4-BE49-F238E27FC236}">
                <a16:creationId xmlns:a16="http://schemas.microsoft.com/office/drawing/2014/main" id="{4DDF3D7D-A135-CEBF-7294-CB363B1CC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4513" y="304429"/>
            <a:ext cx="1168033" cy="949584"/>
          </a:xfrm>
          <a:prstGeom prst="rect">
            <a:avLst/>
          </a:prstGeom>
        </p:spPr>
      </p:pic>
      <p:pic>
        <p:nvPicPr>
          <p:cNvPr id="1026" name="Picture 2">
            <a:extLst>
              <a:ext uri="{FF2B5EF4-FFF2-40B4-BE49-F238E27FC236}">
                <a16:creationId xmlns:a16="http://schemas.microsoft.com/office/drawing/2014/main" id="{4C26045E-8AE4-3407-8698-AD1129B6D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45" y="145953"/>
            <a:ext cx="1108060" cy="11080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3DBAE3-5DFC-6422-823B-8E5EF21C3B3E}"/>
              </a:ext>
            </a:extLst>
          </p:cNvPr>
          <p:cNvSpPr txBox="1"/>
          <p:nvPr/>
        </p:nvSpPr>
        <p:spPr>
          <a:xfrm>
            <a:off x="1517150" y="1961379"/>
            <a:ext cx="9019677" cy="923330"/>
          </a:xfrm>
          <a:prstGeom prst="rect">
            <a:avLst/>
          </a:prstGeom>
          <a:noFill/>
        </p:spPr>
        <p:txBody>
          <a:bodyPr wrap="square" rtlCol="0">
            <a:spAutoFit/>
          </a:bodyPr>
          <a:lstStyle/>
          <a:p>
            <a:pPr algn="ctr"/>
            <a:r>
              <a:rPr lang="en-IN" sz="5400" dirty="0">
                <a:solidFill>
                  <a:srgbClr val="0070C0"/>
                </a:solidFill>
                <a:latin typeface="Aharoni" panose="02010803020104030203" pitchFamily="2" charset="-79"/>
                <a:cs typeface="Aharoni" panose="02010803020104030203" pitchFamily="2" charset="-79"/>
              </a:rPr>
              <a:t>Hackfest’23</a:t>
            </a:r>
          </a:p>
        </p:txBody>
      </p:sp>
      <p:sp>
        <p:nvSpPr>
          <p:cNvPr id="7" name="TextBox 6">
            <a:extLst>
              <a:ext uri="{FF2B5EF4-FFF2-40B4-BE49-F238E27FC236}">
                <a16:creationId xmlns:a16="http://schemas.microsoft.com/office/drawing/2014/main" id="{DFFBFC30-ED61-C406-3AC4-45EE13DC04A3}"/>
              </a:ext>
            </a:extLst>
          </p:cNvPr>
          <p:cNvSpPr txBox="1"/>
          <p:nvPr/>
        </p:nvSpPr>
        <p:spPr>
          <a:xfrm>
            <a:off x="1220965" y="4229915"/>
            <a:ext cx="8958402" cy="2062103"/>
          </a:xfrm>
          <a:prstGeom prst="rect">
            <a:avLst/>
          </a:prstGeom>
          <a:noFill/>
        </p:spPr>
        <p:txBody>
          <a:bodyPr wrap="square" rtlCol="0">
            <a:spAutoFit/>
          </a:bodyPr>
          <a:lstStyle/>
          <a:p>
            <a:pPr algn="ctr"/>
            <a:r>
              <a:rPr lang="en-IN" sz="3200" dirty="0">
                <a:latin typeface="Abadi" panose="020B0604020104020204" pitchFamily="34" charset="0"/>
              </a:rPr>
              <a:t>         SKILLS		  </a:t>
            </a:r>
          </a:p>
          <a:p>
            <a:pPr algn="ctr"/>
            <a:r>
              <a:rPr lang="en-IN" sz="3200" dirty="0">
                <a:latin typeface="Abadi" panose="020B0604020104020204" pitchFamily="34" charset="0"/>
              </a:rPr>
              <a:t>     GENERAL ENGINEERING</a:t>
            </a:r>
          </a:p>
          <a:p>
            <a:pPr algn="ctr"/>
            <a:r>
              <a:rPr lang="en-IN" sz="3200" dirty="0">
                <a:latin typeface="Abadi" panose="020B0604020104020204" pitchFamily="34" charset="0"/>
              </a:rPr>
              <a:t>			</a:t>
            </a:r>
          </a:p>
          <a:p>
            <a:pPr algn="ctr"/>
            <a:r>
              <a:rPr lang="en-IN" sz="3200" dirty="0">
                <a:latin typeface="Abadi" panose="020B0604020104020204" pitchFamily="34" charset="0"/>
              </a:rPr>
              <a:t>			       </a:t>
            </a:r>
          </a:p>
        </p:txBody>
      </p:sp>
      <p:sp>
        <p:nvSpPr>
          <p:cNvPr id="8" name="TextBox 7">
            <a:extLst>
              <a:ext uri="{FF2B5EF4-FFF2-40B4-BE49-F238E27FC236}">
                <a16:creationId xmlns:a16="http://schemas.microsoft.com/office/drawing/2014/main" id="{5FE5BA7A-D0A8-9F59-864E-ED56AC58B786}"/>
              </a:ext>
            </a:extLst>
          </p:cNvPr>
          <p:cNvSpPr txBox="1"/>
          <p:nvPr/>
        </p:nvSpPr>
        <p:spPr>
          <a:xfrm>
            <a:off x="1468473" y="2862029"/>
            <a:ext cx="9019677" cy="707886"/>
          </a:xfrm>
          <a:prstGeom prst="rect">
            <a:avLst/>
          </a:prstGeom>
          <a:noFill/>
        </p:spPr>
        <p:txBody>
          <a:bodyPr wrap="square" rtlCol="0">
            <a:spAutoFit/>
          </a:bodyPr>
          <a:lstStyle/>
          <a:p>
            <a:pPr algn="ctr"/>
            <a:r>
              <a:rPr lang="en-IN" sz="4000" b="1" dirty="0">
                <a:latin typeface="Berlin Sans FB Demi" panose="020E0802020502020306" pitchFamily="34" charset="0"/>
              </a:rPr>
              <a:t>Theme :CARRER PATH </a:t>
            </a:r>
            <a:endParaRPr lang="en-IN" sz="4000" b="1" dirty="0">
              <a:solidFill>
                <a:srgbClr val="FFC000"/>
              </a:solidFill>
              <a:latin typeface="Berlin Sans FB Demi" panose="020E0802020502020306" pitchFamily="34" charset="0"/>
            </a:endParaRPr>
          </a:p>
        </p:txBody>
      </p:sp>
      <p:sp>
        <p:nvSpPr>
          <p:cNvPr id="9" name="TextBox 8">
            <a:extLst>
              <a:ext uri="{FF2B5EF4-FFF2-40B4-BE49-F238E27FC236}">
                <a16:creationId xmlns:a16="http://schemas.microsoft.com/office/drawing/2014/main" id="{B6B592A5-C575-080D-42A9-F1EAD7C85676}"/>
              </a:ext>
            </a:extLst>
          </p:cNvPr>
          <p:cNvSpPr txBox="1"/>
          <p:nvPr/>
        </p:nvSpPr>
        <p:spPr>
          <a:xfrm>
            <a:off x="1893705" y="198955"/>
            <a:ext cx="8169215" cy="1077218"/>
          </a:xfrm>
          <a:prstGeom prst="rect">
            <a:avLst/>
          </a:prstGeom>
          <a:noFill/>
        </p:spPr>
        <p:txBody>
          <a:bodyPr wrap="square" rtlCol="0">
            <a:spAutoFit/>
          </a:bodyPr>
          <a:lstStyle/>
          <a:p>
            <a:pPr algn="ctr"/>
            <a:r>
              <a:rPr lang="en-IN" sz="4400" dirty="0">
                <a:solidFill>
                  <a:srgbClr val="650303"/>
                </a:solidFill>
                <a:latin typeface="Aharoni" panose="02010803020104030203" pitchFamily="2" charset="-79"/>
                <a:cs typeface="Aharoni" panose="02010803020104030203" pitchFamily="2" charset="-79"/>
              </a:rPr>
              <a:t>CLUB OF ROBOTICS</a:t>
            </a:r>
          </a:p>
          <a:p>
            <a:pPr algn="ctr"/>
            <a:r>
              <a:rPr lang="en-IN" sz="2000" dirty="0">
                <a:solidFill>
                  <a:srgbClr val="650303"/>
                </a:solidFill>
                <a:latin typeface="Aharoni" panose="02010803020104030203" pitchFamily="2" charset="-79"/>
                <a:cs typeface="Aharoni" panose="02010803020104030203" pitchFamily="2" charset="-79"/>
              </a:rPr>
              <a:t>SIDDAGANGA INSTITUTE OF TECHNOLOGY</a:t>
            </a:r>
            <a:endParaRPr lang="en-IN" dirty="0">
              <a:solidFill>
                <a:srgbClr val="650303"/>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4007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B905-AAA6-D2B3-6040-2D1BD9DECA3A}"/>
              </a:ext>
            </a:extLst>
          </p:cNvPr>
          <p:cNvSpPr>
            <a:spLocks noGrp="1"/>
          </p:cNvSpPr>
          <p:nvPr>
            <p:ph type="title"/>
          </p:nvPr>
        </p:nvSpPr>
        <p:spPr/>
        <p:txBody>
          <a:bodyPr/>
          <a:lstStyle/>
          <a:p>
            <a:r>
              <a:rPr lang="en-IN" b="1" dirty="0">
                <a:latin typeface="Century Gothic" panose="020B0502020202020204" pitchFamily="34" charset="0"/>
              </a:rPr>
              <a:t>Introduction</a:t>
            </a:r>
          </a:p>
        </p:txBody>
      </p:sp>
      <p:sp>
        <p:nvSpPr>
          <p:cNvPr id="4" name="TextBox 3">
            <a:extLst>
              <a:ext uri="{FF2B5EF4-FFF2-40B4-BE49-F238E27FC236}">
                <a16:creationId xmlns:a16="http://schemas.microsoft.com/office/drawing/2014/main" id="{C2A5ABBF-7482-56F3-70EC-EDB2BEE33F48}"/>
              </a:ext>
            </a:extLst>
          </p:cNvPr>
          <p:cNvSpPr txBox="1"/>
          <p:nvPr/>
        </p:nvSpPr>
        <p:spPr>
          <a:xfrm>
            <a:off x="966158" y="2001328"/>
            <a:ext cx="10222302" cy="3216265"/>
          </a:xfrm>
          <a:prstGeom prst="rect">
            <a:avLst/>
          </a:prstGeom>
          <a:noFill/>
        </p:spPr>
        <p:txBody>
          <a:bodyPr wrap="square" rtlCol="0">
            <a:spAutoFit/>
          </a:bodyPr>
          <a:lstStyle/>
          <a:p>
            <a:r>
              <a:rPr lang="en-IN" dirty="0"/>
              <a:t>(</a:t>
            </a:r>
            <a:r>
              <a:rPr lang="en-IN" sz="2000" dirty="0"/>
              <a:t>Problem statement, Introduction to project, Objectives)</a:t>
            </a:r>
          </a:p>
          <a:p>
            <a:pPr marL="139065">
              <a:spcBef>
                <a:spcPts val="310"/>
              </a:spcBef>
            </a:pPr>
            <a:r>
              <a:rPr lang="en-US" sz="2000" b="0" kern="0" dirty="0">
                <a:effectLst/>
                <a:latin typeface="Times New Roman" panose="02020603050405020304" pitchFamily="18" charset="0"/>
                <a:ea typeface="Calibri" panose="020F0502020204030204" pitchFamily="34" charset="0"/>
                <a:cs typeface="Calibri" panose="020F0502020204030204" pitchFamily="34" charset="0"/>
              </a:rPr>
              <a:t>The problem statement focuses on the existing gap between the skills acquired through engineering education and the skills required by industries. This gap creates challenges for engineering graduates in effectively transitioning into the workforce and meeting industry</a:t>
            </a:r>
            <a:r>
              <a:rPr lang="en-US" sz="2000" b="0" kern="0" dirty="0">
                <a:effectLst/>
                <a:latin typeface="Times New Roman" panose="02020603050405020304" pitchFamily="18" charset="0"/>
                <a:ea typeface="Calibri" panose="020F0502020204030204" pitchFamily="34" charset="0"/>
              </a:rPr>
              <a:t> </a:t>
            </a:r>
            <a:r>
              <a:rPr lang="en-US" sz="2000" b="0" kern="0" dirty="0">
                <a:effectLst/>
                <a:latin typeface="Times New Roman" panose="02020603050405020304" pitchFamily="18" charset="0"/>
                <a:ea typeface="Calibri" panose="020F0502020204030204" pitchFamily="34" charset="0"/>
                <a:cs typeface="Calibri" panose="020F0502020204030204" pitchFamily="34" charset="0"/>
              </a:rPr>
              <a:t>expectations.</a:t>
            </a:r>
            <a:endParaRPr lang="en-IN" sz="2000" b="1" kern="0" dirty="0">
              <a:effectLst/>
              <a:latin typeface="Calibri" panose="020F0502020204030204" pitchFamily="34" charset="0"/>
              <a:ea typeface="Calibri" panose="020F0502020204030204" pitchFamily="34" charset="0"/>
            </a:endParaRPr>
          </a:p>
          <a:p>
            <a:pPr marL="139065">
              <a:spcBef>
                <a:spcPts val="310"/>
              </a:spcBef>
            </a:pPr>
            <a:r>
              <a:rPr lang="en-US" sz="2000" b="0" kern="0" dirty="0">
                <a:effectLst/>
                <a:latin typeface="Times New Roman" panose="02020603050405020304" pitchFamily="18" charset="0"/>
                <a:ea typeface="Calibri" panose="020F0502020204030204" pitchFamily="34" charset="0"/>
                <a:cs typeface="Calibri" panose="020F0502020204030204" pitchFamily="34" charset="0"/>
              </a:rPr>
              <a:t>Engineering education often emphasizes theoretical concepts and academic knowledge, but it may not sufficiently address the practical skills demanded by industries. Graduates may lack proficiency in specific programming languages, software tools, or hands-on experience with industry-standard equipment and</a:t>
            </a:r>
            <a:r>
              <a:rPr lang="en-US" sz="2000" b="0" kern="0" dirty="0">
                <a:effectLst/>
                <a:latin typeface="Times New Roman" panose="02020603050405020304" pitchFamily="18" charset="0"/>
                <a:ea typeface="Calibri" panose="020F0502020204030204" pitchFamily="34" charset="0"/>
              </a:rPr>
              <a:t> </a:t>
            </a:r>
            <a:r>
              <a:rPr lang="en-US" sz="2000" b="0" kern="0" dirty="0">
                <a:effectLst/>
                <a:latin typeface="Times New Roman" panose="02020603050405020304" pitchFamily="18" charset="0"/>
                <a:ea typeface="Calibri" panose="020F0502020204030204" pitchFamily="34" charset="0"/>
                <a:cs typeface="Calibri" panose="020F0502020204030204" pitchFamily="34" charset="0"/>
              </a:rPr>
              <a:t>technologies.</a:t>
            </a:r>
            <a:endParaRPr lang="en-IN" sz="2000" b="1" kern="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94781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187616-999C-3527-327D-28D4628FEA48}"/>
              </a:ext>
            </a:extLst>
          </p:cNvPr>
          <p:cNvSpPr>
            <a:spLocks noGrp="1"/>
          </p:cNvSpPr>
          <p:nvPr>
            <p:ph type="title"/>
          </p:nvPr>
        </p:nvSpPr>
        <p:spPr>
          <a:xfrm>
            <a:off x="838200" y="365125"/>
            <a:ext cx="10515600" cy="1325563"/>
          </a:xfrm>
        </p:spPr>
        <p:txBody>
          <a:bodyPr/>
          <a:lstStyle/>
          <a:p>
            <a:r>
              <a:rPr lang="en-IN" b="1" dirty="0">
                <a:latin typeface="Century Gothic" panose="020B0502020202020204" pitchFamily="34" charset="0"/>
              </a:rPr>
              <a:t>Block diagram</a:t>
            </a:r>
          </a:p>
        </p:txBody>
      </p:sp>
      <p:pic>
        <p:nvPicPr>
          <p:cNvPr id="5" name="Picture 4">
            <a:extLst>
              <a:ext uri="{FF2B5EF4-FFF2-40B4-BE49-F238E27FC236}">
                <a16:creationId xmlns:a16="http://schemas.microsoft.com/office/drawing/2014/main" id="{427544C5-0173-88A1-9DC4-6DE207F1C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757" y="1553592"/>
            <a:ext cx="6578354" cy="5144610"/>
          </a:xfrm>
          <a:prstGeom prst="rect">
            <a:avLst/>
          </a:prstGeom>
        </p:spPr>
      </p:pic>
    </p:spTree>
    <p:extLst>
      <p:ext uri="{BB962C8B-B14F-4D97-AF65-F5344CB8AC3E}">
        <p14:creationId xmlns:p14="http://schemas.microsoft.com/office/powerpoint/2010/main" val="204145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D17723-C414-C5F8-E6BC-622304B5A7A0}"/>
              </a:ext>
            </a:extLst>
          </p:cNvPr>
          <p:cNvSpPr>
            <a:spLocks noGrp="1"/>
          </p:cNvSpPr>
          <p:nvPr>
            <p:ph type="title"/>
          </p:nvPr>
        </p:nvSpPr>
        <p:spPr>
          <a:xfrm>
            <a:off x="838200" y="365125"/>
            <a:ext cx="10515600" cy="1325563"/>
          </a:xfrm>
        </p:spPr>
        <p:txBody>
          <a:bodyPr/>
          <a:lstStyle/>
          <a:p>
            <a:r>
              <a:rPr lang="en-IN" b="1" dirty="0">
                <a:latin typeface="Century Gothic" panose="020B0502020202020204" pitchFamily="34" charset="0"/>
              </a:rPr>
              <a:t>Methodology</a:t>
            </a:r>
          </a:p>
        </p:txBody>
      </p:sp>
      <p:sp>
        <p:nvSpPr>
          <p:cNvPr id="6" name="TextBox 5">
            <a:extLst>
              <a:ext uri="{FF2B5EF4-FFF2-40B4-BE49-F238E27FC236}">
                <a16:creationId xmlns:a16="http://schemas.microsoft.com/office/drawing/2014/main" id="{86A397E1-76DF-DEB6-AECC-49D006140D0C}"/>
              </a:ext>
            </a:extLst>
          </p:cNvPr>
          <p:cNvSpPr txBox="1"/>
          <p:nvPr/>
        </p:nvSpPr>
        <p:spPr>
          <a:xfrm>
            <a:off x="966158" y="2001328"/>
            <a:ext cx="10222302" cy="6186309"/>
          </a:xfrm>
          <a:prstGeom prst="rect">
            <a:avLst/>
          </a:prstGeom>
          <a:noFill/>
        </p:spPr>
        <p:txBody>
          <a:bodyPr wrap="square" rtlCol="0">
            <a:spAutoFit/>
          </a:bodyPr>
          <a:lstStyle/>
          <a:p>
            <a:r>
              <a:rPr lang="en-IN" dirty="0"/>
              <a:t>(Working, tech stack)</a:t>
            </a:r>
            <a:r>
              <a:rPr lang="en-US" sz="1800" b="1" kern="0" dirty="0">
                <a:effectLst/>
                <a:latin typeface="Calibri" panose="020F0502020204030204" pitchFamily="34" charset="0"/>
                <a:ea typeface="Calibri" panose="020F0502020204030204" pitchFamily="34" charset="0"/>
              </a:rPr>
              <a:t>To solve the above the problem  ,we are created  a platform  where a student can build the </a:t>
            </a:r>
            <a:r>
              <a:rPr lang="en-US" sz="1800" b="0" kern="0" dirty="0" err="1">
                <a:effectLst/>
                <a:latin typeface="Times New Roman" panose="02020603050405020304" pitchFamily="18" charset="0"/>
                <a:ea typeface="Calibri" panose="020F0502020204030204" pitchFamily="34" charset="0"/>
                <a:cs typeface="Calibri" panose="020F0502020204030204" pitchFamily="34" charset="0"/>
              </a:rPr>
              <a:t>The</a:t>
            </a:r>
            <a:r>
              <a:rPr lang="en-US" sz="1800" b="0" kern="0" dirty="0">
                <a:effectLst/>
                <a:latin typeface="Times New Roman" panose="02020603050405020304" pitchFamily="18" charset="0"/>
                <a:ea typeface="Calibri" panose="020F0502020204030204" pitchFamily="34" charset="0"/>
                <a:cs typeface="Calibri" panose="020F0502020204030204" pitchFamily="34" charset="0"/>
              </a:rPr>
              <a:t> problem statement focuses on the existing gap between the skills acquired through engineering education and the skills required by industries. This gap creates challenges for engineering graduates in effectively transitioning into the workforce and meeting industry</a:t>
            </a:r>
            <a:r>
              <a:rPr lang="en-US" sz="1800" b="0" kern="0" dirty="0">
                <a:effectLst/>
                <a:latin typeface="Times New Roman" panose="02020603050405020304" pitchFamily="18" charset="0"/>
                <a:ea typeface="Calibri" panose="020F0502020204030204" pitchFamily="34" charset="0"/>
              </a:rPr>
              <a:t> </a:t>
            </a:r>
            <a:r>
              <a:rPr lang="en-US" sz="1800" b="0" kern="0" dirty="0" err="1">
                <a:effectLst/>
                <a:latin typeface="Times New Roman" panose="02020603050405020304" pitchFamily="18" charset="0"/>
                <a:ea typeface="Calibri" panose="020F0502020204030204" pitchFamily="34" charset="0"/>
                <a:cs typeface="Calibri" panose="020F0502020204030204" pitchFamily="34" charset="0"/>
              </a:rPr>
              <a:t>expectations.Engineering</a:t>
            </a:r>
            <a:r>
              <a:rPr lang="en-US" sz="1800" b="0" kern="0" dirty="0">
                <a:effectLst/>
                <a:latin typeface="Times New Roman" panose="02020603050405020304" pitchFamily="18" charset="0"/>
                <a:ea typeface="Calibri" panose="020F0502020204030204" pitchFamily="34" charset="0"/>
                <a:cs typeface="Calibri" panose="020F0502020204030204" pitchFamily="34" charset="0"/>
              </a:rPr>
              <a:t> education often emphasizes theoretical concepts and academic knowledge, but it may not sufficiently address the practical skills demanded by industries. Graduates may lack proficiency in specific programming languages, software tools, or hands-on experience with industry-standard equipment and</a:t>
            </a:r>
            <a:r>
              <a:rPr lang="en-US" sz="1800" b="0" kern="0" dirty="0">
                <a:effectLst/>
                <a:latin typeface="Times New Roman" panose="02020603050405020304" pitchFamily="18" charset="0"/>
                <a:ea typeface="Calibri" panose="020F0502020204030204" pitchFamily="34" charset="0"/>
              </a:rPr>
              <a:t> </a:t>
            </a:r>
            <a:r>
              <a:rPr lang="en-US" sz="1800" b="0" kern="0" dirty="0">
                <a:effectLst/>
                <a:latin typeface="Times New Roman" panose="02020603050405020304" pitchFamily="18" charset="0"/>
                <a:ea typeface="Calibri" panose="020F0502020204030204" pitchFamily="34" charset="0"/>
                <a:cs typeface="Calibri" panose="020F0502020204030204" pitchFamily="34" charset="0"/>
              </a:rPr>
              <a:t>technologies.</a:t>
            </a:r>
            <a:endParaRPr lang="en-IN" sz="1800" b="1" kern="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industry required skills at the early stage of their </a:t>
            </a:r>
            <a:r>
              <a:rPr lang="en-US" sz="1800" dirty="0" err="1">
                <a:effectLst/>
                <a:latin typeface="Times New Roman" panose="02020603050405020304" pitchFamily="18" charset="0"/>
                <a:ea typeface="Times New Roman" panose="02020603050405020304" pitchFamily="18" charset="0"/>
              </a:rPr>
              <a:t>Engineering.This</a:t>
            </a:r>
            <a:r>
              <a:rPr lang="en-US" sz="1800" dirty="0">
                <a:effectLst/>
                <a:latin typeface="Times New Roman" panose="02020603050405020304" pitchFamily="18" charset="0"/>
                <a:ea typeface="Times New Roman" panose="02020603050405020304" pitchFamily="18" charset="0"/>
              </a:rPr>
              <a:t> resolves the gap between the curriculum  and industry level skills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Login page asks for the user credentials where user can login and get into their respective website .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We are building a platform that consists of various available resources for respective domains .The various domains includes: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1.CyberSecurity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2.Internet of Things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42238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019A0-3E22-AB79-3386-A3830A998378}"/>
              </a:ext>
            </a:extLst>
          </p:cNvPr>
          <p:cNvSpPr txBox="1"/>
          <p:nvPr/>
        </p:nvSpPr>
        <p:spPr>
          <a:xfrm>
            <a:off x="594804" y="275208"/>
            <a:ext cx="8546976" cy="6740307"/>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3.Web Development</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4.App Development</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5.BlockChain</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6.Cloud Computing</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7.Programming and software Development</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We provide flexibility to students to select the domains of their own </a:t>
            </a:r>
            <a:r>
              <a:rPr lang="en-US" dirty="0" err="1">
                <a:effectLst/>
                <a:latin typeface="Times New Roman" panose="02020603050405020304" pitchFamily="18" charset="0"/>
                <a:ea typeface="Times New Roman" panose="02020603050405020304" pitchFamily="18" charset="0"/>
              </a:rPr>
              <a:t>intrest.We</a:t>
            </a:r>
            <a:r>
              <a:rPr lang="en-US" dirty="0">
                <a:effectLst/>
                <a:latin typeface="Times New Roman" panose="02020603050405020304" pitchFamily="18" charset="0"/>
                <a:ea typeface="Times New Roman" panose="02020603050405020304" pitchFamily="18" charset="0"/>
              </a:rPr>
              <a:t> will be providing the information related to each domain in sequential order. In each domain we will be providing the videos ,links of various study material which are easy to understand and apply the principles  practically.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We will be providing  required number of modules for each </a:t>
            </a:r>
            <a:r>
              <a:rPr lang="en-US" dirty="0" err="1">
                <a:effectLst/>
                <a:latin typeface="Times New Roman" panose="02020603050405020304" pitchFamily="18" charset="0"/>
                <a:ea typeface="Times New Roman" panose="02020603050405020304" pitchFamily="18" charset="0"/>
              </a:rPr>
              <a:t>domain.After</a:t>
            </a:r>
            <a:r>
              <a:rPr lang="en-US" dirty="0">
                <a:effectLst/>
                <a:latin typeface="Times New Roman" panose="02020603050405020304" pitchFamily="18" charset="0"/>
                <a:ea typeface="Times New Roman" panose="02020603050405020304" pitchFamily="18" charset="0"/>
              </a:rPr>
              <a:t> each module we will provide quiz</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which approximately consists of 10 to 15 </a:t>
            </a:r>
            <a:r>
              <a:rPr lang="en-US" dirty="0" err="1">
                <a:effectLst/>
                <a:latin typeface="Times New Roman" panose="02020603050405020304" pitchFamily="18" charset="0"/>
                <a:ea typeface="Times New Roman" panose="02020603050405020304" pitchFamily="18" charset="0"/>
              </a:rPr>
              <a:t>questions.Student</a:t>
            </a:r>
            <a:r>
              <a:rPr lang="en-US" dirty="0">
                <a:effectLst/>
                <a:latin typeface="Times New Roman" panose="02020603050405020304" pitchFamily="18" charset="0"/>
                <a:ea typeface="Times New Roman" panose="02020603050405020304" pitchFamily="18" charset="0"/>
              </a:rPr>
              <a:t> is allowed to go to next module ,if they score minimum of  70% in  </a:t>
            </a:r>
            <a:r>
              <a:rPr lang="en-US" dirty="0" err="1">
                <a:effectLst/>
                <a:latin typeface="Times New Roman" panose="02020603050405020304" pitchFamily="18" charset="0"/>
                <a:ea typeface="Times New Roman" panose="02020603050405020304" pitchFamily="18" charset="0"/>
              </a:rPr>
              <a:t>quiz.At</a:t>
            </a:r>
            <a:r>
              <a:rPr lang="en-US" dirty="0">
                <a:effectLst/>
                <a:latin typeface="Times New Roman" panose="02020603050405020304" pitchFamily="18" charset="0"/>
                <a:ea typeface="Times New Roman" panose="02020603050405020304" pitchFamily="18" charset="0"/>
              </a:rPr>
              <a:t> the end of their domain ,a test will be </a:t>
            </a:r>
            <a:r>
              <a:rPr lang="en-US" dirty="0" err="1">
                <a:effectLst/>
                <a:latin typeface="Times New Roman" panose="02020603050405020304" pitchFamily="18" charset="0"/>
                <a:ea typeface="Times New Roman" panose="02020603050405020304" pitchFamily="18" charset="0"/>
              </a:rPr>
              <a:t>given.Badges</a:t>
            </a:r>
            <a:r>
              <a:rPr lang="en-US" dirty="0">
                <a:effectLst/>
                <a:latin typeface="Times New Roman" panose="02020603050405020304" pitchFamily="18" charset="0"/>
                <a:ea typeface="Times New Roman" panose="02020603050405020304" pitchFamily="18" charset="0"/>
              </a:rPr>
              <a:t> will be provided  based on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their performance in </a:t>
            </a:r>
            <a:r>
              <a:rPr lang="en-US" dirty="0" err="1">
                <a:effectLst/>
                <a:latin typeface="Times New Roman" panose="02020603050405020304" pitchFamily="18" charset="0"/>
                <a:ea typeface="Times New Roman" panose="02020603050405020304" pitchFamily="18" charset="0"/>
              </a:rPr>
              <a:t>test.This</a:t>
            </a:r>
            <a:r>
              <a:rPr lang="en-US" dirty="0">
                <a:effectLst/>
                <a:latin typeface="Times New Roman" panose="02020603050405020304" pitchFamily="18" charset="0"/>
                <a:ea typeface="Times New Roman" panose="02020603050405020304" pitchFamily="18" charset="0"/>
              </a:rPr>
              <a:t> Badges will add value to their </a:t>
            </a:r>
            <a:r>
              <a:rPr lang="en-US" dirty="0" err="1">
                <a:effectLst/>
                <a:latin typeface="Times New Roman" panose="02020603050405020304" pitchFamily="18" charset="0"/>
                <a:ea typeface="Times New Roman" panose="02020603050405020304" pitchFamily="18" charset="0"/>
              </a:rPr>
              <a:t>Resume.If</a:t>
            </a:r>
            <a:r>
              <a:rPr lang="en-US" dirty="0">
                <a:effectLst/>
                <a:latin typeface="Times New Roman" panose="02020603050405020304" pitchFamily="18" charset="0"/>
                <a:ea typeface="Times New Roman" panose="02020603050405020304" pitchFamily="18" charset="0"/>
              </a:rPr>
              <a:t> a student interested in other domain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he/she can go to other domain also.</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This enhances their practical skills in particular domain and also their project building skills.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Technologies used :HTML CSS JAVASCRIPT</a:t>
            </a:r>
            <a:endParaRPr lang="en-IN"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923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09B1E6-186E-16BF-1FD6-DF7269E03F4D}"/>
              </a:ext>
            </a:extLst>
          </p:cNvPr>
          <p:cNvSpPr>
            <a:spLocks noGrp="1"/>
          </p:cNvSpPr>
          <p:nvPr>
            <p:ph type="title"/>
          </p:nvPr>
        </p:nvSpPr>
        <p:spPr>
          <a:xfrm>
            <a:off x="838200" y="365125"/>
            <a:ext cx="10515600" cy="1325563"/>
          </a:xfrm>
        </p:spPr>
        <p:txBody>
          <a:bodyPr/>
          <a:lstStyle/>
          <a:p>
            <a:r>
              <a:rPr lang="en-IN" b="1" dirty="0">
                <a:latin typeface="Century Gothic" panose="020B0502020202020204" pitchFamily="34" charset="0"/>
              </a:rPr>
              <a:t>Applications</a:t>
            </a:r>
          </a:p>
        </p:txBody>
      </p:sp>
      <p:sp>
        <p:nvSpPr>
          <p:cNvPr id="3" name="TextBox 2">
            <a:extLst>
              <a:ext uri="{FF2B5EF4-FFF2-40B4-BE49-F238E27FC236}">
                <a16:creationId xmlns:a16="http://schemas.microsoft.com/office/drawing/2014/main" id="{7DFA3FC8-C290-2747-5155-B626DEFEBBE1}"/>
              </a:ext>
            </a:extLst>
          </p:cNvPr>
          <p:cNvSpPr txBox="1"/>
          <p:nvPr/>
        </p:nvSpPr>
        <p:spPr>
          <a:xfrm>
            <a:off x="932156" y="1384916"/>
            <a:ext cx="9410330" cy="5355312"/>
          </a:xfrm>
          <a:prstGeom prst="rect">
            <a:avLst/>
          </a:prstGeom>
          <a:noFill/>
        </p:spPr>
        <p:txBody>
          <a:bodyPr wrap="square">
            <a:spAutoFit/>
          </a:bodyPr>
          <a:lstStyle/>
          <a:p>
            <a:r>
              <a:rPr lang="en-IN" dirty="0"/>
              <a:t>E-Learning Platforms: Educational websites can serve as comprehensive e-learning platforms, providing access to online courses, tutorials, lectures, and educational materials. They enable learners to study at their own pace, access resources from anywhere, and engage with interactive content.</a:t>
            </a:r>
          </a:p>
          <a:p>
            <a:endParaRPr lang="en-IN" dirty="0"/>
          </a:p>
          <a:p>
            <a:r>
              <a:rPr lang="en-IN" dirty="0"/>
              <a:t>Online Tutoring: Educational websites often incorporate features that facilitate online tutoring or virtual classrooms. These platforms allow students and teachers to interact through video conferencing, chat functions, and collaborative tools, creating a more personalized learning experience.</a:t>
            </a:r>
          </a:p>
          <a:p>
            <a:endParaRPr lang="en-IN" dirty="0"/>
          </a:p>
          <a:p>
            <a:r>
              <a:rPr lang="en-IN" dirty="0"/>
              <a:t>Skill Development: Educational websites offer opportunities for skill development in specific areas, such as programming, foreign languages, data analysis, or graphic design. They provide interactive exercises, practice materials, and assessments to help learners acquire and improve their skills.</a:t>
            </a:r>
          </a:p>
          <a:p>
            <a:endParaRPr lang="en-IN" dirty="0"/>
          </a:p>
          <a:p>
            <a:r>
              <a:rPr lang="en-IN" dirty="0"/>
              <a:t>Test Preparation: Many educational websites specialize in test preparation for standardized exams and for jobs. They offer study guides, practice tests, and personalized feedback to help students prepare effectively and increase their chances of success.</a:t>
            </a:r>
          </a:p>
          <a:p>
            <a:endParaRPr lang="en-IN" dirty="0"/>
          </a:p>
          <a:p>
            <a:r>
              <a:rPr lang="en-IN" dirty="0"/>
              <a:t>Supplemental Learning Resources: Educational websites often provide supplemental learning </a:t>
            </a:r>
          </a:p>
        </p:txBody>
      </p:sp>
    </p:spTree>
    <p:extLst>
      <p:ext uri="{BB962C8B-B14F-4D97-AF65-F5344CB8AC3E}">
        <p14:creationId xmlns:p14="http://schemas.microsoft.com/office/powerpoint/2010/main" val="75693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55FC2E-5B8E-2F55-D29B-B42827D4D28D}"/>
              </a:ext>
            </a:extLst>
          </p:cNvPr>
          <p:cNvSpPr txBox="1"/>
          <p:nvPr/>
        </p:nvSpPr>
        <p:spPr>
          <a:xfrm>
            <a:off x="923277" y="452761"/>
            <a:ext cx="10475651" cy="3416320"/>
          </a:xfrm>
          <a:prstGeom prst="rect">
            <a:avLst/>
          </a:prstGeom>
          <a:noFill/>
        </p:spPr>
        <p:txBody>
          <a:bodyPr wrap="square">
            <a:spAutoFit/>
          </a:bodyPr>
          <a:lstStyle/>
          <a:p>
            <a:r>
              <a:rPr lang="en-IN" dirty="0"/>
              <a:t>resources to support classroom teaching. These resources can include educational videos, interactive simulations, quizzes, worksheets, and lesson plans that enhance the learning experience and reinforce concepts taught in school.</a:t>
            </a:r>
          </a:p>
          <a:p>
            <a:endParaRPr lang="en-IN" dirty="0"/>
          </a:p>
          <a:p>
            <a:r>
              <a:rPr lang="en-US" dirty="0"/>
              <a:t>Distance Education: Educational websites play a crucial role in distance education, allowing students to access quality education remotely. They provide the necessary tools and resources for teachers to deliver lessons, interact with students, and assess their progress, bridging the geographical gap between learners and educators.</a:t>
            </a:r>
          </a:p>
          <a:p>
            <a:endParaRPr lang="en-US" dirty="0"/>
          </a:p>
          <a:p>
            <a:r>
              <a:rPr lang="en-US" dirty="0"/>
              <a:t>Professional Development: Educational websites cater not only to students but also to educators and professionals. They offer professional development courses, workshops, and resources to help teachers enhance their teaching skills, stay updated with the latest pedagogical approaches, and earn certifications.</a:t>
            </a:r>
            <a:endParaRPr lang="en-IN" dirty="0"/>
          </a:p>
        </p:txBody>
      </p:sp>
    </p:spTree>
    <p:extLst>
      <p:ext uri="{BB962C8B-B14F-4D97-AF65-F5344CB8AC3E}">
        <p14:creationId xmlns:p14="http://schemas.microsoft.com/office/powerpoint/2010/main" val="2482360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829</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Abadi</vt:lpstr>
      <vt:lpstr>Aharoni</vt:lpstr>
      <vt:lpstr>Arial</vt:lpstr>
      <vt:lpstr>Berlin Sans FB Demi</vt:lpstr>
      <vt:lpstr>Calibri</vt:lpstr>
      <vt:lpstr>Calibri Light</vt:lpstr>
      <vt:lpstr>Century Gothic</vt:lpstr>
      <vt:lpstr>Times New Roman</vt:lpstr>
      <vt:lpstr>Office Theme</vt:lpstr>
      <vt:lpstr>PowerPoint Presentation</vt:lpstr>
      <vt:lpstr>Introduction</vt:lpstr>
      <vt:lpstr>Block diagram</vt:lpstr>
      <vt:lpstr>Methodology</vt:lpstr>
      <vt:lpstr>PowerPoint Presentation</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Sudhamshu S</dc:creator>
  <cp:lastModifiedBy>nivedithaswasakha@gmail.com</cp:lastModifiedBy>
  <cp:revision>2</cp:revision>
  <dcterms:created xsi:type="dcterms:W3CDTF">2023-06-18T03:40:36Z</dcterms:created>
  <dcterms:modified xsi:type="dcterms:W3CDTF">2023-06-18T10:55:22Z</dcterms:modified>
</cp:coreProperties>
</file>