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59" r:id="rId7"/>
    <p:sldId id="260"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mailto:arijitghosh.da@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BBC5-9693-4353-9458-005551FF71D5}"/>
              </a:ext>
            </a:extLst>
          </p:cNvPr>
          <p:cNvSpPr>
            <a:spLocks noGrp="1"/>
          </p:cNvSpPr>
          <p:nvPr>
            <p:ph type="ctrTitle"/>
          </p:nvPr>
        </p:nvSpPr>
        <p:spPr/>
        <p:txBody>
          <a:bodyPr/>
          <a:lstStyle/>
          <a:p>
            <a:r>
              <a:rPr lang="en-US" sz="9600" dirty="0"/>
              <a:t>Stocker</a:t>
            </a:r>
            <a:r>
              <a:rPr lang="en-US" dirty="0"/>
              <a:t> </a:t>
            </a:r>
          </a:p>
        </p:txBody>
      </p:sp>
      <p:sp>
        <p:nvSpPr>
          <p:cNvPr id="3" name="Subtitle 2">
            <a:extLst>
              <a:ext uri="{FF2B5EF4-FFF2-40B4-BE49-F238E27FC236}">
                <a16:creationId xmlns:a16="http://schemas.microsoft.com/office/drawing/2014/main" id="{C3EE5337-4B49-4198-8F37-373C995068C4}"/>
              </a:ext>
            </a:extLst>
          </p:cNvPr>
          <p:cNvSpPr>
            <a:spLocks noGrp="1"/>
          </p:cNvSpPr>
          <p:nvPr>
            <p:ph type="subTitle" idx="1"/>
          </p:nvPr>
        </p:nvSpPr>
        <p:spPr/>
        <p:txBody>
          <a:bodyPr>
            <a:normAutofit/>
          </a:bodyPr>
          <a:lstStyle/>
          <a:p>
            <a:r>
              <a:rPr lang="en-US" sz="1600" dirty="0">
                <a:solidFill>
                  <a:srgbClr val="FFFF00"/>
                </a:solidFill>
              </a:rPr>
              <a:t>Stalk the stock market</a:t>
            </a:r>
          </a:p>
          <a:p>
            <a:r>
              <a:rPr lang="en-US" sz="1600" dirty="0">
                <a:solidFill>
                  <a:srgbClr val="FFFF00"/>
                </a:solidFill>
              </a:rPr>
              <a:t>										                            </a:t>
            </a:r>
            <a:r>
              <a:rPr lang="en-US" sz="1100" dirty="0">
                <a:solidFill>
                  <a:srgbClr val="FFFF00"/>
                </a:solidFill>
              </a:rPr>
              <a:t>- A Team </a:t>
            </a:r>
            <a:r>
              <a:rPr lang="en-US" sz="1100" dirty="0" err="1">
                <a:solidFill>
                  <a:srgbClr val="FFFF00"/>
                </a:solidFill>
              </a:rPr>
              <a:t>decepticon</a:t>
            </a:r>
            <a:r>
              <a:rPr lang="en-US" sz="1100" dirty="0">
                <a:solidFill>
                  <a:srgbClr val="FFFF00"/>
                </a:solidFill>
              </a:rPr>
              <a:t> presentation</a:t>
            </a:r>
          </a:p>
        </p:txBody>
      </p:sp>
      <p:pic>
        <p:nvPicPr>
          <p:cNvPr id="7" name="Picture 6">
            <a:extLst>
              <a:ext uri="{FF2B5EF4-FFF2-40B4-BE49-F238E27FC236}">
                <a16:creationId xmlns:a16="http://schemas.microsoft.com/office/drawing/2014/main" id="{F9103DB3-EBD4-4644-8EC7-87F7B556BB9B}"/>
              </a:ext>
            </a:extLst>
          </p:cNvPr>
          <p:cNvPicPr>
            <a:picLocks noChangeAspect="1"/>
          </p:cNvPicPr>
          <p:nvPr/>
        </p:nvPicPr>
        <p:blipFill>
          <a:blip r:embed="rId2"/>
          <a:stretch>
            <a:fillRect/>
          </a:stretch>
        </p:blipFill>
        <p:spPr>
          <a:xfrm>
            <a:off x="6549924" y="3548647"/>
            <a:ext cx="1433984" cy="1106296"/>
          </a:xfrm>
          <a:prstGeom prst="rect">
            <a:avLst/>
          </a:prstGeom>
        </p:spPr>
      </p:pic>
    </p:spTree>
    <p:extLst>
      <p:ext uri="{BB962C8B-B14F-4D97-AF65-F5344CB8AC3E}">
        <p14:creationId xmlns:p14="http://schemas.microsoft.com/office/powerpoint/2010/main" val="186880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38F9-E3CC-42AD-8273-971B8E87B470}"/>
              </a:ext>
            </a:extLst>
          </p:cNvPr>
          <p:cNvSpPr>
            <a:spLocks noGrp="1"/>
          </p:cNvSpPr>
          <p:nvPr>
            <p:ph type="title"/>
          </p:nvPr>
        </p:nvSpPr>
        <p:spPr/>
        <p:txBody>
          <a:bodyPr/>
          <a:lstStyle/>
          <a:p>
            <a:r>
              <a:rPr lang="en-US" dirty="0"/>
              <a:t>RPA?</a:t>
            </a:r>
          </a:p>
        </p:txBody>
      </p:sp>
      <p:sp>
        <p:nvSpPr>
          <p:cNvPr id="3" name="Text Placeholder 2">
            <a:extLst>
              <a:ext uri="{FF2B5EF4-FFF2-40B4-BE49-F238E27FC236}">
                <a16:creationId xmlns:a16="http://schemas.microsoft.com/office/drawing/2014/main" id="{2B9B1699-5CAB-4539-9E4C-F82093EC674E}"/>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06FFD4E4-8C12-4439-BBCB-FD5D3D98F760}"/>
              </a:ext>
            </a:extLst>
          </p:cNvPr>
          <p:cNvSpPr>
            <a:spLocks noGrp="1"/>
          </p:cNvSpPr>
          <p:nvPr>
            <p:ph sz="half" idx="2"/>
          </p:nvPr>
        </p:nvSpPr>
        <p:spPr/>
        <p:txBody>
          <a:bodyPr>
            <a:normAutofit fontScale="92500"/>
          </a:bodyPr>
          <a:lstStyle/>
          <a:p>
            <a:r>
              <a:rPr lang="en-US" dirty="0"/>
              <a:t>RPA or Robotic Process Automation is another step in the evolution of business processes. It is the next logical step to significantly reduce the requirement for employees to perform rule based, high volume activities. Instead, RPA enables employees to focus on more strategic tasks that help the business – and the beauty of it all is that many organizations are just beginning to explore the use of RPA in different scenarios and situations.</a:t>
            </a:r>
          </a:p>
        </p:txBody>
      </p:sp>
      <p:sp>
        <p:nvSpPr>
          <p:cNvPr id="5" name="Text Placeholder 4">
            <a:extLst>
              <a:ext uri="{FF2B5EF4-FFF2-40B4-BE49-F238E27FC236}">
                <a16:creationId xmlns:a16="http://schemas.microsoft.com/office/drawing/2014/main" id="{69A7736B-8112-4575-981C-F4D1107F80AA}"/>
              </a:ext>
            </a:extLst>
          </p:cNvPr>
          <p:cNvSpPr>
            <a:spLocks noGrp="1"/>
          </p:cNvSpPr>
          <p:nvPr>
            <p:ph type="body" sz="quarter" idx="3"/>
          </p:nvPr>
        </p:nvSpPr>
        <p:spPr/>
        <p:txBody>
          <a:bodyPr/>
          <a:lstStyle/>
          <a:p>
            <a:endParaRPr lang="en-US"/>
          </a:p>
        </p:txBody>
      </p:sp>
      <p:pic>
        <p:nvPicPr>
          <p:cNvPr id="8" name="Content Placeholder 7">
            <a:extLst>
              <a:ext uri="{FF2B5EF4-FFF2-40B4-BE49-F238E27FC236}">
                <a16:creationId xmlns:a16="http://schemas.microsoft.com/office/drawing/2014/main" id="{73187962-21B0-497C-8D8E-28BE1C619CE4}"/>
              </a:ext>
            </a:extLst>
          </p:cNvPr>
          <p:cNvPicPr>
            <a:picLocks noGrp="1" noChangeAspect="1"/>
          </p:cNvPicPr>
          <p:nvPr>
            <p:ph sz="quarter" idx="4"/>
          </p:nvPr>
        </p:nvPicPr>
        <p:blipFill>
          <a:blip r:embed="rId2"/>
          <a:stretch>
            <a:fillRect/>
          </a:stretch>
        </p:blipFill>
        <p:spPr>
          <a:xfrm>
            <a:off x="5885306" y="3000653"/>
            <a:ext cx="4094136" cy="2299893"/>
          </a:xfrm>
        </p:spPr>
      </p:pic>
    </p:spTree>
    <p:extLst>
      <p:ext uri="{BB962C8B-B14F-4D97-AF65-F5344CB8AC3E}">
        <p14:creationId xmlns:p14="http://schemas.microsoft.com/office/powerpoint/2010/main" val="300711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C97A-AEF4-498B-9125-5D2437B3A8A6}"/>
              </a:ext>
            </a:extLst>
          </p:cNvPr>
          <p:cNvSpPr>
            <a:spLocks noGrp="1"/>
          </p:cNvSpPr>
          <p:nvPr>
            <p:ph type="title"/>
          </p:nvPr>
        </p:nvSpPr>
        <p:spPr/>
        <p:txBody>
          <a:bodyPr/>
          <a:lstStyle/>
          <a:p>
            <a:r>
              <a:rPr lang="en-US" dirty="0"/>
              <a:t>Benefits :</a:t>
            </a:r>
          </a:p>
        </p:txBody>
      </p:sp>
      <p:pic>
        <p:nvPicPr>
          <p:cNvPr id="7" name="Content Placeholder 6">
            <a:extLst>
              <a:ext uri="{FF2B5EF4-FFF2-40B4-BE49-F238E27FC236}">
                <a16:creationId xmlns:a16="http://schemas.microsoft.com/office/drawing/2014/main" id="{022C1ABF-4C2E-4D48-8446-F91D3049A02C}"/>
              </a:ext>
            </a:extLst>
          </p:cNvPr>
          <p:cNvPicPr>
            <a:picLocks noGrp="1" noChangeAspect="1"/>
          </p:cNvPicPr>
          <p:nvPr>
            <p:ph idx="1"/>
          </p:nvPr>
        </p:nvPicPr>
        <p:blipFill>
          <a:blip r:embed="rId2"/>
          <a:stretch>
            <a:fillRect/>
          </a:stretch>
        </p:blipFill>
        <p:spPr>
          <a:xfrm>
            <a:off x="905523" y="2077375"/>
            <a:ext cx="8895426" cy="4571999"/>
          </a:xfrm>
        </p:spPr>
      </p:pic>
    </p:spTree>
    <p:extLst>
      <p:ext uri="{BB962C8B-B14F-4D97-AF65-F5344CB8AC3E}">
        <p14:creationId xmlns:p14="http://schemas.microsoft.com/office/powerpoint/2010/main" val="61515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CF33-EF30-4DA9-AC29-4E74468D05FC}"/>
              </a:ext>
            </a:extLst>
          </p:cNvPr>
          <p:cNvSpPr>
            <a:spLocks noGrp="1"/>
          </p:cNvSpPr>
          <p:nvPr>
            <p:ph type="title"/>
          </p:nvPr>
        </p:nvSpPr>
        <p:spPr/>
        <p:txBody>
          <a:bodyPr/>
          <a:lstStyle/>
          <a:p>
            <a:r>
              <a:rPr lang="en-US" dirty="0"/>
              <a:t>Business Impact :</a:t>
            </a:r>
          </a:p>
        </p:txBody>
      </p:sp>
      <p:pic>
        <p:nvPicPr>
          <p:cNvPr id="6" name="Content Placeholder 5">
            <a:extLst>
              <a:ext uri="{FF2B5EF4-FFF2-40B4-BE49-F238E27FC236}">
                <a16:creationId xmlns:a16="http://schemas.microsoft.com/office/drawing/2014/main" id="{9BFD848F-18A8-4C6C-91FA-452339FF0082}"/>
              </a:ext>
            </a:extLst>
          </p:cNvPr>
          <p:cNvPicPr>
            <a:picLocks noGrp="1" noChangeAspect="1"/>
          </p:cNvPicPr>
          <p:nvPr>
            <p:ph sz="half" idx="1"/>
          </p:nvPr>
        </p:nvPicPr>
        <p:blipFill>
          <a:blip r:embed="rId2"/>
          <a:stretch>
            <a:fillRect/>
          </a:stretch>
        </p:blipFill>
        <p:spPr>
          <a:xfrm>
            <a:off x="1103313" y="2343505"/>
            <a:ext cx="4395787" cy="3629903"/>
          </a:xfrm>
        </p:spPr>
      </p:pic>
      <p:pic>
        <p:nvPicPr>
          <p:cNvPr id="8" name="Content Placeholder 7">
            <a:extLst>
              <a:ext uri="{FF2B5EF4-FFF2-40B4-BE49-F238E27FC236}">
                <a16:creationId xmlns:a16="http://schemas.microsoft.com/office/drawing/2014/main" id="{F1A538B7-C4C4-49E3-BC66-7668101F95D1}"/>
              </a:ext>
            </a:extLst>
          </p:cNvPr>
          <p:cNvPicPr>
            <a:picLocks noGrp="1" noChangeAspect="1"/>
          </p:cNvPicPr>
          <p:nvPr>
            <p:ph sz="half" idx="2"/>
          </p:nvPr>
        </p:nvPicPr>
        <p:blipFill>
          <a:blip r:embed="rId3"/>
          <a:stretch>
            <a:fillRect/>
          </a:stretch>
        </p:blipFill>
        <p:spPr>
          <a:xfrm>
            <a:off x="5654675" y="2365674"/>
            <a:ext cx="4395788" cy="3580802"/>
          </a:xfrm>
        </p:spPr>
      </p:pic>
    </p:spTree>
    <p:extLst>
      <p:ext uri="{BB962C8B-B14F-4D97-AF65-F5344CB8AC3E}">
        <p14:creationId xmlns:p14="http://schemas.microsoft.com/office/powerpoint/2010/main" val="67648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08B9-9459-405E-B473-C1ACCD8EA212}"/>
              </a:ext>
            </a:extLst>
          </p:cNvPr>
          <p:cNvSpPr>
            <a:spLocks noGrp="1"/>
          </p:cNvSpPr>
          <p:nvPr>
            <p:ph type="title"/>
          </p:nvPr>
        </p:nvSpPr>
        <p:spPr/>
        <p:txBody>
          <a:bodyPr/>
          <a:lstStyle/>
          <a:p>
            <a:r>
              <a:rPr lang="en-US" dirty="0"/>
              <a:t>Weapon : </a:t>
            </a:r>
            <a:r>
              <a:rPr lang="en-US" dirty="0" err="1"/>
              <a:t>UiPath</a:t>
            </a:r>
            <a:endParaRPr lang="en-US" dirty="0"/>
          </a:p>
        </p:txBody>
      </p:sp>
      <p:pic>
        <p:nvPicPr>
          <p:cNvPr id="5" name="Content Placeholder 4">
            <a:extLst>
              <a:ext uri="{FF2B5EF4-FFF2-40B4-BE49-F238E27FC236}">
                <a16:creationId xmlns:a16="http://schemas.microsoft.com/office/drawing/2014/main" id="{24D53296-5044-45D2-8AB6-3708FFDC0EEA}"/>
              </a:ext>
            </a:extLst>
          </p:cNvPr>
          <p:cNvPicPr>
            <a:picLocks noGrp="1" noChangeAspect="1"/>
          </p:cNvPicPr>
          <p:nvPr>
            <p:ph idx="1"/>
          </p:nvPr>
        </p:nvPicPr>
        <p:blipFill>
          <a:blip r:embed="rId2"/>
          <a:stretch>
            <a:fillRect/>
          </a:stretch>
        </p:blipFill>
        <p:spPr>
          <a:xfrm>
            <a:off x="2024995" y="2052638"/>
            <a:ext cx="7103785" cy="4195762"/>
          </a:xfrm>
        </p:spPr>
      </p:pic>
    </p:spTree>
    <p:extLst>
      <p:ext uri="{BB962C8B-B14F-4D97-AF65-F5344CB8AC3E}">
        <p14:creationId xmlns:p14="http://schemas.microsoft.com/office/powerpoint/2010/main" val="188270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ECA7-32DC-4652-A319-3102972BBAE6}"/>
              </a:ext>
            </a:extLst>
          </p:cNvPr>
          <p:cNvSpPr>
            <a:spLocks noGrp="1"/>
          </p:cNvSpPr>
          <p:nvPr>
            <p:ph type="title"/>
          </p:nvPr>
        </p:nvSpPr>
        <p:spPr/>
        <p:txBody>
          <a:bodyPr/>
          <a:lstStyle/>
          <a:p>
            <a:r>
              <a:rPr lang="en-US" dirty="0"/>
              <a:t>Idea : </a:t>
            </a:r>
          </a:p>
        </p:txBody>
      </p:sp>
      <p:sp>
        <p:nvSpPr>
          <p:cNvPr id="3" name="Content Placeholder 2">
            <a:extLst>
              <a:ext uri="{FF2B5EF4-FFF2-40B4-BE49-F238E27FC236}">
                <a16:creationId xmlns:a16="http://schemas.microsoft.com/office/drawing/2014/main" id="{7D1939AD-0C1F-424B-97C5-DA85C4A3A683}"/>
              </a:ext>
            </a:extLst>
          </p:cNvPr>
          <p:cNvSpPr>
            <a:spLocks noGrp="1"/>
          </p:cNvSpPr>
          <p:nvPr>
            <p:ph sz="half" idx="1"/>
          </p:nvPr>
        </p:nvSpPr>
        <p:spPr/>
        <p:txBody>
          <a:bodyPr/>
          <a:lstStyle/>
          <a:p>
            <a:r>
              <a:rPr lang="en-US" dirty="0"/>
              <a:t>In our country around 25 million people invest in stock market and monitors it daily. Usually they spend around 30 minutes on a daily basis per share to see it's growth/fall or trend. Now it might happen that on a busy schedule you just missed the perfect chance to make something big. So why not involving a robot to sweat all day long and notify you about all the details you need. They neither get tired nor ask for any cut ;-)</a:t>
            </a:r>
          </a:p>
        </p:txBody>
      </p:sp>
      <p:pic>
        <p:nvPicPr>
          <p:cNvPr id="6" name="Content Placeholder 5">
            <a:extLst>
              <a:ext uri="{FF2B5EF4-FFF2-40B4-BE49-F238E27FC236}">
                <a16:creationId xmlns:a16="http://schemas.microsoft.com/office/drawing/2014/main" id="{3A2CAE15-0C66-447F-9D4E-ED7B5AC8D5CC}"/>
              </a:ext>
            </a:extLst>
          </p:cNvPr>
          <p:cNvPicPr>
            <a:picLocks noGrp="1" noChangeAspect="1"/>
          </p:cNvPicPr>
          <p:nvPr>
            <p:ph sz="half" idx="2"/>
          </p:nvPr>
        </p:nvPicPr>
        <p:blipFill>
          <a:blip r:embed="rId2"/>
          <a:stretch>
            <a:fillRect/>
          </a:stretch>
        </p:blipFill>
        <p:spPr>
          <a:xfrm>
            <a:off x="5654675" y="2761145"/>
            <a:ext cx="4042212" cy="2565457"/>
          </a:xfrm>
        </p:spPr>
      </p:pic>
    </p:spTree>
    <p:extLst>
      <p:ext uri="{BB962C8B-B14F-4D97-AF65-F5344CB8AC3E}">
        <p14:creationId xmlns:p14="http://schemas.microsoft.com/office/powerpoint/2010/main" val="345991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7A37-288A-445D-B51C-DF8B44B19E5A}"/>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5945A5FA-5BC0-41F6-B9D9-B63124F34180}"/>
              </a:ext>
            </a:extLst>
          </p:cNvPr>
          <p:cNvSpPr>
            <a:spLocks noGrp="1"/>
          </p:cNvSpPr>
          <p:nvPr>
            <p:ph idx="1"/>
          </p:nvPr>
        </p:nvSpPr>
        <p:spPr/>
        <p:txBody>
          <a:bodyPr>
            <a:normAutofit/>
          </a:bodyPr>
          <a:lstStyle/>
          <a:p>
            <a:r>
              <a:rPr lang="en-US" dirty="0"/>
              <a:t>Users need to mail an input file (admins would share a master file for the first time with users if they opt </a:t>
            </a:r>
            <a:r>
              <a:rPr lang="en-US"/>
              <a:t>for this service, </a:t>
            </a:r>
            <a:r>
              <a:rPr lang="en-US" dirty="0"/>
              <a:t>it contains all listed stock details of BSE &amp; NSE) with all their wish listed stocks to Bot mail id </a:t>
            </a:r>
            <a:r>
              <a:rPr lang="en-US" u="sng" dirty="0">
                <a:hlinkClick r:id="rId2"/>
              </a:rPr>
              <a:t>arijitghosh.da@gmail.com</a:t>
            </a:r>
            <a:r>
              <a:rPr lang="en-US" dirty="0"/>
              <a:t> the mail subject should contain the keyword “Stocker” (case insensitive) as identifier.</a:t>
            </a:r>
          </a:p>
          <a:p>
            <a:r>
              <a:rPr lang="en-US" dirty="0"/>
              <a:t>Bot runs as per schedule for all available mails and it searches over the web for all possible attributes that you might be interested in (we're using www.moneycontrol.com here for our design) and after analyzing all the data it sends a mail to your requestor’s mail id with an attached Excel file. Even on a busy schedule where you carry your mobile phone you can access your mails and take a quick decision just by looking at the excel file.</a:t>
            </a:r>
          </a:p>
        </p:txBody>
      </p:sp>
    </p:spTree>
    <p:extLst>
      <p:ext uri="{BB962C8B-B14F-4D97-AF65-F5344CB8AC3E}">
        <p14:creationId xmlns:p14="http://schemas.microsoft.com/office/powerpoint/2010/main" val="237548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EF76-F5CA-4DED-87F4-ECE32BD31226}"/>
              </a:ext>
            </a:extLst>
          </p:cNvPr>
          <p:cNvSpPr>
            <a:spLocks noGrp="1"/>
          </p:cNvSpPr>
          <p:nvPr>
            <p:ph type="title"/>
          </p:nvPr>
        </p:nvSpPr>
        <p:spPr/>
        <p:txBody>
          <a:bodyPr/>
          <a:lstStyle/>
          <a:p>
            <a:r>
              <a:rPr lang="en-US" dirty="0"/>
              <a:t>Why to choose it?</a:t>
            </a:r>
          </a:p>
        </p:txBody>
      </p:sp>
      <p:sp>
        <p:nvSpPr>
          <p:cNvPr id="3" name="Content Placeholder 2">
            <a:extLst>
              <a:ext uri="{FF2B5EF4-FFF2-40B4-BE49-F238E27FC236}">
                <a16:creationId xmlns:a16="http://schemas.microsoft.com/office/drawing/2014/main" id="{B6AA77FD-BBE3-4BA8-A194-175C50A00F11}"/>
              </a:ext>
            </a:extLst>
          </p:cNvPr>
          <p:cNvSpPr>
            <a:spLocks noGrp="1"/>
          </p:cNvSpPr>
          <p:nvPr>
            <p:ph idx="1"/>
          </p:nvPr>
        </p:nvSpPr>
        <p:spPr/>
        <p:txBody>
          <a:bodyPr/>
          <a:lstStyle/>
          <a:p>
            <a:r>
              <a:rPr lang="en-US" dirty="0"/>
              <a:t>Cost : There are few Stock </a:t>
            </a:r>
            <a:r>
              <a:rPr lang="en-US" dirty="0" err="1"/>
              <a:t>alerter</a:t>
            </a:r>
            <a:r>
              <a:rPr lang="en-US" dirty="0"/>
              <a:t> in market which needs some additional investment. Here it’s for </a:t>
            </a:r>
            <a:r>
              <a:rPr lang="en-US" b="1" dirty="0"/>
              <a:t>free</a:t>
            </a:r>
            <a:r>
              <a:rPr lang="en-US" dirty="0"/>
              <a:t>.</a:t>
            </a:r>
          </a:p>
          <a:p>
            <a:r>
              <a:rPr lang="en-US" dirty="0"/>
              <a:t>Time : No monitoring time is needed let the Bot serve you.</a:t>
            </a:r>
          </a:p>
          <a:p>
            <a:r>
              <a:rPr lang="en-US" dirty="0"/>
              <a:t>Effort : Manual effort eliminated.</a:t>
            </a:r>
          </a:p>
          <a:p>
            <a:r>
              <a:rPr lang="en-US" dirty="0"/>
              <a:t>Accuracy : Bots don’t make mistakes ;-) Human error ruled out.</a:t>
            </a:r>
          </a:p>
          <a:p>
            <a:r>
              <a:rPr lang="en-US" dirty="0"/>
              <a:t>Flexibility : Bot can be enhanced or design can be changed as per user need.</a:t>
            </a:r>
          </a:p>
        </p:txBody>
      </p:sp>
    </p:spTree>
    <p:extLst>
      <p:ext uri="{BB962C8B-B14F-4D97-AF65-F5344CB8AC3E}">
        <p14:creationId xmlns:p14="http://schemas.microsoft.com/office/powerpoint/2010/main" val="303803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0F8D-64EB-43FD-B85A-8D85509A1A30}"/>
              </a:ext>
            </a:extLst>
          </p:cNvPr>
          <p:cNvSpPr>
            <a:spLocks noGrp="1"/>
          </p:cNvSpPr>
          <p:nvPr>
            <p:ph type="title"/>
          </p:nvPr>
        </p:nvSpPr>
        <p:spPr/>
        <p:txBody>
          <a:bodyPr/>
          <a:lstStyle/>
          <a:p>
            <a:r>
              <a:rPr lang="en-US" dirty="0"/>
              <a:t>Thank You</a:t>
            </a:r>
          </a:p>
        </p:txBody>
      </p:sp>
      <p:pic>
        <p:nvPicPr>
          <p:cNvPr id="5" name="Content Placeholder 4">
            <a:extLst>
              <a:ext uri="{FF2B5EF4-FFF2-40B4-BE49-F238E27FC236}">
                <a16:creationId xmlns:a16="http://schemas.microsoft.com/office/drawing/2014/main" id="{064522BA-F0D4-4095-ABC8-0EE03ADD2D27}"/>
              </a:ext>
            </a:extLst>
          </p:cNvPr>
          <p:cNvPicPr>
            <a:picLocks noGrp="1" noChangeAspect="1"/>
          </p:cNvPicPr>
          <p:nvPr>
            <p:ph idx="1"/>
          </p:nvPr>
        </p:nvPicPr>
        <p:blipFill>
          <a:blip r:embed="rId2"/>
          <a:stretch>
            <a:fillRect/>
          </a:stretch>
        </p:blipFill>
        <p:spPr>
          <a:xfrm>
            <a:off x="1331650" y="2052638"/>
            <a:ext cx="9241655" cy="4195762"/>
          </a:xfrm>
        </p:spPr>
      </p:pic>
    </p:spTree>
    <p:extLst>
      <p:ext uri="{BB962C8B-B14F-4D97-AF65-F5344CB8AC3E}">
        <p14:creationId xmlns:p14="http://schemas.microsoft.com/office/powerpoint/2010/main" val="984029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96</TotalTime>
  <Words>421</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Stocker </vt:lpstr>
      <vt:lpstr>RPA?</vt:lpstr>
      <vt:lpstr>Benefits :</vt:lpstr>
      <vt:lpstr>Business Impact :</vt:lpstr>
      <vt:lpstr>Weapon : UiPath</vt:lpstr>
      <vt:lpstr>Idea : </vt:lpstr>
      <vt:lpstr>How It Works?</vt:lpstr>
      <vt:lpstr>Why to choose 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Stocker </dc:title>
  <dc:creator>Arijit Ghosh</dc:creator>
  <cp:lastModifiedBy>Arijit Ghosh</cp:lastModifiedBy>
  <cp:revision>21</cp:revision>
  <dcterms:created xsi:type="dcterms:W3CDTF">2019-05-23T05:52:21Z</dcterms:created>
  <dcterms:modified xsi:type="dcterms:W3CDTF">2019-05-26T16:25:33Z</dcterms:modified>
</cp:coreProperties>
</file>