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5"/>
  </p:notesMasterIdLst>
  <p:sldIdLst>
    <p:sldId id="261" r:id="rId2"/>
    <p:sldId id="265" r:id="rId3"/>
    <p:sldId id="512" r:id="rId4"/>
    <p:sldId id="513" r:id="rId5"/>
    <p:sldId id="524" r:id="rId6"/>
    <p:sldId id="526" r:id="rId7"/>
    <p:sldId id="284" r:id="rId8"/>
    <p:sldId id="486" r:id="rId9"/>
    <p:sldId id="501" r:id="rId10"/>
    <p:sldId id="504" r:id="rId11"/>
    <p:sldId id="505" r:id="rId12"/>
    <p:sldId id="506" r:id="rId13"/>
    <p:sldId id="508" r:id="rId14"/>
    <p:sldId id="509" r:id="rId15"/>
    <p:sldId id="510" r:id="rId16"/>
    <p:sldId id="511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497" r:id="rId25"/>
    <p:sldId id="523" r:id="rId26"/>
    <p:sldId id="522" r:id="rId27"/>
    <p:sldId id="521" r:id="rId28"/>
    <p:sldId id="500" r:id="rId29"/>
    <p:sldId id="496" r:id="rId30"/>
    <p:sldId id="498" r:id="rId31"/>
    <p:sldId id="499" r:id="rId32"/>
    <p:sldId id="503" r:id="rId33"/>
    <p:sldId id="365" r:id="rId34"/>
  </p:sldIdLst>
  <p:sldSz cx="12192000" cy="7618413"/>
  <p:notesSz cx="6858000" cy="9144000"/>
  <p:embeddedFontLst>
    <p:embeddedFont>
      <p:font typeface="HY견고딕" panose="0203060000010101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맑은 고딕" panose="020B0503020000020004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FF6"/>
    <a:srgbClr val="45A1F5"/>
    <a:srgbClr val="84C1F8"/>
    <a:srgbClr val="095CA7"/>
    <a:srgbClr val="AFD7FB"/>
    <a:srgbClr val="88C3F8"/>
    <a:srgbClr val="B7DBFB"/>
    <a:srgbClr val="E4E4E4"/>
    <a:srgbClr val="45A2F7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61" d="100"/>
          <a:sy n="61" d="100"/>
        </p:scale>
        <p:origin x="102" y="1038"/>
      </p:cViewPr>
      <p:guideLst>
        <p:guide pos="3840"/>
        <p:guide orient="horz" pos="24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310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D64D-1F79-4303-B563-601D4D23C115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2C32-A05F-448B-B857-3A755CB73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8850" y="1143000"/>
            <a:ext cx="49403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2C32-A05F-448B-B857-3A755CB7378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5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6810"/>
            <a:ext cx="9144000" cy="26523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01431"/>
            <a:ext cx="9144000" cy="18393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5610"/>
            <a:ext cx="2628900" cy="64562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5610"/>
            <a:ext cx="7734300" cy="64562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9314"/>
            <a:ext cx="10515600" cy="3169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98342"/>
            <a:ext cx="10515600" cy="16665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8050"/>
            <a:ext cx="5181600" cy="4833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5611"/>
            <a:ext cx="10515600" cy="14725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7570"/>
            <a:ext cx="5157787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82837"/>
            <a:ext cx="5157787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7570"/>
            <a:ext cx="5183188" cy="9152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82837"/>
            <a:ext cx="5183188" cy="40931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6911"/>
            <a:ext cx="6172200" cy="54140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7894"/>
            <a:ext cx="3932237" cy="17776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6911"/>
            <a:ext cx="6172200" cy="541401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85524"/>
            <a:ext cx="3932237" cy="4234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5611"/>
            <a:ext cx="10515600" cy="1472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8050"/>
            <a:ext cx="10515600" cy="483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2019-07-14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61141"/>
            <a:ext cx="41148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61141"/>
            <a:ext cx="2743200" cy="40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item/sise_day.nhn?code=00593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368" y="1623388"/>
            <a:ext cx="7168396" cy="31197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endParaRPr lang="en-US" altLang="ko-KR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 Crawling, </a:t>
            </a:r>
          </a:p>
          <a:p>
            <a:pPr>
              <a:lnSpc>
                <a:spcPct val="150000"/>
              </a:lnSpc>
            </a:pPr>
            <a:r>
              <a:rPr lang="en-US" altLang="ko-KR" sz="4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Matplotlib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83432" y="5393382"/>
            <a:ext cx="4824535" cy="946454"/>
            <a:chOff x="551383" y="544558"/>
            <a:chExt cx="2848940" cy="57429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51383" y="544558"/>
              <a:ext cx="0" cy="574294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2780" y="635983"/>
              <a:ext cx="2432879" cy="22410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30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486" y="961115"/>
              <a:ext cx="2774837" cy="11952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endPara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kr.seaicons.com/wp-content/uploads/2015/07/Other-python-icon.png">
            <a:extLst>
              <a:ext uri="{FF2B5EF4-FFF2-40B4-BE49-F238E27FC236}">
                <a16:creationId xmlns:a16="http://schemas.microsoft.com/office/drawing/2014/main" id="{B49B8043-2F7B-400C-B6FF-C4E7CCC7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64" y="1772576"/>
            <a:ext cx="3604192" cy="36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문서의 정보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130920-74B8-4739-9B8D-F9A6227FEC01}"/>
              </a:ext>
            </a:extLst>
          </p:cNvPr>
          <p:cNvSpPr/>
          <p:nvPr/>
        </p:nvSpPr>
        <p:spPr>
          <a:xfrm>
            <a:off x="2791961" y="2392853"/>
            <a:ext cx="4992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R.status_code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R.headers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R.encoding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R.ok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42B6E-869A-47A0-9957-8010DD8AC66B}"/>
              </a:ext>
            </a:extLst>
          </p:cNvPr>
          <p:cNvSpPr txBox="1"/>
          <p:nvPr/>
        </p:nvSpPr>
        <p:spPr>
          <a:xfrm>
            <a:off x="1991544" y="1576958"/>
            <a:ext cx="62921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/>
              <a:t>위의 코드에 다음의 코드를 추가해봅시다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9EE6A-903B-4FB4-B092-B1753A659E41}"/>
              </a:ext>
            </a:extLst>
          </p:cNvPr>
          <p:cNvSpPr/>
          <p:nvPr/>
        </p:nvSpPr>
        <p:spPr>
          <a:xfrm>
            <a:off x="2796092" y="4565289"/>
            <a:ext cx="679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200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text/html; 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=utf-</a:t>
            </a:r>
            <a:r>
              <a:rPr lang="en-US" altLang="ko-KR" dirty="0">
                <a:solidFill>
                  <a:srgbClr val="0088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utf-</a:t>
            </a:r>
            <a:r>
              <a:rPr lang="en-US" altLang="ko-KR" dirty="0">
                <a:solidFill>
                  <a:srgbClr val="0088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1CC2BC-599A-44A1-82C5-0ECE36D6BC04}"/>
              </a:ext>
            </a:extLst>
          </p:cNvPr>
          <p:cNvSpPr/>
          <p:nvPr/>
        </p:nvSpPr>
        <p:spPr>
          <a:xfrm>
            <a:off x="3899756" y="3809206"/>
            <a:ext cx="504056" cy="739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0D8BC-8FDA-4A89-8418-EDBE2C933479}"/>
              </a:ext>
            </a:extLst>
          </p:cNvPr>
          <p:cNvSpPr txBox="1"/>
          <p:nvPr/>
        </p:nvSpPr>
        <p:spPr>
          <a:xfrm>
            <a:off x="2819636" y="6149466"/>
            <a:ext cx="2664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무슨 의미</a:t>
            </a:r>
            <a:r>
              <a:rPr lang="en-US" altLang="ko-KR" sz="2500" b="1" dirty="0"/>
              <a:t>???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3980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Crawling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E42B6E-869A-47A0-9957-8010DD8AC66B}"/>
              </a:ext>
            </a:extLst>
          </p:cNvPr>
          <p:cNvSpPr txBox="1"/>
          <p:nvPr/>
        </p:nvSpPr>
        <p:spPr>
          <a:xfrm>
            <a:off x="1216846" y="1333076"/>
            <a:ext cx="1004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 err="1"/>
              <a:t>위키독스</a:t>
            </a:r>
            <a:r>
              <a:rPr lang="en-US" altLang="ko-KR" sz="2500" b="1" dirty="0"/>
              <a:t>(</a:t>
            </a:r>
            <a:r>
              <a:rPr lang="en-US" altLang="ko-KR" sz="2800" dirty="0">
                <a:solidFill>
                  <a:srgbClr val="880000"/>
                </a:solidFill>
                <a:latin typeface="Consolas" panose="020B0609020204030204" pitchFamily="49" charset="0"/>
              </a:rPr>
              <a:t>https://wikidocs.net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의 책 목록을 크롤링해봅시다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2050" name="Picture 2" descr="https://wikidocs.net/images/page/26473/9_7.png">
            <a:extLst>
              <a:ext uri="{FF2B5EF4-FFF2-40B4-BE49-F238E27FC236}">
                <a16:creationId xmlns:a16="http://schemas.microsoft.com/office/drawing/2014/main" id="{F2272265-D497-4C44-9BA2-F03462FC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83" y="2053481"/>
            <a:ext cx="8254888" cy="427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구글 크롬 개발자도구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E42B6E-869A-47A0-9957-8010DD8AC66B}"/>
              </a:ext>
            </a:extLst>
          </p:cNvPr>
          <p:cNvSpPr txBox="1"/>
          <p:nvPr/>
        </p:nvSpPr>
        <p:spPr>
          <a:xfrm>
            <a:off x="5537948" y="2477058"/>
            <a:ext cx="62889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/>
              <a:t>구글 크롬에서 </a:t>
            </a:r>
            <a:r>
              <a:rPr lang="en-US" altLang="ko-KR" sz="2500" b="1" dirty="0"/>
              <a:t>F12</a:t>
            </a:r>
            <a:r>
              <a:rPr lang="ko-KR" altLang="en-US" sz="2500" b="1" dirty="0"/>
              <a:t>를 눌러보세요</a:t>
            </a:r>
            <a:r>
              <a:rPr lang="en-US" altLang="ko-KR" sz="25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/>
              <a:t>아무것도 모르겠는 코드들이 보이시나요</a:t>
            </a:r>
            <a:r>
              <a:rPr lang="en-US" altLang="ko-KR" sz="25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/>
              <a:t>일단 이 의미들은 나중에 알아보고</a:t>
            </a:r>
            <a:r>
              <a:rPr lang="en-US" altLang="ko-KR" sz="2500" b="1" dirty="0"/>
              <a:t>,</a:t>
            </a:r>
          </a:p>
          <a:p>
            <a:r>
              <a:rPr lang="ko-KR" altLang="en-US" sz="2500" b="1" dirty="0"/>
              <a:t>일단 그냥 따라해봅시다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4DA819-C8EC-41AB-B636-D51B3B0AF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3"/>
          <a:stretch/>
        </p:blipFill>
        <p:spPr>
          <a:xfrm>
            <a:off x="0" y="900282"/>
            <a:ext cx="5172797" cy="67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구글 크롬 개발자도구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D99E1D-132F-4AB6-92EA-C7850512AB78}"/>
              </a:ext>
            </a:extLst>
          </p:cNvPr>
          <p:cNvSpPr/>
          <p:nvPr/>
        </p:nvSpPr>
        <p:spPr>
          <a:xfrm>
            <a:off x="2095374" y="1751110"/>
            <a:ext cx="848460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모듈 </a:t>
            </a:r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loading</a:t>
            </a:r>
          </a:p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 requests </a:t>
            </a:r>
          </a:p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 bs4 </a:t>
            </a:r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문서의 </a:t>
            </a:r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문서 가져옴</a:t>
            </a:r>
            <a:endParaRPr lang="en-US" altLang="ko-K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altLang="ko-KR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requests.get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300" dirty="0">
                <a:solidFill>
                  <a:srgbClr val="880000"/>
                </a:solidFill>
                <a:latin typeface="Consolas" panose="020B0609020204030204" pitchFamily="49" charset="0"/>
              </a:rPr>
              <a:t>'https://wikidocs.net’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#r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문서의 </a:t>
            </a:r>
            <a:r>
              <a:rPr lang="en-US" altLang="ko-KR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textnode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값을 </a:t>
            </a:r>
            <a:r>
              <a:rPr lang="ko-KR" alt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읽어옴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html = </a:t>
            </a:r>
            <a:r>
              <a:rPr lang="en-US" altLang="ko-KR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r.text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그 값들을 </a:t>
            </a:r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parser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로 가져옴</a:t>
            </a:r>
            <a:endParaRPr lang="en-US" altLang="ko-KR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Soup = </a:t>
            </a:r>
            <a:r>
              <a:rPr lang="en-US" altLang="ko-KR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(html, </a:t>
            </a:r>
            <a:r>
              <a:rPr lang="ko-KR" altLang="en-US" sz="2300" dirty="0">
                <a:solidFill>
                  <a:srgbClr val="880000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sz="2300" dirty="0" err="1">
                <a:solidFill>
                  <a:srgbClr val="880000"/>
                </a:solidFill>
                <a:latin typeface="Consolas" panose="020B0609020204030204" pitchFamily="49" charset="0"/>
              </a:rPr>
              <a:t>html.parser</a:t>
            </a:r>
            <a:r>
              <a:rPr lang="en-US" altLang="ko-KR" sz="2300" dirty="0">
                <a:solidFill>
                  <a:srgbClr val="88000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찾고자 하는 값을 찾아냄</a:t>
            </a:r>
            <a:endParaRPr lang="en-US" altLang="ko-KR" sz="2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titles = </a:t>
            </a:r>
            <a:r>
              <a:rPr lang="en-US" altLang="ko-KR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soup.select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300" dirty="0">
                <a:solidFill>
                  <a:srgbClr val="880000"/>
                </a:solidFill>
                <a:latin typeface="Consolas" panose="020B0609020204030204" pitchFamily="49" charset="0"/>
              </a:rPr>
              <a:t>'.book-subject’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출력</a:t>
            </a:r>
            <a:endParaRPr lang="en-US" altLang="ko-K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 title </a:t>
            </a:r>
            <a:r>
              <a:rPr lang="en-US" altLang="ko-KR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 titles: </a:t>
            </a:r>
          </a:p>
          <a:p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	print(</a:t>
            </a:r>
            <a:r>
              <a:rPr lang="en-US" altLang="ko-KR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title.text</a:t>
            </a:r>
            <a:r>
              <a:rPr lang="en-US" altLang="ko-KR" sz="2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2215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Parser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098" name="Picture 2" descr="https://t1.daumcdn.net/cfile/tistory/996477335A12288812">
            <a:extLst>
              <a:ext uri="{FF2B5EF4-FFF2-40B4-BE49-F238E27FC236}">
                <a16:creationId xmlns:a16="http://schemas.microsoft.com/office/drawing/2014/main" id="{DB862058-F88A-4CCF-A6A3-B9DA05338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1"/>
          <a:stretch/>
        </p:blipFill>
        <p:spPr bwMode="auto">
          <a:xfrm>
            <a:off x="911425" y="1968319"/>
            <a:ext cx="4500499" cy="4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D067C8-047D-4A48-9BE5-84EC99268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 b="51710"/>
          <a:stretch/>
        </p:blipFill>
        <p:spPr>
          <a:xfrm>
            <a:off x="5841457" y="1968319"/>
            <a:ext cx="5172797" cy="2692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774A4-173A-4AA0-9189-97001F852197}"/>
              </a:ext>
            </a:extLst>
          </p:cNvPr>
          <p:cNvSpPr txBox="1"/>
          <p:nvPr/>
        </p:nvSpPr>
        <p:spPr>
          <a:xfrm>
            <a:off x="6240016" y="5405909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문장 구조 분석</a:t>
            </a:r>
            <a:r>
              <a:rPr lang="en-US" altLang="ko-KR" sz="36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02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Tree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170" name="Picture 2" descr="HTML í¸ë¦¬ì ëí ì´ë¯¸ì§ ê²ìê²°ê³¼">
            <a:extLst>
              <a:ext uri="{FF2B5EF4-FFF2-40B4-BE49-F238E27FC236}">
                <a16:creationId xmlns:a16="http://schemas.microsoft.com/office/drawing/2014/main" id="{A9A09581-9F32-41CA-9512-57C3AE42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77" y="2009006"/>
            <a:ext cx="9067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B27A10A-7CA6-4591-9974-2D8B3671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601"/>
            <a:ext cx="12192000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C42E26E-CFC8-4F6E-B918-88110F9B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00" y="900281"/>
            <a:ext cx="10117948" cy="67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188B306-2F2F-4C39-AEF2-30282FF2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9" y="1028548"/>
            <a:ext cx="11690755" cy="62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9C5CD6F-81B9-433D-96C8-5C0AF9B1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16" y="900281"/>
            <a:ext cx="8964960" cy="67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0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Matplotlib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C3B2522-4969-4342-B00A-691B6531D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52" y="892882"/>
            <a:ext cx="9541205" cy="67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BCD7E7C-C179-46E8-A59B-38467FF7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0" y="900281"/>
            <a:ext cx="10698696" cy="67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2A8E87F-1BE5-4E37-944E-1EDAEC76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57" y="900282"/>
            <a:ext cx="9362147" cy="671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Basic of HTML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E0F2BD3-B9B0-4C03-B671-C92D2B37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54588"/>
            <a:ext cx="5930154" cy="60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Example code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114116D-913C-4CF5-9303-7D33C063E312}"/>
              </a:ext>
            </a:extLst>
          </p:cNvPr>
          <p:cNvSpPr txBox="1"/>
          <p:nvPr/>
        </p:nvSpPr>
        <p:spPr>
          <a:xfrm>
            <a:off x="2180251" y="3449166"/>
            <a:ext cx="8119530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FCC28C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 err="1">
                <a:latin typeface="Consolas" panose="020B0609020204030204" pitchFamily="49" charset="0"/>
              </a:rPr>
              <a:t>urllib.request</a:t>
            </a:r>
            <a:r>
              <a:rPr lang="en-US" altLang="ko-KR" sz="2500" dirty="0">
                <a:latin typeface="Consolas" panose="020B0609020204030204" pitchFamily="49" charset="0"/>
              </a:rPr>
              <a:t> </a:t>
            </a:r>
            <a:r>
              <a:rPr lang="en-US" altLang="ko-KR" sz="2500" dirty="0">
                <a:solidFill>
                  <a:srgbClr val="FCC28C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 err="1">
                <a:latin typeface="Consolas" panose="020B0609020204030204" pitchFamily="49" charset="0"/>
              </a:rPr>
              <a:t>urlopen</a:t>
            </a:r>
            <a:b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2500" dirty="0">
                <a:solidFill>
                  <a:srgbClr val="FCC28C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>
                <a:latin typeface="Consolas" panose="020B0609020204030204" pitchFamily="49" charset="0"/>
              </a:rPr>
              <a:t>bs4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>
                <a:solidFill>
                  <a:srgbClr val="FCC28C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 err="1">
                <a:latin typeface="Consolas" panose="020B0609020204030204" pitchFamily="49" charset="0"/>
              </a:rPr>
              <a:t>BeautifulSoup</a:t>
            </a:r>
            <a:b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2500" dirty="0">
                <a:latin typeface="Consolas" panose="020B0609020204030204" pitchFamily="49" charset="0"/>
              </a:rPr>
              <a:t>html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>
                <a:latin typeface="Consolas" panose="020B0609020204030204" pitchFamily="49" charset="0"/>
              </a:rPr>
              <a:t>=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 err="1">
                <a:latin typeface="Consolas" panose="020B0609020204030204" pitchFamily="49" charset="0"/>
              </a:rPr>
              <a:t>urlopen</a:t>
            </a:r>
            <a:r>
              <a:rPr lang="en-US" altLang="ko-KR" sz="2500" dirty="0">
                <a:latin typeface="Consolas" panose="020B0609020204030204" pitchFamily="49" charset="0"/>
              </a:rPr>
              <a:t>(</a:t>
            </a:r>
            <a:r>
              <a:rPr lang="en-US" altLang="ko-KR" sz="2500" dirty="0">
                <a:solidFill>
                  <a:srgbClr val="A2FCA2"/>
                </a:solidFill>
                <a:latin typeface="Consolas" panose="020B0609020204030204" pitchFamily="49" charset="0"/>
              </a:rPr>
              <a:t>"http://www.naver.com"</a:t>
            </a:r>
            <a:r>
              <a:rPr lang="en-US" altLang="ko-KR" sz="2500" dirty="0">
                <a:latin typeface="Consolas" panose="020B0609020204030204" pitchFamily="49" charset="0"/>
              </a:rPr>
              <a:t>)</a:t>
            </a:r>
            <a:b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2500" dirty="0" err="1">
                <a:latin typeface="Consolas" panose="020B0609020204030204" pitchFamily="49" charset="0"/>
              </a:rPr>
              <a:t>bsObject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>
                <a:latin typeface="Consolas" panose="020B0609020204030204" pitchFamily="49" charset="0"/>
              </a:rPr>
              <a:t>=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 err="1">
                <a:latin typeface="Consolas" panose="020B0609020204030204" pitchFamily="49" charset="0"/>
              </a:rPr>
              <a:t>BeautifulSoup</a:t>
            </a:r>
            <a:r>
              <a:rPr lang="en-US" altLang="ko-KR" sz="2500" dirty="0">
                <a:latin typeface="Consolas" panose="020B0609020204030204" pitchFamily="49" charset="0"/>
              </a:rPr>
              <a:t>(html,</a:t>
            </a:r>
            <a: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>
                <a:solidFill>
                  <a:srgbClr val="A2FCA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500" dirty="0" err="1">
                <a:solidFill>
                  <a:srgbClr val="A2FCA2"/>
                </a:solidFill>
                <a:latin typeface="Consolas" panose="020B0609020204030204" pitchFamily="49" charset="0"/>
              </a:rPr>
              <a:t>html.parser</a:t>
            </a:r>
            <a:r>
              <a:rPr lang="en-US" altLang="ko-KR" sz="2500" dirty="0">
                <a:solidFill>
                  <a:srgbClr val="A2FCA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500" dirty="0">
                <a:latin typeface="Consolas" panose="020B0609020204030204" pitchFamily="49" charset="0"/>
              </a:rPr>
              <a:t>)</a:t>
            </a:r>
            <a:b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altLang="ko-KR" sz="25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2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500" dirty="0">
                <a:latin typeface="Consolas" panose="020B0609020204030204" pitchFamily="49" charset="0"/>
              </a:rPr>
              <a:t>(</a:t>
            </a:r>
            <a:r>
              <a:rPr lang="en-US" altLang="ko-KR" sz="2500" dirty="0" err="1">
                <a:latin typeface="Consolas" panose="020B0609020204030204" pitchFamily="49" charset="0"/>
              </a:rPr>
              <a:t>bsObject.head.title</a:t>
            </a:r>
            <a:r>
              <a:rPr lang="en-US" altLang="ko-KR" sz="2500" dirty="0">
                <a:latin typeface="Consolas" panose="020B0609020204030204" pitchFamily="49" charset="0"/>
              </a:rPr>
              <a:t>)</a:t>
            </a:r>
            <a:endParaRPr lang="en-US" altLang="ko-KR" sz="2500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ABF09-89A7-43B6-9D4C-1B753ED64889}"/>
              </a:ext>
            </a:extLst>
          </p:cNvPr>
          <p:cNvSpPr txBox="1"/>
          <p:nvPr/>
        </p:nvSpPr>
        <p:spPr>
          <a:xfrm>
            <a:off x="1919536" y="2045010"/>
            <a:ext cx="3772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Title</a:t>
            </a:r>
            <a:r>
              <a:rPr lang="ko-KR" altLang="en-US" sz="3000" b="1" dirty="0"/>
              <a:t>만 출력해봅시다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518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Problem1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53ABF09-89A7-43B6-9D4C-1B753ED64889}"/>
              </a:ext>
            </a:extLst>
          </p:cNvPr>
          <p:cNvSpPr txBox="1"/>
          <p:nvPr/>
        </p:nvSpPr>
        <p:spPr>
          <a:xfrm>
            <a:off x="1991544" y="1620726"/>
            <a:ext cx="7580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네이버의 실시간 검색어를 </a:t>
            </a:r>
            <a:r>
              <a:rPr lang="ko-KR" altLang="en-US" sz="3000" b="1" dirty="0" err="1"/>
              <a:t>크롤링</a:t>
            </a:r>
            <a:r>
              <a:rPr lang="ko-KR" altLang="en-US" sz="3000" b="1" dirty="0"/>
              <a:t> 해봅시다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FD76E-1135-4969-9C4E-F629420F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8" y="2374533"/>
            <a:ext cx="4240112" cy="49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Problem1-solution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29353C8-2B16-46C5-AB88-78A95598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977760"/>
            <a:ext cx="6616466" cy="6799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4E510-EC80-4A05-BB54-BB3E7A1E4A79}"/>
              </a:ext>
            </a:extLst>
          </p:cNvPr>
          <p:cNvSpPr txBox="1"/>
          <p:nvPr/>
        </p:nvSpPr>
        <p:spPr>
          <a:xfrm>
            <a:off x="7296183" y="3481422"/>
            <a:ext cx="386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Class=‘</a:t>
            </a:r>
            <a:r>
              <a:rPr lang="en-US" altLang="ko-KR" dirty="0" err="1"/>
              <a:t>ah_k</a:t>
            </a:r>
            <a:r>
              <a:rPr lang="en-US" altLang="ko-KR" dirty="0"/>
              <a:t>’</a:t>
            </a:r>
            <a:r>
              <a:rPr lang="ko-KR" altLang="en-US" dirty="0"/>
              <a:t>에 실시간 검색어가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그걸 이용해서 크롤링해주세요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7F6C0B69-122F-4A4B-86B9-E4792248A038}"/>
              </a:ext>
            </a:extLst>
          </p:cNvPr>
          <p:cNvSpPr/>
          <p:nvPr/>
        </p:nvSpPr>
        <p:spPr>
          <a:xfrm rot="13260916">
            <a:off x="5780718" y="3845038"/>
            <a:ext cx="1191186" cy="1065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Problem1-solution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29353C8-2B16-46C5-AB88-78A95598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977760"/>
            <a:ext cx="6616466" cy="6799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4E510-EC80-4A05-BB54-BB3E7A1E4A79}"/>
              </a:ext>
            </a:extLst>
          </p:cNvPr>
          <p:cNvSpPr txBox="1"/>
          <p:nvPr/>
        </p:nvSpPr>
        <p:spPr>
          <a:xfrm>
            <a:off x="7296183" y="3481422"/>
            <a:ext cx="386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Class=‘</a:t>
            </a:r>
            <a:r>
              <a:rPr lang="en-US" altLang="ko-KR" dirty="0" err="1"/>
              <a:t>ah_k</a:t>
            </a:r>
            <a:r>
              <a:rPr lang="en-US" altLang="ko-KR" dirty="0"/>
              <a:t>’</a:t>
            </a:r>
            <a:r>
              <a:rPr lang="ko-KR" altLang="en-US" dirty="0"/>
              <a:t>에 실시간 검색어가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그걸 이용해서 크롤링해주세요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화살표: 굽음 9">
            <a:extLst>
              <a:ext uri="{FF2B5EF4-FFF2-40B4-BE49-F238E27FC236}">
                <a16:creationId xmlns:a16="http://schemas.microsoft.com/office/drawing/2014/main" id="{7F6C0B69-122F-4A4B-86B9-E4792248A038}"/>
              </a:ext>
            </a:extLst>
          </p:cNvPr>
          <p:cNvSpPr/>
          <p:nvPr/>
        </p:nvSpPr>
        <p:spPr>
          <a:xfrm rot="13260916">
            <a:off x="5780718" y="3845038"/>
            <a:ext cx="1191186" cy="1065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Problem1-solution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57E9A3-97F6-412B-AADA-31FEA8B243F0}"/>
              </a:ext>
            </a:extLst>
          </p:cNvPr>
          <p:cNvSpPr/>
          <p:nvPr/>
        </p:nvSpPr>
        <p:spPr>
          <a:xfrm>
            <a:off x="503544" y="1936998"/>
            <a:ext cx="6096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500" dirty="0" err="1"/>
              <a:t>import</a:t>
            </a:r>
            <a:r>
              <a:rPr lang="ko-KR" altLang="en-US" sz="2500" dirty="0"/>
              <a:t> </a:t>
            </a:r>
            <a:r>
              <a:rPr lang="ko-KR" altLang="en-US" sz="2500" dirty="0" err="1"/>
              <a:t>requests</a:t>
            </a:r>
            <a:endParaRPr lang="ko-KR" altLang="en-US" sz="2500" dirty="0"/>
          </a:p>
          <a:p>
            <a:r>
              <a:rPr lang="ko-KR" altLang="en-US" sz="2500" dirty="0" err="1"/>
              <a:t>from</a:t>
            </a:r>
            <a:r>
              <a:rPr lang="ko-KR" altLang="en-US" sz="2500" dirty="0"/>
              <a:t> bs4 </a:t>
            </a:r>
            <a:r>
              <a:rPr lang="ko-KR" altLang="en-US" sz="2500" dirty="0" err="1"/>
              <a:t>import</a:t>
            </a:r>
            <a:r>
              <a:rPr lang="ko-KR" altLang="en-US" sz="2500" dirty="0"/>
              <a:t> </a:t>
            </a:r>
            <a:r>
              <a:rPr lang="ko-KR" altLang="en-US" sz="2500" dirty="0" err="1"/>
              <a:t>BeautifulSoup</a:t>
            </a:r>
            <a:endParaRPr lang="ko-KR" altLang="en-US" sz="2500" dirty="0"/>
          </a:p>
          <a:p>
            <a:endParaRPr lang="ko-KR" altLang="en-US" sz="2500" dirty="0"/>
          </a:p>
          <a:p>
            <a:r>
              <a:rPr lang="ko-KR" altLang="en-US" sz="2500" dirty="0" err="1"/>
              <a:t>r</a:t>
            </a:r>
            <a:r>
              <a:rPr lang="ko-KR" altLang="en-US" sz="2500" dirty="0"/>
              <a:t> = </a:t>
            </a:r>
            <a:r>
              <a:rPr lang="ko-KR" altLang="en-US" sz="2500" dirty="0" err="1"/>
              <a:t>requests.get</a:t>
            </a:r>
            <a:r>
              <a:rPr lang="ko-KR" altLang="en-US" sz="2500" dirty="0"/>
              <a:t>('https://www.naver.com/')</a:t>
            </a:r>
          </a:p>
          <a:p>
            <a:r>
              <a:rPr lang="ko-KR" altLang="en-US" sz="2500" dirty="0" err="1"/>
              <a:t>html</a:t>
            </a:r>
            <a:r>
              <a:rPr lang="ko-KR" altLang="en-US" sz="2500" dirty="0"/>
              <a:t>=</a:t>
            </a:r>
            <a:r>
              <a:rPr lang="ko-KR" altLang="en-US" sz="2500" dirty="0" err="1"/>
              <a:t>r.text</a:t>
            </a:r>
            <a:endParaRPr lang="ko-KR" altLang="en-US" sz="2500" dirty="0"/>
          </a:p>
          <a:p>
            <a:r>
              <a:rPr lang="ko-KR" altLang="en-US" sz="2500" dirty="0" err="1"/>
              <a:t>soup</a:t>
            </a:r>
            <a:r>
              <a:rPr lang="ko-KR" altLang="en-US" sz="2500" dirty="0"/>
              <a:t>=</a:t>
            </a:r>
            <a:r>
              <a:rPr lang="ko-KR" altLang="en-US" sz="2500" dirty="0" err="1"/>
              <a:t>BeautifulSoup</a:t>
            </a:r>
            <a:r>
              <a:rPr lang="ko-KR" altLang="en-US" sz="2500" dirty="0"/>
              <a:t>(</a:t>
            </a:r>
            <a:r>
              <a:rPr lang="ko-KR" altLang="en-US" sz="2500" dirty="0" err="1"/>
              <a:t>html</a:t>
            </a:r>
            <a:r>
              <a:rPr lang="ko-KR" altLang="en-US" sz="2500" dirty="0"/>
              <a:t>,'</a:t>
            </a:r>
            <a:r>
              <a:rPr lang="ko-KR" altLang="en-US" sz="2500" dirty="0" err="1"/>
              <a:t>html.parser</a:t>
            </a:r>
            <a:r>
              <a:rPr lang="ko-KR" altLang="en-US" sz="2500" dirty="0"/>
              <a:t>')</a:t>
            </a:r>
          </a:p>
          <a:p>
            <a:endParaRPr lang="ko-KR" altLang="en-US" sz="2500" dirty="0"/>
          </a:p>
          <a:p>
            <a:r>
              <a:rPr lang="ko-KR" altLang="en-US" sz="2500" dirty="0" err="1">
                <a:solidFill>
                  <a:srgbClr val="FF0000"/>
                </a:solidFill>
              </a:rPr>
              <a:t>hot_keyword</a:t>
            </a:r>
            <a:r>
              <a:rPr lang="ko-KR" altLang="en-US" sz="2500" dirty="0">
                <a:solidFill>
                  <a:srgbClr val="FF0000"/>
                </a:solidFill>
              </a:rPr>
              <a:t> = </a:t>
            </a:r>
            <a:r>
              <a:rPr lang="ko-KR" altLang="en-US" sz="2500" dirty="0" err="1">
                <a:solidFill>
                  <a:srgbClr val="FF0000"/>
                </a:solidFill>
              </a:rPr>
              <a:t>soup.select</a:t>
            </a:r>
            <a:r>
              <a:rPr lang="ko-KR" altLang="en-US" sz="2500" dirty="0">
                <a:solidFill>
                  <a:srgbClr val="FF0000"/>
                </a:solidFill>
              </a:rPr>
              <a:t>('.</a:t>
            </a:r>
            <a:r>
              <a:rPr lang="ko-KR" altLang="en-US" sz="2500" dirty="0" err="1">
                <a:solidFill>
                  <a:srgbClr val="FF0000"/>
                </a:solidFill>
              </a:rPr>
              <a:t>ah_k</a:t>
            </a:r>
            <a:r>
              <a:rPr lang="ko-KR" altLang="en-US" sz="2500" dirty="0">
                <a:solidFill>
                  <a:srgbClr val="FF0000"/>
                </a:solidFill>
              </a:rPr>
              <a:t> </a:t>
            </a:r>
            <a:r>
              <a:rPr lang="en-US" altLang="ko-KR" sz="2500" dirty="0">
                <a:solidFill>
                  <a:srgbClr val="FF0000"/>
                </a:solidFill>
              </a:rPr>
              <a:t>&gt; div &gt; p</a:t>
            </a:r>
            <a:r>
              <a:rPr lang="ko-KR" altLang="en-US" sz="2500" dirty="0">
                <a:solidFill>
                  <a:srgbClr val="FF0000"/>
                </a:solidFill>
              </a:rPr>
              <a:t>')</a:t>
            </a:r>
          </a:p>
          <a:p>
            <a:endParaRPr lang="ko-KR" altLang="en-US" sz="2500" dirty="0"/>
          </a:p>
          <a:p>
            <a:r>
              <a:rPr lang="ko-KR" altLang="en-US" sz="2500" dirty="0" err="1"/>
              <a:t>for</a:t>
            </a:r>
            <a:r>
              <a:rPr lang="ko-KR" altLang="en-US" sz="2500" dirty="0"/>
              <a:t> </a:t>
            </a:r>
            <a:r>
              <a:rPr lang="ko-KR" altLang="en-US" sz="2500" dirty="0" err="1"/>
              <a:t>title</a:t>
            </a:r>
            <a:r>
              <a:rPr lang="ko-KR" altLang="en-US" sz="2500" dirty="0"/>
              <a:t> </a:t>
            </a:r>
            <a:r>
              <a:rPr lang="ko-KR" altLang="en-US" sz="2500" dirty="0" err="1"/>
              <a:t>in</a:t>
            </a:r>
            <a:r>
              <a:rPr lang="ko-KR" altLang="en-US" sz="2500" dirty="0"/>
              <a:t> </a:t>
            </a:r>
            <a:r>
              <a:rPr lang="ko-KR" altLang="en-US" sz="2500" dirty="0" err="1"/>
              <a:t>hot_keyword</a:t>
            </a:r>
            <a:r>
              <a:rPr lang="ko-KR" altLang="en-US" sz="2500" dirty="0"/>
              <a:t>:</a:t>
            </a:r>
          </a:p>
          <a:p>
            <a:r>
              <a:rPr lang="ko-KR" altLang="en-US" sz="2500" dirty="0"/>
              <a:t>    </a:t>
            </a:r>
            <a:r>
              <a:rPr lang="ko-KR" altLang="en-US" sz="2500" dirty="0" err="1"/>
              <a:t>print</a:t>
            </a:r>
            <a:r>
              <a:rPr lang="ko-KR" altLang="en-US" sz="2500" dirty="0"/>
              <a:t>(</a:t>
            </a:r>
            <a:r>
              <a:rPr lang="ko-KR" altLang="en-US" sz="2500" dirty="0" err="1"/>
              <a:t>title.text</a:t>
            </a:r>
            <a:r>
              <a:rPr lang="ko-KR" altLang="en-US" sz="2500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CD1CA4-B3A4-4F56-824B-AA1451E7488C}"/>
              </a:ext>
            </a:extLst>
          </p:cNvPr>
          <p:cNvSpPr/>
          <p:nvPr/>
        </p:nvSpPr>
        <p:spPr>
          <a:xfrm>
            <a:off x="8640456" y="251306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로또867회당첨번호</a:t>
            </a:r>
          </a:p>
          <a:p>
            <a:r>
              <a:rPr lang="ko-KR" altLang="en-US" dirty="0"/>
              <a:t>샌 </a:t>
            </a:r>
            <a:r>
              <a:rPr lang="ko-KR" altLang="en-US" dirty="0" err="1"/>
              <a:t>안드레아스</a:t>
            </a:r>
            <a:endParaRPr lang="ko-KR" altLang="en-US" dirty="0"/>
          </a:p>
          <a:p>
            <a:r>
              <a:rPr lang="ko-KR" altLang="en-US" dirty="0"/>
              <a:t>호텔 </a:t>
            </a:r>
            <a:r>
              <a:rPr lang="ko-KR" altLang="en-US" dirty="0" err="1"/>
              <a:t>델루나</a:t>
            </a:r>
            <a:endParaRPr lang="ko-KR" altLang="en-US" dirty="0"/>
          </a:p>
          <a:p>
            <a:r>
              <a:rPr lang="ko-KR" altLang="en-US" dirty="0"/>
              <a:t>보좌관 시즌2</a:t>
            </a:r>
          </a:p>
          <a:p>
            <a:r>
              <a:rPr lang="ko-KR" altLang="en-US" dirty="0"/>
              <a:t>이범호</a:t>
            </a:r>
          </a:p>
          <a:p>
            <a:r>
              <a:rPr lang="ko-KR" altLang="en-US" dirty="0" err="1"/>
              <a:t>김사랑</a:t>
            </a:r>
            <a:endParaRPr lang="ko-KR" altLang="en-US" dirty="0"/>
          </a:p>
          <a:p>
            <a:r>
              <a:rPr lang="ko-KR" altLang="en-US" dirty="0"/>
              <a:t>정세진 아나운서</a:t>
            </a:r>
          </a:p>
          <a:p>
            <a:r>
              <a:rPr lang="ko-KR" altLang="en-US" dirty="0"/>
              <a:t>7월 14일 데이</a:t>
            </a:r>
          </a:p>
          <a:p>
            <a:r>
              <a:rPr lang="ko-KR" altLang="en-US" dirty="0" err="1"/>
              <a:t>스파이더맨</a:t>
            </a:r>
            <a:r>
              <a:rPr lang="ko-KR" altLang="en-US" dirty="0"/>
              <a:t> </a:t>
            </a:r>
            <a:r>
              <a:rPr lang="ko-KR" altLang="en-US" dirty="0" err="1"/>
              <a:t>홈커밍</a:t>
            </a:r>
            <a:endParaRPr lang="ko-KR" altLang="en-US" dirty="0"/>
          </a:p>
          <a:p>
            <a:r>
              <a:rPr lang="ko-KR" altLang="en-US" dirty="0" err="1"/>
              <a:t>벤데타</a:t>
            </a:r>
            <a:endParaRPr lang="ko-KR" altLang="en-US" dirty="0"/>
          </a:p>
          <a:p>
            <a:r>
              <a:rPr lang="ko-KR" altLang="en-US" dirty="0"/>
              <a:t>싸이</a:t>
            </a:r>
          </a:p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D722BFC-C4A2-4826-A647-667EC31F0A0D}"/>
              </a:ext>
            </a:extLst>
          </p:cNvPr>
          <p:cNvSpPr/>
          <p:nvPr/>
        </p:nvSpPr>
        <p:spPr>
          <a:xfrm>
            <a:off x="6599544" y="3593182"/>
            <a:ext cx="1404668" cy="70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9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Problem2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5332B16-E359-4B1C-9AB9-51B87823F82F}"/>
              </a:ext>
            </a:extLst>
          </p:cNvPr>
          <p:cNvSpPr txBox="1"/>
          <p:nvPr/>
        </p:nvSpPr>
        <p:spPr>
          <a:xfrm>
            <a:off x="1993856" y="1283504"/>
            <a:ext cx="82042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나무위키에 </a:t>
            </a:r>
            <a:r>
              <a:rPr lang="en-US" altLang="ko-KR" sz="2500" b="1" dirty="0"/>
              <a:t>‘</a:t>
            </a:r>
            <a:r>
              <a:rPr lang="ko-KR" altLang="en-US" sz="2500" b="1" dirty="0"/>
              <a:t>내용이 긴 문서</a:t>
            </a:r>
            <a:r>
              <a:rPr lang="en-US" altLang="ko-KR" sz="2500" b="1" dirty="0"/>
              <a:t>‘ </a:t>
            </a:r>
            <a:r>
              <a:rPr lang="ko-KR" altLang="en-US" sz="2500" b="1" dirty="0"/>
              <a:t>상위 </a:t>
            </a:r>
            <a:r>
              <a:rPr lang="en-US" altLang="ko-KR" sz="2500" b="1" dirty="0"/>
              <a:t>10</a:t>
            </a:r>
            <a:r>
              <a:rPr lang="ko-KR" altLang="en-US" sz="2500" b="1" dirty="0"/>
              <a:t>개를 크롤링해봅시다</a:t>
            </a:r>
            <a:r>
              <a:rPr lang="en-US" altLang="ko-KR" sz="25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4161B-9EA1-4BE9-A93D-94EA60E06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52" y="1958236"/>
            <a:ext cx="7953792" cy="46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Matplotlib module graph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45F0A1-733E-4CB3-89AE-6924B866C9DC}"/>
              </a:ext>
            </a:extLst>
          </p:cNvPr>
          <p:cNvSpPr/>
          <p:nvPr/>
        </p:nvSpPr>
        <p:spPr>
          <a:xfrm>
            <a:off x="470871" y="1709938"/>
            <a:ext cx="64999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altLang="ko-KR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#Y</a:t>
            </a:r>
            <a:r>
              <a:rPr lang="ko-KR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좌표 설정해줌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, X</a:t>
            </a:r>
            <a:r>
              <a:rPr lang="ko-KR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는 기본적으로 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부터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25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5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5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5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</a:p>
          <a:p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en-US" sz="2500" dirty="0"/>
          </a:p>
        </p:txBody>
      </p:sp>
      <p:pic>
        <p:nvPicPr>
          <p:cNvPr id="8194" name="Picture 2" descr="https://wikidocs.net/images/page/34400/9_8_1.png">
            <a:extLst>
              <a:ext uri="{FF2B5EF4-FFF2-40B4-BE49-F238E27FC236}">
                <a16:creationId xmlns:a16="http://schemas.microsoft.com/office/drawing/2014/main" id="{5C0070CD-C199-4EAA-8963-C2264244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9" y="2725710"/>
            <a:ext cx="5580620" cy="41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A8EB28-0170-41EC-9EE7-CB4B71EA9BDC}"/>
              </a:ext>
            </a:extLst>
          </p:cNvPr>
          <p:cNvSpPr/>
          <p:nvPr/>
        </p:nvSpPr>
        <p:spPr>
          <a:xfrm>
            <a:off x="459722" y="4037323"/>
            <a:ext cx="670888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.plot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500" dirty="0">
                <a:solidFill>
                  <a:srgbClr val="8888FF"/>
                </a:solidFill>
                <a:latin typeface="Consolas" panose="020B0609020204030204" pitchFamily="49" charset="0"/>
              </a:rPr>
              <a:t>[1, 2, 3, 4]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500" dirty="0">
                <a:solidFill>
                  <a:srgbClr val="8888FF"/>
                </a:solidFill>
                <a:latin typeface="Consolas" panose="020B0609020204030204" pitchFamily="49" charset="0"/>
              </a:rPr>
              <a:t>[1, 4, 9, 16]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이것도 한번 해보자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결과가 </a:t>
            </a:r>
            <a:r>
              <a:rPr lang="ko-KR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어떤가요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55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Problem3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D7888F3-9366-4890-B4C4-F613D44A20AB}"/>
              </a:ext>
            </a:extLst>
          </p:cNvPr>
          <p:cNvSpPr txBox="1"/>
          <p:nvPr/>
        </p:nvSpPr>
        <p:spPr>
          <a:xfrm>
            <a:off x="1613200" y="1733223"/>
            <a:ext cx="9613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자신이 푼 </a:t>
            </a:r>
            <a:r>
              <a:rPr lang="en-US" altLang="ko-KR" sz="2500" b="1" dirty="0" err="1"/>
              <a:t>beakjoon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문제의 번호와 문제이름을 출력합니다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13BDA0-7E73-43EC-B6A7-7ACA34A2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29" y="2779585"/>
            <a:ext cx="785922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Problem4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6" name="Picture 2" descr="https://wikidocs.net/images/page/42647/9_7_3.png">
            <a:extLst>
              <a:ext uri="{FF2B5EF4-FFF2-40B4-BE49-F238E27FC236}">
                <a16:creationId xmlns:a16="http://schemas.microsoft.com/office/drawing/2014/main" id="{68D9049F-3B54-4B9B-A381-D2E931CA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25844"/>
            <a:ext cx="107061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4F0558-8B86-4049-859D-B2B56758B297}"/>
              </a:ext>
            </a:extLst>
          </p:cNvPr>
          <p:cNvSpPr txBox="1"/>
          <p:nvPr/>
        </p:nvSpPr>
        <p:spPr>
          <a:xfrm>
            <a:off x="1433482" y="1333076"/>
            <a:ext cx="961306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오늘의 삼성전자 주식의 </a:t>
            </a:r>
            <a:r>
              <a:rPr lang="ko-KR" altLang="en-US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날짜</a:t>
            </a:r>
            <a:r>
              <a:rPr lang="en-US" altLang="ko-KR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종가</a:t>
            </a:r>
            <a:r>
              <a:rPr lang="en-US" altLang="ko-KR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거래량을 출력해봅시다</a:t>
            </a:r>
            <a:r>
              <a:rPr lang="en-US" altLang="ko-KR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2800" dirty="0">
                <a:hlinkClick r:id="rId3"/>
              </a:rPr>
              <a:t>https://finance.naver.com/item/sise_day.nhn?code=005930</a:t>
            </a:r>
            <a:r>
              <a:rPr lang="en-US" altLang="ko-KR" sz="25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559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Problem5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A4F0558-8B86-4049-859D-B2B56758B297}"/>
              </a:ext>
            </a:extLst>
          </p:cNvPr>
          <p:cNvSpPr txBox="1"/>
          <p:nvPr/>
        </p:nvSpPr>
        <p:spPr>
          <a:xfrm>
            <a:off x="551384" y="2216028"/>
            <a:ext cx="96130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제 </a:t>
            </a:r>
            <a:r>
              <a:rPr lang="en-US" altLang="ko-KR" sz="2500" b="1" dirty="0" err="1"/>
              <a:t>github</a:t>
            </a:r>
            <a:r>
              <a:rPr lang="ko-KR" altLang="en-US" sz="2500" b="1" dirty="0"/>
              <a:t>의 </a:t>
            </a:r>
            <a:r>
              <a:rPr lang="en-US" altLang="ko-KR" sz="2500" b="1" dirty="0"/>
              <a:t>2017</a:t>
            </a:r>
            <a:r>
              <a:rPr lang="ko-KR" altLang="en-US" sz="2500" b="1" dirty="0"/>
              <a:t>년에 </a:t>
            </a:r>
            <a:r>
              <a:rPr lang="en-US" altLang="ko-KR" sz="2500" b="1" dirty="0"/>
              <a:t>commit</a:t>
            </a:r>
            <a:r>
              <a:rPr lang="ko-KR" altLang="en-US" sz="2500" b="1" dirty="0"/>
              <a:t>을 추가한 날을 크롤링해주세요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220B41-1B1A-4644-8A55-3B8EA4CE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873102"/>
            <a:ext cx="11281110" cy="24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47428" y="1252922"/>
            <a:ext cx="6716880" cy="5508612"/>
            <a:chOff x="1665912" y="1772816"/>
            <a:chExt cx="3629795" cy="3168352"/>
          </a:xfrm>
        </p:grpSpPr>
        <p:sp>
          <p:nvSpPr>
            <p:cNvPr id="86" name="타원 85"/>
            <p:cNvSpPr/>
            <p:nvPr/>
          </p:nvSpPr>
          <p:spPr>
            <a:xfrm>
              <a:off x="1665912" y="1772816"/>
              <a:ext cx="3024336" cy="31683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02016" y="2924944"/>
              <a:ext cx="2693691" cy="690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/>
                <a:t>THANK </a:t>
              </a:r>
              <a:r>
                <a:rPr lang="en-US" altLang="ko-KR" sz="7200" b="1" dirty="0">
                  <a:solidFill>
                    <a:srgbClr val="CC0000"/>
                  </a:solidFill>
                </a:rPr>
                <a:t>Y</a:t>
              </a:r>
              <a:r>
                <a:rPr lang="en-US" altLang="ko-KR" sz="7200" b="1" dirty="0">
                  <a:solidFill>
                    <a:schemeClr val="accent6"/>
                  </a:solidFill>
                </a:rPr>
                <a:t>O</a:t>
              </a:r>
              <a:r>
                <a:rPr lang="en-US" altLang="ko-KR" sz="7200" b="1" dirty="0">
                  <a:solidFill>
                    <a:schemeClr val="accent1">
                      <a:lumMod val="75000"/>
                    </a:schemeClr>
                  </a:solidFill>
                </a:rPr>
                <a:t>U</a:t>
              </a:r>
              <a:r>
                <a:rPr lang="en-US" altLang="ko-KR" sz="7200" b="1" dirty="0">
                  <a:solidFill>
                    <a:schemeClr val="bg1"/>
                  </a:solidFill>
                </a:rPr>
                <a:t> </a:t>
              </a:r>
              <a:endParaRPr lang="ko-KR" altLang="en-US" sz="7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7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Matplotlib functions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0242" name="Picture 2" descr="https://wikidocs.net/images/page/34400/9_8_1_1.PNG">
            <a:extLst>
              <a:ext uri="{FF2B5EF4-FFF2-40B4-BE49-F238E27FC236}">
                <a16:creationId xmlns:a16="http://schemas.microsoft.com/office/drawing/2014/main" id="{00D49721-779D-42D4-9CBA-D153BAF2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282"/>
            <a:ext cx="12192000" cy="68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 Functions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0789CA1-F832-44A1-B184-B38D61DC9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6" y="1252922"/>
            <a:ext cx="11609667" cy="53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 Functions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D83E131-D9C9-4353-A265-04C09B7F3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54" y="994247"/>
            <a:ext cx="1011712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64951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76951" y="1562394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3400" y="1449436"/>
            <a:ext cx="10218600" cy="3531066"/>
            <a:chOff x="1973400" y="438548"/>
            <a:chExt cx="10218600" cy="3178621"/>
          </a:xfrm>
        </p:grpSpPr>
        <p:sp>
          <p:nvSpPr>
            <p:cNvPr id="3" name="직사각형 2"/>
            <p:cNvSpPr/>
            <p:nvPr/>
          </p:nvSpPr>
          <p:spPr>
            <a:xfrm>
              <a:off x="5879976" y="438548"/>
              <a:ext cx="6312024" cy="756697"/>
            </a:xfrm>
            <a:prstGeom prst="rect">
              <a:avLst/>
            </a:prstGeom>
            <a:solidFill>
              <a:srgbClr val="45A1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Web</a:t>
              </a:r>
              <a:r>
                <a:rPr lang="ko-KR" altLang="en-US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35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Crawling</a:t>
              </a:r>
              <a:endParaRPr lang="ko-KR" altLang="en-US" sz="35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73400" y="438548"/>
              <a:ext cx="3906576" cy="3178621"/>
            </a:xfrm>
            <a:custGeom>
              <a:avLst/>
              <a:gdLst>
                <a:gd name="connsiteX0" fmla="*/ 0 w 6312024"/>
                <a:gd name="connsiteY0" fmla="*/ 0 h 756697"/>
                <a:gd name="connsiteX1" fmla="*/ 6312024 w 6312024"/>
                <a:gd name="connsiteY1" fmla="*/ 0 h 756697"/>
                <a:gd name="connsiteX2" fmla="*/ 6312024 w 6312024"/>
                <a:gd name="connsiteY2" fmla="*/ 756697 h 756697"/>
                <a:gd name="connsiteX3" fmla="*/ 0 w 6312024"/>
                <a:gd name="connsiteY3" fmla="*/ 756697 h 756697"/>
                <a:gd name="connsiteX4" fmla="*/ 0 w 6312024"/>
                <a:gd name="connsiteY4" fmla="*/ 0 h 756697"/>
                <a:gd name="connsiteX0" fmla="*/ 0 w 6312024"/>
                <a:gd name="connsiteY0" fmla="*/ 0 h 3178621"/>
                <a:gd name="connsiteX1" fmla="*/ 6312024 w 6312024"/>
                <a:gd name="connsiteY1" fmla="*/ 0 h 3178621"/>
                <a:gd name="connsiteX2" fmla="*/ 6312024 w 6312024"/>
                <a:gd name="connsiteY2" fmla="*/ 756697 h 3178621"/>
                <a:gd name="connsiteX3" fmla="*/ 2471351 w 6312024"/>
                <a:gd name="connsiteY3" fmla="*/ 3178621 h 3178621"/>
                <a:gd name="connsiteX4" fmla="*/ 0 w 6312024"/>
                <a:gd name="connsiteY4" fmla="*/ 0 h 3178621"/>
                <a:gd name="connsiteX0" fmla="*/ 0 w 3906576"/>
                <a:gd name="connsiteY0" fmla="*/ 3072714 h 3178621"/>
                <a:gd name="connsiteX1" fmla="*/ 3906576 w 3906576"/>
                <a:gd name="connsiteY1" fmla="*/ 0 h 3178621"/>
                <a:gd name="connsiteX2" fmla="*/ 3906576 w 3906576"/>
                <a:gd name="connsiteY2" fmla="*/ 756697 h 3178621"/>
                <a:gd name="connsiteX3" fmla="*/ 65903 w 3906576"/>
                <a:gd name="connsiteY3" fmla="*/ 3178621 h 3178621"/>
                <a:gd name="connsiteX4" fmla="*/ 0 w 3906576"/>
                <a:gd name="connsiteY4" fmla="*/ 3072714 h 317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6576" h="3178621">
                  <a:moveTo>
                    <a:pt x="0" y="3072714"/>
                  </a:moveTo>
                  <a:lnTo>
                    <a:pt x="3906576" y="0"/>
                  </a:lnTo>
                  <a:lnTo>
                    <a:pt x="3906576" y="756697"/>
                  </a:lnTo>
                  <a:lnTo>
                    <a:pt x="65903" y="3178621"/>
                  </a:lnTo>
                  <a:lnTo>
                    <a:pt x="0" y="3072714"/>
                  </a:lnTo>
                  <a:close/>
                </a:path>
              </a:pathLst>
            </a:custGeom>
            <a:solidFill>
              <a:srgbClr val="0D80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강의실 아이콘에 대한 이미지 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452" l="10000" r="90000">
                        <a14:foregroundMark x1="32000" y1="19745" x2="32000" y2="19745"/>
                        <a14:foregroundMark x1="44000" y1="5096" x2="44000" y2="5096"/>
                        <a14:foregroundMark x1="69333" y1="50955" x2="69333" y2="509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4" y="2585903"/>
            <a:ext cx="6350552" cy="33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9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Module install</a:t>
            </a:r>
            <a:endParaRPr lang="ko-KR" altLang="en-US" sz="3000" dirty="0">
              <a:solidFill>
                <a:srgbClr val="095CA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3E678-35D7-46C1-8877-5DE70277C3FD}"/>
              </a:ext>
            </a:extLst>
          </p:cNvPr>
          <p:cNvSpPr txBox="1"/>
          <p:nvPr/>
        </p:nvSpPr>
        <p:spPr>
          <a:xfrm>
            <a:off x="572912" y="1852477"/>
            <a:ext cx="6546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를 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설치경로에서 </a:t>
            </a:r>
            <a:r>
              <a:rPr lang="en-US" altLang="ko-KR" dirty="0"/>
              <a:t>Script </a:t>
            </a:r>
            <a:r>
              <a:rPr lang="ko-KR" altLang="en-US" dirty="0"/>
              <a:t>폴더의 주소를 찾은 후 복사한다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 창에다가 </a:t>
            </a:r>
            <a:r>
              <a:rPr lang="en-US" altLang="ko-KR" dirty="0"/>
              <a:t>cd ‘</a:t>
            </a:r>
            <a:r>
              <a:rPr lang="ko-KR" altLang="en-US" dirty="0"/>
              <a:t>복사한 폴더 </a:t>
            </a:r>
            <a:r>
              <a:rPr lang="ko-KR" altLang="en-US" dirty="0" err="1"/>
              <a:t>주소값</a:t>
            </a:r>
            <a:r>
              <a:rPr lang="en-US" altLang="ko-KR" dirty="0"/>
              <a:t>’</a:t>
            </a:r>
            <a:r>
              <a:rPr lang="ko-KR" altLang="en-US" dirty="0"/>
              <a:t> 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후 </a:t>
            </a:r>
            <a:r>
              <a:rPr lang="en-US" altLang="ko-KR" dirty="0"/>
              <a:t>pip install requests</a:t>
            </a:r>
            <a:r>
              <a:rPr lang="ko-KR" altLang="en-US" dirty="0"/>
              <a:t>을 입력한다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Pip install beautifulsoup4 </a:t>
            </a:r>
            <a:r>
              <a:rPr lang="ko-KR" altLang="en-US" dirty="0"/>
              <a:t>도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E1339-C46C-4FCC-84F4-E74F9108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00" y="3435730"/>
            <a:ext cx="6864322" cy="35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 25"/>
          <p:cNvSpPr/>
          <p:nvPr/>
        </p:nvSpPr>
        <p:spPr>
          <a:xfrm flipV="1">
            <a:off x="0" y="6968899"/>
            <a:ext cx="12192000" cy="77264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12192000" cy="849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0" y="481278"/>
            <a:ext cx="395536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67544" y="481278"/>
            <a:ext cx="72000" cy="239950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0" y="849494"/>
            <a:ext cx="12192000" cy="50788"/>
          </a:xfrm>
          <a:prstGeom prst="rect">
            <a:avLst/>
          </a:pr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329545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3000" dirty="0">
                <a:solidFill>
                  <a:srgbClr val="095CA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문서 불러오기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240016" y="449533"/>
            <a:ext cx="5760640" cy="399961"/>
            <a:chOff x="5634921" y="404664"/>
            <a:chExt cx="6876230" cy="360040"/>
          </a:xfrm>
        </p:grpSpPr>
        <p:sp>
          <p:nvSpPr>
            <p:cNvPr id="92" name="평행 사변형 91"/>
            <p:cNvSpPr/>
            <p:nvPr/>
          </p:nvSpPr>
          <p:spPr>
            <a:xfrm>
              <a:off x="7290942" y="404664"/>
              <a:ext cx="1911023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en-US" altLang="ko-KR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5" name="평행 사변형 94"/>
            <p:cNvSpPr/>
            <p:nvPr/>
          </p:nvSpPr>
          <p:spPr>
            <a:xfrm>
              <a:off x="5634921" y="404664"/>
              <a:ext cx="1843199" cy="360040"/>
            </a:xfrm>
            <a:prstGeom prst="parallelogram">
              <a:avLst>
                <a:gd name="adj" fmla="val 29920"/>
              </a:avLst>
            </a:prstGeom>
            <a:solidFill>
              <a:srgbClr val="45A1F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평행 사변형 95"/>
            <p:cNvSpPr/>
            <p:nvPr/>
          </p:nvSpPr>
          <p:spPr>
            <a:xfrm>
              <a:off x="8970257" y="404664"/>
              <a:ext cx="1849261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10662445" y="404664"/>
              <a:ext cx="1848706" cy="360040"/>
            </a:xfrm>
            <a:prstGeom prst="parallelogram">
              <a:avLst>
                <a:gd name="adj" fmla="val 29920"/>
              </a:avLst>
            </a:prstGeom>
            <a:solidFill>
              <a:schemeClr val="bg1">
                <a:lumMod val="6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endParaRPr lang="ko-KR" altLang="en-US" sz="1400" kern="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268CD8-2044-4A9D-8012-5367745DAA4E}"/>
              </a:ext>
            </a:extLst>
          </p:cNvPr>
          <p:cNvSpPr/>
          <p:nvPr/>
        </p:nvSpPr>
        <p:spPr>
          <a:xfrm>
            <a:off x="1559496" y="1326083"/>
            <a:ext cx="73808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 requests </a:t>
            </a:r>
          </a:p>
          <a:p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requests.get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500" dirty="0">
                <a:solidFill>
                  <a:srgbClr val="880000"/>
                </a:solidFill>
                <a:latin typeface="Consolas" panose="020B0609020204030204" pitchFamily="49" charset="0"/>
              </a:rPr>
              <a:t>‘https://wikidocs.net’</a:t>
            </a:r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) html = </a:t>
            </a:r>
            <a:r>
              <a:rPr lang="en-US" altLang="ko-K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R.text</a:t>
            </a:r>
            <a:endParaRPr lang="en-US" altLang="ko-KR" sz="2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500" dirty="0">
                <a:solidFill>
                  <a:srgbClr val="000000"/>
                </a:solidFill>
                <a:latin typeface="Consolas" panose="020B0609020204030204" pitchFamily="49" charset="0"/>
              </a:rPr>
              <a:t>print(html)</a:t>
            </a:r>
            <a:endParaRPr lang="ko-KR" altLang="en-US" sz="2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BA16E4-923F-4A6F-9613-2AFE50D07998}"/>
              </a:ext>
            </a:extLst>
          </p:cNvPr>
          <p:cNvSpPr/>
          <p:nvPr/>
        </p:nvSpPr>
        <p:spPr>
          <a:xfrm>
            <a:off x="1559496" y="3727762"/>
            <a:ext cx="10081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&lt;!DOCTYPE HTML&gt;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 </a:t>
            </a:r>
            <a:r>
              <a:rPr lang="ko-KR" altLang="en-US" dirty="0" err="1"/>
              <a:t>lang</a:t>
            </a:r>
            <a:r>
              <a:rPr lang="ko-KR" altLang="en-US" dirty="0"/>
              <a:t>="</a:t>
            </a:r>
            <a:r>
              <a:rPr lang="ko-KR" altLang="en-US" dirty="0" err="1"/>
              <a:t>ko</a:t>
            </a:r>
            <a:r>
              <a:rPr lang="ko-KR" altLang="en-US" dirty="0"/>
              <a:t>"&gt;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=utf-8"&gt;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viewport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width</a:t>
            </a:r>
            <a:r>
              <a:rPr lang="ko-KR" altLang="en-US" dirty="0"/>
              <a:t>=</a:t>
            </a:r>
            <a:r>
              <a:rPr lang="ko-KR" altLang="en-US" dirty="0" err="1"/>
              <a:t>device-width</a:t>
            </a:r>
            <a:r>
              <a:rPr lang="ko-KR" altLang="en-US" dirty="0"/>
              <a:t>, </a:t>
            </a:r>
            <a:r>
              <a:rPr lang="ko-KR" altLang="en-US" dirty="0" err="1"/>
              <a:t>initial-scale</a:t>
            </a:r>
            <a:r>
              <a:rPr lang="ko-KR" altLang="en-US" dirty="0"/>
              <a:t>=1.0"&gt;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google-site-verification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="mzkAy71X1qQFWihQN535LoiToXg34MUg9nuor7Og9E8" /&gt;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naver-site-verification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="d7c116bce998e6961b8db93c8592550f1a82119f"/&gt;</a:t>
            </a:r>
          </a:p>
          <a:p>
            <a:r>
              <a:rPr lang="ko-KR" altLang="en-US" dirty="0"/>
              <a:t>    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description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="온라인 책을 제작 공유하는 플랫폼 서비스"&gt;</a:t>
            </a:r>
            <a:endParaRPr lang="en-US" altLang="ko-KR" dirty="0"/>
          </a:p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2D63BEC-1440-42D0-84A9-37794DDBFC2E}"/>
              </a:ext>
            </a:extLst>
          </p:cNvPr>
          <p:cNvSpPr/>
          <p:nvPr/>
        </p:nvSpPr>
        <p:spPr>
          <a:xfrm>
            <a:off x="4619836" y="2957299"/>
            <a:ext cx="720080" cy="753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9010</TotalTime>
  <Words>647</Words>
  <Application>Microsoft Office PowerPoint</Application>
  <PresentationFormat>사용자 지정</PresentationFormat>
  <Paragraphs>134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HY견고딕</vt:lpstr>
      <vt:lpstr>Arial</vt:lpstr>
      <vt:lpstr>맑은 고딕</vt:lpstr>
      <vt:lpstr>Consolas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정강희</cp:lastModifiedBy>
  <cp:revision>286</cp:revision>
  <dcterms:created xsi:type="dcterms:W3CDTF">2014-04-28T10:37:01Z</dcterms:created>
  <dcterms:modified xsi:type="dcterms:W3CDTF">2019-07-14T22:55:56Z</dcterms:modified>
</cp:coreProperties>
</file>