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84" r:id="rId3"/>
    <p:sldId id="285" r:id="rId4"/>
    <p:sldId id="331" r:id="rId5"/>
    <p:sldId id="325" r:id="rId6"/>
    <p:sldId id="307" r:id="rId7"/>
    <p:sldId id="311" r:id="rId8"/>
    <p:sldId id="312" r:id="rId9"/>
    <p:sldId id="308" r:id="rId10"/>
    <p:sldId id="318" r:id="rId11"/>
    <p:sldId id="320" r:id="rId12"/>
    <p:sldId id="322" r:id="rId13"/>
    <p:sldId id="321" r:id="rId14"/>
    <p:sldId id="306" r:id="rId15"/>
  </p:sldIdLst>
  <p:sldSz cx="9144000" cy="6858000" type="screen4x3"/>
  <p:notesSz cx="6808788" cy="99409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99FF"/>
    <a:srgbClr val="85B1F9"/>
    <a:srgbClr val="CCECFF"/>
    <a:srgbClr val="777777"/>
    <a:srgbClr val="4D4D4D"/>
    <a:srgbClr val="F8F8F8"/>
    <a:srgbClr val="969696"/>
    <a:srgbClr val="0000FF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4660"/>
  </p:normalViewPr>
  <p:slideViewPr>
    <p:cSldViewPr>
      <p:cViewPr>
        <p:scale>
          <a:sx n="80" d="100"/>
          <a:sy n="80" d="100"/>
        </p:scale>
        <p:origin x="-2034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02.06.2017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36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988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45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63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13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5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35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12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9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70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52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6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78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15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199"/>
            <a:ext cx="8172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>
          <a:xfrm>
            <a:off x="486000" y="116632"/>
            <a:ext cx="557608" cy="153367"/>
          </a:xfrm>
        </p:spPr>
        <p:txBody>
          <a:bodyPr anchor="ctr" anchorCtr="0"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noProof="0" dirty="0" smtClean="0"/>
              <a:t>Click onto symbol to insert picture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3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1115616" y="116632"/>
            <a:ext cx="7542383" cy="153367"/>
          </a:xfrm>
        </p:spPr>
        <p:txBody>
          <a:bodyPr anchor="ctr" anchorCtr="0"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486000" y="116632"/>
            <a:ext cx="629616" cy="153367"/>
          </a:xfrm>
        </p:spPr>
        <p:txBody>
          <a:bodyPr anchor="ctr" anchorCtr="0"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1591200"/>
            <a:ext cx="39600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81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 hasCustomPrompt="1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 hasCustomPrompt="1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5999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8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3608" y="116632"/>
            <a:ext cx="7614391" cy="1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47336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85" y="6309320"/>
            <a:ext cx="1656184" cy="3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4" r:id="rId4"/>
    <p:sldLayoutId id="2147483665" r:id="rId5"/>
    <p:sldLayoutId id="2147483661" r:id="rId6"/>
    <p:sldLayoutId id="2147483662" r:id="rId7"/>
    <p:sldLayoutId id="21474836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8.png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9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1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3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iasi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8.png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611560" y="1124744"/>
            <a:ext cx="7779600" cy="1152128"/>
          </a:xfrm>
        </p:spPr>
        <p:txBody>
          <a:bodyPr/>
          <a:lstStyle/>
          <a:p>
            <a:pPr algn="ctr"/>
            <a:r>
              <a:rPr lang="en-US"/>
              <a:t>Transformation </a:t>
            </a:r>
            <a:r>
              <a:rPr lang="en-US" smtClean="0"/>
              <a:t>of</a:t>
            </a:r>
            <a:br>
              <a:rPr lang="en-US" smtClean="0"/>
            </a:br>
            <a:r>
              <a:rPr lang="en-US" smtClean="0"/>
              <a:t>Differential </a:t>
            </a:r>
            <a:r>
              <a:rPr lang="en-US"/>
              <a:t>Algebraic Array </a:t>
            </a:r>
            <a:r>
              <a:rPr lang="en-US" smtClean="0"/>
              <a:t>Equations to</a:t>
            </a:r>
            <a:br>
              <a:rPr lang="en-US" smtClean="0"/>
            </a:br>
            <a:r>
              <a:rPr lang="en-US" smtClean="0"/>
              <a:t>Index </a:t>
            </a:r>
            <a:r>
              <a:rPr lang="en-US"/>
              <a:t>One Form</a:t>
            </a:r>
            <a:br>
              <a:rPr lang="en-US"/>
            </a:b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2376" y="2934054"/>
            <a:ext cx="7798056" cy="1815882"/>
          </a:xfr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r>
              <a:rPr lang="fr-FR" sz="1800" kern="0" smtClean="0">
                <a:solidFill>
                  <a:srgbClr val="434343"/>
                </a:solidFill>
                <a:latin typeface="Arial"/>
              </a:rPr>
              <a:t>Martin Otter</a:t>
            </a:r>
            <a:r>
              <a:rPr lang="fr-FR" sz="1800" kern="0" baseline="30000" smtClean="0">
                <a:solidFill>
                  <a:srgbClr val="434343"/>
                </a:solidFill>
                <a:latin typeface="Arial"/>
              </a:rPr>
              <a:t>1</a:t>
            </a:r>
            <a:r>
              <a:rPr lang="fr-FR" sz="1800" kern="0" smtClean="0">
                <a:solidFill>
                  <a:srgbClr val="434343"/>
                </a:solidFill>
                <a:latin typeface="Arial"/>
              </a:rPr>
              <a:t>     Hilding Elmqvist</a:t>
            </a:r>
            <a:r>
              <a:rPr lang="fr-FR" sz="1800" kern="0" baseline="30000" smtClean="0">
                <a:solidFill>
                  <a:srgbClr val="434343"/>
                </a:solidFill>
                <a:latin typeface="Arial"/>
              </a:rPr>
              <a:t>2</a:t>
            </a:r>
            <a:endParaRPr lang="fr-FR" sz="1800" kern="0" dirty="0">
              <a:solidFill>
                <a:srgbClr val="434343"/>
              </a:solidFill>
              <a:latin typeface="Arial"/>
            </a:endParaRP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sv-SE" sz="1600" kern="0" dirty="0">
              <a:solidFill>
                <a:srgbClr val="434343"/>
              </a:solidFill>
              <a:latin typeface="Arial"/>
            </a:endParaRP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r>
              <a:rPr lang="sv-SE" sz="1600" kern="0" baseline="30000" smtClean="0">
                <a:solidFill>
                  <a:srgbClr val="434343"/>
                </a:solidFill>
                <a:latin typeface="Arial"/>
              </a:rPr>
              <a:t>1</a:t>
            </a:r>
            <a:r>
              <a:rPr lang="sv-SE" sz="1600" kern="0" smtClean="0">
                <a:solidFill>
                  <a:srgbClr val="434343"/>
                </a:solidFill>
                <a:latin typeface="Arial"/>
              </a:rPr>
              <a:t>DLR </a:t>
            </a:r>
            <a:r>
              <a:rPr lang="en-US" sz="1600" kern="0" dirty="0" smtClean="0">
                <a:solidFill>
                  <a:srgbClr val="434343"/>
                </a:solidFill>
                <a:latin typeface="Arial"/>
              </a:rPr>
              <a:t>Institute of System </a:t>
            </a:r>
            <a:r>
              <a:rPr lang="sv-SE" sz="1600" kern="0" dirty="0" smtClean="0">
                <a:solidFill>
                  <a:srgbClr val="434343"/>
                </a:solidFill>
                <a:latin typeface="Arial"/>
              </a:rPr>
              <a:t>Dynamics </a:t>
            </a:r>
            <a:r>
              <a:rPr lang="sv-SE" sz="1600" kern="0" dirty="0">
                <a:solidFill>
                  <a:srgbClr val="434343"/>
                </a:solidFill>
                <a:latin typeface="Arial"/>
              </a:rPr>
              <a:t>and Control</a:t>
            </a:r>
            <a:r>
              <a:rPr lang="sv-SE" sz="1600" kern="0">
                <a:solidFill>
                  <a:srgbClr val="434343"/>
                </a:solidFill>
                <a:latin typeface="Arial"/>
              </a:rPr>
              <a:t>, </a:t>
            </a:r>
            <a:r>
              <a:rPr lang="sv-SE" sz="1600" kern="0" smtClean="0">
                <a:solidFill>
                  <a:srgbClr val="434343"/>
                </a:solidFill>
                <a:latin typeface="Arial"/>
              </a:rPr>
              <a:t>Oberpaffenhofen, Germany</a:t>
            </a: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r>
              <a:rPr lang="sv-SE" sz="1600" kern="0" baseline="30000" smtClean="0">
                <a:solidFill>
                  <a:srgbClr val="434343"/>
                </a:solidFill>
                <a:latin typeface="Arial"/>
              </a:rPr>
              <a:t>2</a:t>
            </a:r>
            <a:r>
              <a:rPr lang="sv-SE" sz="1600" kern="0" smtClean="0">
                <a:solidFill>
                  <a:srgbClr val="434343"/>
                </a:solidFill>
                <a:latin typeface="Arial"/>
              </a:rPr>
              <a:t>Mogram AB, Lund, Sweden</a:t>
            </a:r>
            <a:endParaRPr lang="fr-FR" sz="1600" kern="0" dirty="0" smtClean="0">
              <a:solidFill>
                <a:srgbClr val="434343"/>
              </a:solidFill>
              <a:latin typeface="Arial"/>
            </a:endParaRP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en-US" sz="1600" kern="0" dirty="0" smtClean="0">
              <a:solidFill>
                <a:srgbClr val="434343"/>
              </a:solidFill>
              <a:latin typeface="Arial"/>
            </a:endParaRPr>
          </a:p>
          <a:p>
            <a:pPr lvl="0" algn="ctr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r>
              <a:rPr lang="en-US" sz="1600" kern="0" smtClean="0">
                <a:solidFill>
                  <a:srgbClr val="434343"/>
                </a:solidFill>
                <a:latin typeface="Arial"/>
              </a:rPr>
              <a:t>Modelica’2017 Conference, Prague, May 15-17, 2017</a:t>
            </a:r>
            <a:endParaRPr lang="en-US" sz="1600" kern="0" dirty="0">
              <a:solidFill>
                <a:srgbClr val="434343"/>
              </a:solidFill>
              <a:latin typeface="Arial"/>
            </a:endParaRPr>
          </a:p>
        </p:txBody>
      </p:sp>
      <p:pic>
        <p:nvPicPr>
          <p:cNvPr id="9" name="Grafik 8" descr="dlr_sign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47336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85" y="6309320"/>
            <a:ext cx="1656184" cy="3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0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Variant of dummy derivative method → Index 1 DAE</a:t>
            </a:r>
            <a:br>
              <a:rPr lang="de-DE" smtClean="0"/>
            </a:br>
            <a:r>
              <a:rPr lang="de-DE" sz="1600" smtClean="0"/>
              <a:t>(Mattsson/Söderlind 1993)</a:t>
            </a:r>
            <a:endParaRPr lang="en-US" sz="16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262236" y="1498541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Example: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222156"/>
                  </p:ext>
                </p:extLst>
              </p:nvPr>
            </p:nvGraphicFramePr>
            <p:xfrm>
              <a:off x="251520" y="2492896"/>
              <a:ext cx="3062263" cy="14020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029"/>
                    <a:gridCol w="878234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blocks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𝐠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600" b="1" i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𝟎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∙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222156"/>
                  </p:ext>
                </p:extLst>
              </p:nvPr>
            </p:nvGraphicFramePr>
            <p:xfrm>
              <a:off x="251520" y="2492896"/>
              <a:ext cx="3062263" cy="14020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029"/>
                    <a:gridCol w="878234"/>
                  </a:tblGrid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</a:t>
                          </a:r>
                          <a:r>
                            <a:rPr lang="en-US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blocks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97500" r="-40111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49306" t="-97500" b="-407500"/>
                          </a:stretch>
                        </a:blipFill>
                      </a:tcPr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49375" r="-40111" b="-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49306" t="-49375" b="-18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765355"/>
                  </p:ext>
                </p:extLst>
              </p:nvPr>
            </p:nvGraphicFramePr>
            <p:xfrm>
              <a:off x="4139953" y="1503690"/>
              <a:ext cx="2592288" cy="339179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50391"/>
                    <a:gridCol w="1670259"/>
                    <a:gridCol w="671638"/>
                  </a:tblGrid>
                  <a:tr h="125110">
                    <a:tc gridSpan="2"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1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278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4016">
                    <a:tc gridSpan="2"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2.1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𝐫</m:t>
                                </m:r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𝐫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2.2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𝐯</m:t>
                                </m:r>
                                <m:r>
                                  <m:rPr>
                                    <m:aln/>
                                  </m:rP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𝐯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</a:t>
                          </a: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2.3 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45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𝐠</m:t>
                                </m:r>
                                <m:r>
                                  <a:rPr lang="de-DE" sz="1600" b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𝟎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∙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765355"/>
                  </p:ext>
                </p:extLst>
              </p:nvPr>
            </p:nvGraphicFramePr>
            <p:xfrm>
              <a:off x="4139953" y="1503690"/>
              <a:ext cx="2592288" cy="339179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50391"/>
                    <a:gridCol w="1670259"/>
                    <a:gridCol w="671638"/>
                  </a:tblGrid>
                  <a:tr h="182880">
                    <a:tc gridSpan="2"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1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278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4964" t="-63934" r="-40511" b="-7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86364" t="-63934" r="-909" b="-768852"/>
                          </a:stretch>
                        </a:blipFill>
                      </a:tcPr>
                    </a:tc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2.1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4964" t="-339623" r="-40511" b="-6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86364" t="-339623" r="-909" b="-633962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 2.2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4964" t="-296739" r="-40511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86364" t="-296739" r="-909" b="-221739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</a:t>
                          </a:r>
                          <a:r>
                            <a:rPr lang="de-DE" sz="12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Block </a:t>
                          </a:r>
                          <a:r>
                            <a:rPr lang="de-DE" sz="12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2.3 </a:t>
                          </a:r>
                          <a:endParaRPr lang="en-US" sz="12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4964" t="-253125" r="-4051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86364" t="-253125" r="-909" b="-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452320" y="2636912"/>
                <a:ext cx="1327286" cy="642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636912"/>
                <a:ext cx="1327286" cy="642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 flipV="1">
            <a:off x="5940152" y="2979830"/>
            <a:ext cx="1588368" cy="1745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66657" y="5517232"/>
            <a:ext cx="556998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mtClean="0">
                <a:latin typeface="Arial" pitchFamily="34" charset="0"/>
                <a:cs typeface="Arial" pitchFamily="34" charset="0"/>
              </a:rPr>
              <a:t>With </a:t>
            </a:r>
            <a:r>
              <a:rPr lang="de-DE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tearing</a:t>
            </a:r>
            <a:r>
              <a:rPr lang="de-DE">
                <a:latin typeface="Arial" pitchFamily="34" charset="0"/>
                <a:cs typeface="Arial" pitchFamily="34" charset="0"/>
              </a:rPr>
              <a:t> </a:t>
            </a:r>
            <a:r>
              <a:rPr lang="de-DE" smtClean="0">
                <a:latin typeface="Arial" pitchFamily="34" charset="0"/>
                <a:cs typeface="Arial" pitchFamily="34" charset="0"/>
              </a:rPr>
              <a:t>on every BLT block, constraint equations</a:t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lang="de-DE" smtClean="0">
                <a:latin typeface="Arial" pitchFamily="34" charset="0"/>
                <a:cs typeface="Arial" pitchFamily="34" charset="0"/>
              </a:rPr>
              <a:t>are explicitly solved (here) and are local equations: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2096502"/>
            <a:ext cx="31290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Result of Pantelides algorithm: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7020272" y="4886290"/>
                <a:ext cx="1961543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𝐫</m:t>
                      </m:r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𝐧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𝐫</m:t>
                          </m:r>
                        </m:e>
                      </m:acc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𝐧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𝐯</m:t>
                      </m:r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𝐫</m:t>
                          </m:r>
                        </m:e>
                      </m:acc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𝐧</m:t>
                      </m:r>
                      <m:acc>
                        <m:accPr>
                          <m:chr m:val="̈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en-US" sz="1600" b="1" i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𝐮</m:t>
                      </m:r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−(</m:t>
                      </m:r>
                      <m:r>
                        <a:rPr lang="en-US" sz="1600" i="1">
                          <a:latin typeface="Cambria Math"/>
                        </a:rPr>
                        <m:t>𝑐𝑠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)</m:t>
                      </m:r>
                      <m:r>
                        <a:rPr lang="en-US" sz="1600" b="1" i="1">
                          <a:latin typeface="Cambria Math"/>
                        </a:rPr>
                        <m:t>𝐧</m:t>
                      </m:r>
                    </m:oMath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𝐟</m:t>
                      </m:r>
                      <m:r>
                        <a:rPr lang="en-US" sz="1600" b="1">
                          <a:latin typeface="Cambria Math"/>
                        </a:rPr>
                        <m:t> :</m:t>
                      </m:r>
                      <m:r>
                        <m:rPr>
                          <m:aln/>
                        </m:rPr>
                        <a:rPr lang="en-US" sz="1600" b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𝑚</m:t>
                      </m:r>
                      <m:r>
                        <a:rPr lang="en-US" sz="1600" b="1" i="1">
                          <a:latin typeface="Cambria Math"/>
                        </a:rPr>
                        <m:t>𝐠</m:t>
                      </m:r>
                      <m:r>
                        <a:rPr lang="en-US" sz="1600" b="1" i="1">
                          <a:latin typeface="Cambria Math"/>
                        </a:rPr>
                        <m:t>−</m:t>
                      </m:r>
                      <m:r>
                        <a:rPr lang="en-US" sz="1600" b="1" i="1">
                          <a:latin typeface="Cambria Math"/>
                        </a:rPr>
                        <m:t>𝐮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886290"/>
                <a:ext cx="1961543" cy="18158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7092280" y="4534520"/>
                <a:ext cx="1028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𝐱</m:t>
                      </m:r>
                      <m:r>
                        <a:rPr lang="en-US" sz="1600" i="1">
                          <a:latin typeface="Cambria Math"/>
                        </a:rPr>
                        <m:t>=[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;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534520"/>
                <a:ext cx="1028550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7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sp>
        <p:nvSpPr>
          <p:cNvPr id="8" name="Textfeld 7"/>
          <p:cNvSpPr txBox="1"/>
          <p:nvPr/>
        </p:nvSpPr>
        <p:spPr>
          <a:xfrm>
            <a:off x="3851920" y="2864549"/>
            <a:ext cx="144911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Tearing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350226" y="-1261370"/>
            <a:ext cx="2830286" cy="4865241"/>
            <a:chOff x="6316960" y="-1275569"/>
            <a:chExt cx="2830286" cy="4865241"/>
          </a:xfrm>
        </p:grpSpPr>
        <p:sp>
          <p:nvSpPr>
            <p:cNvPr id="10" name="Freihandform 9"/>
            <p:cNvSpPr/>
            <p:nvPr/>
          </p:nvSpPr>
          <p:spPr>
            <a:xfrm>
              <a:off x="6316960" y="-10886"/>
              <a:ext cx="2830286" cy="2819400"/>
            </a:xfrm>
            <a:custGeom>
              <a:avLst/>
              <a:gdLst>
                <a:gd name="connsiteX0" fmla="*/ 1262743 w 2830286"/>
                <a:gd name="connsiteY0" fmla="*/ 0 h 2819400"/>
                <a:gd name="connsiteX1" fmla="*/ 2830286 w 2830286"/>
                <a:gd name="connsiteY1" fmla="*/ 1556657 h 2819400"/>
                <a:gd name="connsiteX2" fmla="*/ 2819400 w 2830286"/>
                <a:gd name="connsiteY2" fmla="*/ 2819400 h 2819400"/>
                <a:gd name="connsiteX3" fmla="*/ 0 w 2830286"/>
                <a:gd name="connsiteY3" fmla="*/ 0 h 2819400"/>
                <a:gd name="connsiteX4" fmla="*/ 1262743 w 2830286"/>
                <a:gd name="connsiteY4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286" h="2819400">
                  <a:moveTo>
                    <a:pt x="1262743" y="0"/>
                  </a:moveTo>
                  <a:lnTo>
                    <a:pt x="2830286" y="1556657"/>
                  </a:lnTo>
                  <a:cubicBezTo>
                    <a:pt x="2826657" y="1977571"/>
                    <a:pt x="2823029" y="2398486"/>
                    <a:pt x="2819400" y="2819400"/>
                  </a:cubicBezTo>
                  <a:lnTo>
                    <a:pt x="0" y="0"/>
                  </a:lnTo>
                  <a:lnTo>
                    <a:pt x="126274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B1F9">
                    <a:lumMod val="65000"/>
                    <a:alpha val="83000"/>
                  </a:srgbClr>
                </a:gs>
                <a:gs pos="61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 rot="2700000">
              <a:off x="5615977" y="910830"/>
              <a:ext cx="48652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32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new algorithm</a:t>
              </a:r>
              <a:endPara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4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Tearing with retained solution space</a:t>
            </a:r>
            <a:br>
              <a:rPr lang="de-DE" smtClean="0"/>
            </a:br>
            <a:r>
              <a:rPr lang="de-DE" sz="1600" smtClean="0"/>
              <a:t>(Elmqvist/Otter 1999 (unpublished), Bender/</a:t>
            </a:r>
            <a:r>
              <a:rPr lang="sv-SE" sz="1600" smtClean="0"/>
              <a:t>Fineman/Gilbert/Tarjan </a:t>
            </a:r>
            <a:r>
              <a:rPr lang="de-DE" sz="1600" smtClean="0"/>
              <a:t>2016)</a:t>
            </a:r>
            <a:endParaRPr lang="en-US" sz="16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51520" y="1844824"/>
                <a:ext cx="114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114249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2731912" y="1666813"/>
                <a:ext cx="2213992" cy="705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 :=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912" y="1666813"/>
                <a:ext cx="2213992" cy="7053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1579784" y="202949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03648" y="2142381"/>
            <a:ext cx="1146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smtClean="0">
                <a:latin typeface="Arial" pitchFamily="34" charset="0"/>
                <a:cs typeface="Arial" pitchFamily="34" charset="0"/>
              </a:rPr>
              <a:t>solve explicitly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796136" y="1430234"/>
                <a:ext cx="3096344" cy="1134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Observation:</a:t>
                </a:r>
                <a:br>
                  <a:rPr lang="de-DE" smtClean="0">
                    <a:latin typeface="Arial" pitchFamily="34" charset="0"/>
                    <a:cs typeface="Arial" pitchFamily="34" charset="0"/>
                  </a:rPr>
                </a:br>
                <a:r>
                  <a:rPr lang="de-DE" smtClean="0"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de-DE" smtClean="0">
                    <a:latin typeface="Arial" pitchFamily="34" charset="0"/>
                    <a:cs typeface="Arial" pitchFamily="34" charset="0"/>
                  </a:rPr>
                  <a:t> nodes of a</a:t>
                </a:r>
              </a:p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Directed Acyclic Graph,</a:t>
                </a:r>
                <a:br>
                  <a:rPr lang="de-DE" smtClean="0">
                    <a:latin typeface="Arial" pitchFamily="34" charset="0"/>
                    <a:cs typeface="Arial" pitchFamily="34" charset="0"/>
                  </a:rPr>
                </a:br>
                <a:r>
                  <a:rPr lang="de-DE" smtClean="0">
                    <a:latin typeface="Arial" pitchFamily="34" charset="0"/>
                    <a:cs typeface="Arial" pitchFamily="34" charset="0"/>
                  </a:rPr>
                  <a:t>so </a:t>
                </a:r>
                <a:r>
                  <a:rPr lang="de-DE" b="1" smtClean="0">
                    <a:solidFill>
                      <a:srgbClr val="3399FF"/>
                    </a:solidFill>
                    <a:latin typeface="Arial" pitchFamily="34" charset="0"/>
                    <a:cs typeface="Arial" pitchFamily="34" charset="0"/>
                  </a:rPr>
                  <a:t>no cycles</a:t>
                </a:r>
                <a:r>
                  <a:rPr lang="de-DE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430234"/>
                <a:ext cx="3096344" cy="1134670"/>
              </a:xfrm>
              <a:prstGeom prst="rect">
                <a:avLst/>
              </a:prstGeom>
              <a:blipFill rotWithShape="1">
                <a:blip r:embed="rId5"/>
                <a:stretch>
                  <a:fillRect l="-4724" t="-6989" b="-10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 flipH="1" flipV="1">
            <a:off x="4643651" y="1927300"/>
            <a:ext cx="1004675" cy="8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485800" y="3297222"/>
                <a:ext cx="1709936" cy="1336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3297222"/>
                <a:ext cx="1709936" cy="1336841"/>
              </a:xfrm>
              <a:prstGeom prst="rect">
                <a:avLst/>
              </a:prstGeom>
              <a:blipFill rotWithShape="1">
                <a:blip r:embed="rId6"/>
                <a:stretch>
                  <a:fillRect b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225822" y="2924944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Example: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810200" y="3212976"/>
            <a:ext cx="1113728" cy="978702"/>
            <a:chOff x="2810200" y="3212976"/>
            <a:chExt cx="1113728" cy="978702"/>
          </a:xfrm>
        </p:grpSpPr>
        <p:sp>
          <p:nvSpPr>
            <p:cNvPr id="20" name="Textfeld 19"/>
            <p:cNvSpPr txBox="1"/>
            <p:nvPr/>
          </p:nvSpPr>
          <p:spPr>
            <a:xfrm>
              <a:off x="2810200" y="3914679"/>
              <a:ext cx="7694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cycles?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2855565" y="3387665"/>
                  <a:ext cx="564706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565" y="3387665"/>
                  <a:ext cx="564706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0526" r="-1053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420271" y="3526165"/>
              <a:ext cx="503657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3526674" y="3212976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674" y="3212976"/>
                  <a:ext cx="27802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1111" r="-444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uppieren 1"/>
          <p:cNvGrpSpPr/>
          <p:nvPr/>
        </p:nvGrpSpPr>
        <p:grpSpPr>
          <a:xfrm>
            <a:off x="4302948" y="3212976"/>
            <a:ext cx="1121391" cy="1459530"/>
            <a:chOff x="4302948" y="3212976"/>
            <a:chExt cx="1121391" cy="1459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4355976" y="3387665"/>
                  <a:ext cx="564706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387665"/>
                  <a:ext cx="564706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1702" r="-1064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Gerade Verbindung mit Pfeil 25"/>
            <p:cNvCxnSpPr>
              <a:stCxn id="25" idx="3"/>
            </p:cNvCxnSpPr>
            <p:nvPr/>
          </p:nvCxnSpPr>
          <p:spPr>
            <a:xfrm>
              <a:off x="4920682" y="3526165"/>
              <a:ext cx="503657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5027085" y="3212976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085" y="3212976"/>
                  <a:ext cx="27802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1111" r="-444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355976" y="3934731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934731"/>
                  <a:ext cx="575349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1458" r="-1042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>
              <a:stCxn id="28" idx="0"/>
              <a:endCxn id="25" idx="2"/>
            </p:cNvCxnSpPr>
            <p:nvPr/>
          </p:nvCxnSpPr>
          <p:spPr>
            <a:xfrm flipH="1" flipV="1">
              <a:off x="4638329" y="3664664"/>
              <a:ext cx="5322" cy="27006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28" idx="3"/>
            </p:cNvCxnSpPr>
            <p:nvPr/>
          </p:nvCxnSpPr>
          <p:spPr>
            <a:xfrm>
              <a:off x="4931325" y="4073231"/>
              <a:ext cx="49301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5067959" y="3776228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59" y="3776228"/>
                  <a:ext cx="278025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696" r="-652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feld 36"/>
            <p:cNvSpPr txBox="1"/>
            <p:nvPr/>
          </p:nvSpPr>
          <p:spPr>
            <a:xfrm>
              <a:off x="4302948" y="4395507"/>
              <a:ext cx="7694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cylces?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912520" y="3212976"/>
            <a:ext cx="1095995" cy="2149207"/>
            <a:chOff x="5912520" y="3212976"/>
            <a:chExt cx="1095995" cy="2149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5940152" y="3387665"/>
                  <a:ext cx="564706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3387665"/>
                  <a:ext cx="564706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526" r="-1053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Gerade Verbindung mit Pfeil 38"/>
            <p:cNvCxnSpPr>
              <a:stCxn id="38" idx="3"/>
            </p:cNvCxnSpPr>
            <p:nvPr/>
          </p:nvCxnSpPr>
          <p:spPr>
            <a:xfrm>
              <a:off x="6504858" y="3526165"/>
              <a:ext cx="503657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6611261" y="3212976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261" y="3212976"/>
                  <a:ext cx="27802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1111" r="-444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5940152" y="3934731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3934731"/>
                  <a:ext cx="575349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0309" r="-1031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/>
            <p:cNvCxnSpPr>
              <a:stCxn id="41" idx="0"/>
              <a:endCxn id="38" idx="2"/>
            </p:cNvCxnSpPr>
            <p:nvPr/>
          </p:nvCxnSpPr>
          <p:spPr>
            <a:xfrm flipH="1" flipV="1">
              <a:off x="6222505" y="3664664"/>
              <a:ext cx="5322" cy="27006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41" idx="3"/>
            </p:cNvCxnSpPr>
            <p:nvPr/>
          </p:nvCxnSpPr>
          <p:spPr>
            <a:xfrm>
              <a:off x="6515501" y="4073231"/>
              <a:ext cx="49301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6652135" y="3776228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135" y="3776228"/>
                  <a:ext cx="278025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696" r="-652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/>
                <p:cNvSpPr txBox="1"/>
                <p:nvPr/>
              </p:nvSpPr>
              <p:spPr>
                <a:xfrm>
                  <a:off x="5939034" y="4495563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5" name="Textfeld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034" y="4495563"/>
                  <a:ext cx="575349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0309" r="-1031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Gerade Verbindung mit Pfeil 45"/>
            <p:cNvCxnSpPr>
              <a:stCxn id="45" idx="0"/>
              <a:endCxn id="41" idx="2"/>
            </p:cNvCxnSpPr>
            <p:nvPr/>
          </p:nvCxnSpPr>
          <p:spPr>
            <a:xfrm flipV="1">
              <a:off x="6226709" y="4211730"/>
              <a:ext cx="1118" cy="283833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winkelte Verbindung 53"/>
            <p:cNvCxnSpPr>
              <a:stCxn id="38" idx="1"/>
              <a:endCxn id="45" idx="1"/>
            </p:cNvCxnSpPr>
            <p:nvPr/>
          </p:nvCxnSpPr>
          <p:spPr>
            <a:xfrm rot="10800000" flipV="1">
              <a:off x="5939034" y="3526165"/>
              <a:ext cx="1118" cy="1107898"/>
            </a:xfrm>
            <a:prstGeom prst="bentConnector3">
              <a:avLst>
                <a:gd name="adj1" fmla="val 20547227"/>
              </a:avLst>
            </a:prstGeom>
            <a:ln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5912520" y="5085184"/>
              <a:ext cx="7694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cycles?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596336" y="3365375"/>
            <a:ext cx="1095995" cy="2456820"/>
            <a:chOff x="7596336" y="3365375"/>
            <a:chExt cx="1095995" cy="245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7623968" y="3365375"/>
                  <a:ext cx="564706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968" y="3365375"/>
                  <a:ext cx="564706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1702" r="-1064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7623968" y="3912441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968" y="3912441"/>
                  <a:ext cx="575349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1458" r="-1042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 Verbindung mit Pfeil 79"/>
            <p:cNvCxnSpPr>
              <a:stCxn id="79" idx="0"/>
              <a:endCxn id="76" idx="2"/>
            </p:cNvCxnSpPr>
            <p:nvPr/>
          </p:nvCxnSpPr>
          <p:spPr>
            <a:xfrm flipH="1" flipV="1">
              <a:off x="7906321" y="3642374"/>
              <a:ext cx="5322" cy="27006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9" idx="3"/>
            </p:cNvCxnSpPr>
            <p:nvPr/>
          </p:nvCxnSpPr>
          <p:spPr>
            <a:xfrm>
              <a:off x="8199317" y="4050941"/>
              <a:ext cx="49301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feld 81"/>
                <p:cNvSpPr txBox="1"/>
                <p:nvPr/>
              </p:nvSpPr>
              <p:spPr>
                <a:xfrm>
                  <a:off x="8335951" y="3753938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2" name="Textfeld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951" y="3753938"/>
                  <a:ext cx="278025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696" r="-65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/>
                <p:cNvSpPr txBox="1"/>
                <p:nvPr/>
              </p:nvSpPr>
              <p:spPr>
                <a:xfrm>
                  <a:off x="7622850" y="4473273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3" name="Textfeld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50" y="4473273"/>
                  <a:ext cx="5753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0309" r="-1031" b="-3191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/>
            <p:cNvCxnSpPr>
              <a:stCxn id="83" idx="0"/>
              <a:endCxn id="79" idx="2"/>
            </p:cNvCxnSpPr>
            <p:nvPr/>
          </p:nvCxnSpPr>
          <p:spPr>
            <a:xfrm flipV="1">
              <a:off x="7910525" y="4189440"/>
              <a:ext cx="1118" cy="283833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winkelte Verbindung 84"/>
            <p:cNvCxnSpPr>
              <a:stCxn id="76" idx="1"/>
              <a:endCxn id="83" idx="1"/>
            </p:cNvCxnSpPr>
            <p:nvPr/>
          </p:nvCxnSpPr>
          <p:spPr>
            <a:xfrm rot="10800000" flipV="1">
              <a:off x="7622850" y="3503875"/>
              <a:ext cx="1118" cy="1107898"/>
            </a:xfrm>
            <a:prstGeom prst="bentConnector3">
              <a:avLst>
                <a:gd name="adj1" fmla="val 29918873"/>
              </a:avLst>
            </a:prstGeom>
            <a:ln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7596336" y="5545196"/>
              <a:ext cx="7694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cycles?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/>
                <p:cNvSpPr txBox="1"/>
                <p:nvPr/>
              </p:nvSpPr>
              <p:spPr>
                <a:xfrm>
                  <a:off x="7634436" y="5085183"/>
                  <a:ext cx="575349" cy="27699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7" name="Textfeld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436" y="5085183"/>
                  <a:ext cx="575349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0309" b="-3125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Gerade Verbindung mit Pfeil 87"/>
            <p:cNvCxnSpPr>
              <a:stCxn id="87" idx="0"/>
              <a:endCxn id="83" idx="2"/>
            </p:cNvCxnSpPr>
            <p:nvPr/>
          </p:nvCxnSpPr>
          <p:spPr>
            <a:xfrm flipH="1" flipV="1">
              <a:off x="7910525" y="4750272"/>
              <a:ext cx="11586" cy="33491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winkelte Verbindung 92"/>
            <p:cNvCxnSpPr>
              <a:stCxn id="79" idx="1"/>
              <a:endCxn id="87" idx="1"/>
            </p:cNvCxnSpPr>
            <p:nvPr/>
          </p:nvCxnSpPr>
          <p:spPr>
            <a:xfrm rot="10800000" flipH="1" flipV="1">
              <a:off x="7623968" y="4050941"/>
              <a:ext cx="10468" cy="1172742"/>
            </a:xfrm>
            <a:prstGeom prst="bentConnector3">
              <a:avLst>
                <a:gd name="adj1" fmla="val -1546857"/>
              </a:avLst>
            </a:prstGeom>
            <a:ln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winkelte Verbindung 97"/>
            <p:cNvCxnSpPr>
              <a:stCxn id="87" idx="3"/>
              <a:endCxn id="76" idx="3"/>
            </p:cNvCxnSpPr>
            <p:nvPr/>
          </p:nvCxnSpPr>
          <p:spPr>
            <a:xfrm flipH="1" flipV="1">
              <a:off x="8188674" y="3503875"/>
              <a:ext cx="21111" cy="1719808"/>
            </a:xfrm>
            <a:prstGeom prst="bentConnector3">
              <a:avLst>
                <a:gd name="adj1" fmla="val -2752238"/>
              </a:avLst>
            </a:prstGeom>
            <a:ln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596336" y="4917727"/>
            <a:ext cx="739615" cy="627469"/>
            <a:chOff x="7596336" y="4917727"/>
            <a:chExt cx="739615" cy="627469"/>
          </a:xfrm>
        </p:grpSpPr>
        <p:cxnSp>
          <p:nvCxnSpPr>
            <p:cNvPr id="101" name="Gerade Verbindung 100"/>
            <p:cNvCxnSpPr/>
            <p:nvPr/>
          </p:nvCxnSpPr>
          <p:spPr>
            <a:xfrm>
              <a:off x="7596336" y="4917727"/>
              <a:ext cx="739615" cy="627469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 flipH="1">
              <a:off x="7596336" y="4941168"/>
              <a:ext cx="613449" cy="604028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feld 105"/>
          <p:cNvSpPr txBox="1"/>
          <p:nvPr/>
        </p:nvSpPr>
        <p:spPr>
          <a:xfrm>
            <a:off x="339487" y="4941168"/>
            <a:ext cx="6080191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smtClean="0">
                <a:latin typeface="Arial" pitchFamily="34" charset="0"/>
                <a:cs typeface="Arial" pitchFamily="34" charset="0"/>
              </a:rPr>
              <a:t>Try all combinations of variables</a:t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lang="de-DE" sz="1600" smtClean="0">
                <a:latin typeface="Arial" pitchFamily="34" charset="0"/>
                <a:cs typeface="Arial" pitchFamily="34" charset="0"/>
              </a:rPr>
              <a:t>that can be explicitly solved for and check</a:t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lang="de-DE" sz="1600" smtClean="0">
                <a:latin typeface="Arial" pitchFamily="34" charset="0"/>
                <a:cs typeface="Arial" pitchFamily="34" charset="0"/>
              </a:rPr>
              <a:t>whether a cycle is present (with Depth First Search).</a:t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lang="de-DE" sz="1600" smtClean="0">
                <a:latin typeface="Arial" pitchFamily="34" charset="0"/>
                <a:cs typeface="Arial" pitchFamily="34" charset="0"/>
              </a:rPr>
              <a:t>Faster search with incremental cycle detection (Bender et al. 2016)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39552" y="1412776"/>
                <a:ext cx="8202976" cy="4524315"/>
              </a:xfr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mtClean="0"/>
                  <a:t>Several new algorithms developed to improve symbolic processing of</a:t>
                </a:r>
                <a:br>
                  <a:rPr lang="en-US" smtClean="0"/>
                </a:br>
                <a:r>
                  <a:rPr lang="en-US" smtClean="0"/>
                  <a:t>Modelica tools (should allow to support larger Modelica models)</a:t>
                </a:r>
              </a:p>
              <a:p>
                <a:pPr>
                  <a:spcBef>
                    <a:spcPts val="1800"/>
                  </a:spcBef>
                </a:pPr>
                <a:r>
                  <a:rPr lang="de-DE" smtClean="0"/>
                  <a:t>Test implementation and evaluation of the algorithms in Modia</a:t>
                </a:r>
                <a:br>
                  <a:rPr lang="de-DE" smtClean="0"/>
                </a:br>
                <a:r>
                  <a:rPr lang="de-DE" smtClean="0"/>
                  <a:t>(= domain specific extension of the Julia programming language;</a:t>
                </a:r>
                <a:br>
                  <a:rPr lang="de-DE" smtClean="0"/>
                </a:br>
                <a:r>
                  <a:rPr lang="de-DE" smtClean="0"/>
                  <a:t> see companion paper „Innovations for future Modelica“).</a:t>
                </a:r>
              </a:p>
              <a:p>
                <a:pPr>
                  <a:spcBef>
                    <a:spcPts val="1800"/>
                  </a:spcBef>
                </a:pPr>
                <a:r>
                  <a:rPr lang="de-DE" smtClean="0"/>
                  <a:t>Tests/evaluation </a:t>
                </a:r>
                <a:r>
                  <a:rPr lang="de-DE"/>
                  <a:t>with large, difficult models </a:t>
                </a:r>
                <a:r>
                  <a:rPr lang="de-DE" smtClean="0"/>
                  <a:t>not yet done.</a:t>
                </a:r>
                <a:r>
                  <a:rPr lang="de-DE"/>
                  <a:t/>
                </a:r>
                <a:br>
                  <a:rPr lang="de-DE"/>
                </a:br>
                <a:r>
                  <a:rPr lang="de-DE"/>
                  <a:t>Will be performed in the near future</a:t>
                </a:r>
                <a:r>
                  <a:rPr lang="de-DE" smtClean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de-DE" smtClean="0"/>
                  <a:t>Initialization of index 1 DAEs not discussed: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 smtClean="0"/>
                  <a:t>Could be performed with all equations from Pantelides algorithm (as today).</a:t>
                </a:r>
                <a:br>
                  <a:rPr lang="en-US" smtClean="0"/>
                </a:br>
                <a:r>
                  <a:rPr lang="en-US" smtClean="0"/>
                  <a:t>Evaluation of a new method to handle Dirac impulses in any DAE: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de-DE" b="1" i="0" smtClean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−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de-DE" smtClean="0"/>
                  <a:t> → changes discontinuously to </a:t>
                </a:r>
                <a14:m>
                  <m:oMath xmlns:m="http://schemas.openxmlformats.org/officeDocument/2006/math">
                    <m:r>
                      <a:rPr lang="de-DE" b="1" i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de-DE"/>
                  <a:t> </a:t>
                </a:r>
                <a:r>
                  <a:rPr lang="de-DE" smtClean="0"/>
                  <a:t>→ Dirac impulses in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1" i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e-DE" b="0" i="0" smtClean="0">
                        <a:latin typeface="Cambria Math"/>
                      </a:rPr>
                      <m:t>)</m:t>
                    </m:r>
                  </m:oMath>
                </a14:m>
                <a:endParaRPr lang="de-DE" smtClean="0"/>
              </a:p>
              <a:p>
                <a:pPr>
                  <a:spcBef>
                    <a:spcPts val="1800"/>
                  </a:spcBef>
                </a:pPr>
                <a:r>
                  <a:rPr lang="de-DE" smtClean="0"/>
                  <a:t>Modia</a:t>
                </a:r>
                <a:r>
                  <a:rPr lang="de-DE"/>
                  <a:t>, including the implementations of the algorithms, </a:t>
                </a:r>
                <a:r>
                  <a:rPr lang="de-DE" smtClean="0"/>
                  <a:t>to become available </a:t>
                </a:r>
                <a:r>
                  <a:rPr lang="de-DE"/>
                  <a:t>from </a:t>
                </a:r>
                <a:r>
                  <a:rPr lang="de-DE" smtClean="0">
                    <a:hlinkClick r:id="rId3"/>
                  </a:rPr>
                  <a:t>https</a:t>
                </a:r>
                <a:r>
                  <a:rPr lang="de-DE">
                    <a:hlinkClick r:id="rId3"/>
                  </a:rPr>
                  <a:t>://</a:t>
                </a:r>
                <a:r>
                  <a:rPr lang="de-DE" smtClean="0">
                    <a:hlinkClick r:id="rId3"/>
                  </a:rPr>
                  <a:t>github.com/modiasim</a:t>
                </a:r>
                <a:r>
                  <a:rPr lang="de-DE" smtClean="0"/>
                  <a:t> under MIT license.</a:t>
                </a:r>
                <a:endParaRPr lang="de-DE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39552" y="1412776"/>
                <a:ext cx="8202976" cy="4524315"/>
              </a:xfrm>
              <a:blipFill rotWithShape="1">
                <a:blip r:embed="rId4"/>
                <a:stretch>
                  <a:fillRect l="-1636" t="-1752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72000" cy="432048"/>
          </a:xfrm>
        </p:spPr>
        <p:txBody>
          <a:bodyPr/>
          <a:lstStyle/>
          <a:p>
            <a:pPr algn="ctr"/>
            <a:r>
              <a:rPr lang="en-US" smtClean="0"/>
              <a:t>Conclusions and Future Work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Otter, Elmqvist: Transformation of Differential Algebraic Array Equations to Index One Form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524328" y="2060848"/>
            <a:ext cx="1125629" cy="936104"/>
            <a:chOff x="7524328" y="2060848"/>
            <a:chExt cx="1125629" cy="936104"/>
          </a:xfrm>
        </p:grpSpPr>
        <p:sp>
          <p:nvSpPr>
            <p:cNvPr id="6" name="Rectangle 8"/>
            <p:cNvSpPr/>
            <p:nvPr/>
          </p:nvSpPr>
          <p:spPr>
            <a:xfrm>
              <a:off x="7524328" y="2060848"/>
              <a:ext cx="1125629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smtClean="0">
                  <a:solidFill>
                    <a:schemeClr val="accent1">
                      <a:lumMod val="75000"/>
                    </a:schemeClr>
                  </a:solidFill>
                  <a:latin typeface="Segoe Print" panose="02000600000000000000" pitchFamily="2" charset="0"/>
                </a:rPr>
                <a:t>Mod</a:t>
              </a:r>
              <a:r>
                <a:rPr lang="en-US" sz="240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ia</a:t>
              </a:r>
              <a:endParaRPr lang="en-US" sz="2400" dirty="0"/>
            </a:p>
          </p:txBody>
        </p:sp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5" y="2464314"/>
              <a:ext cx="786152" cy="532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43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Goal: Model and Simulate Large Systems</a:t>
            </a:r>
            <a:br>
              <a:rPr lang="de-DE" smtClean="0"/>
            </a:br>
            <a:r>
              <a:rPr lang="de-DE"/>
              <a:t> </a:t>
            </a:r>
            <a:r>
              <a:rPr lang="de-DE" smtClean="0"/>
              <a:t>         (upto 10</a:t>
            </a:r>
            <a:r>
              <a:rPr lang="de-DE" baseline="30000" smtClean="0"/>
              <a:t>4</a:t>
            </a:r>
            <a:r>
              <a:rPr lang="de-DE" smtClean="0"/>
              <a:t>..10</a:t>
            </a:r>
            <a:r>
              <a:rPr lang="de-DE" baseline="30000" smtClean="0"/>
              <a:t>6</a:t>
            </a:r>
            <a:r>
              <a:rPr lang="de-DE" smtClean="0"/>
              <a:t> differential equations)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>
          <a:xfrm>
            <a:off x="1018747" y="116632"/>
            <a:ext cx="7614391" cy="153367"/>
          </a:xfrm>
        </p:spPr>
        <p:txBody>
          <a:bodyPr/>
          <a:lstStyle/>
          <a:p>
            <a:pPr>
              <a:defRPr/>
            </a:pPr>
            <a:r>
              <a:rPr lang="en-US" smtClean="0"/>
              <a:t>Otter, Elmqvist: Transformation of Differential Algebraic Array Equations to Index One Form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6000" y="1951239"/>
            <a:ext cx="6678288" cy="14777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mtClean="0"/>
              <a:t>Large multi-body systems with elastic bodies and contacts</a:t>
            </a:r>
          </a:p>
          <a:p>
            <a:pPr>
              <a:spcBef>
                <a:spcPts val="600"/>
              </a:spcBef>
            </a:pPr>
            <a:r>
              <a:rPr lang="de-DE"/>
              <a:t>Large electrical circuits and power electronics</a:t>
            </a:r>
            <a:endParaRPr lang="en-US"/>
          </a:p>
          <a:p>
            <a:pPr>
              <a:spcBef>
                <a:spcPts val="600"/>
              </a:spcBef>
            </a:pPr>
            <a:r>
              <a:rPr lang="de-DE" smtClean="0"/>
              <a:t>Large thermo-fluid systems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6224" y="3595312"/>
            <a:ext cx="48898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>
                <a:latin typeface="Arial" pitchFamily="34" charset="0"/>
                <a:cs typeface="Arial" pitchFamily="34" charset="0"/>
              </a:rPr>
              <a:t>A</a:t>
            </a:r>
            <a:r>
              <a:rPr lang="de-DE" smtClean="0">
                <a:latin typeface="Arial" pitchFamily="34" charset="0"/>
                <a:cs typeface="Arial" pitchFamily="34" charset="0"/>
              </a:rPr>
              <a:t>vailable algorithms for Modelica tools</a:t>
            </a:r>
          </a:p>
          <a:p>
            <a:pPr algn="ctr"/>
            <a:r>
              <a:rPr lang="de-DE" smtClean="0">
                <a:latin typeface="Arial" pitchFamily="34" charset="0"/>
                <a:cs typeface="Arial" pitchFamily="34" charset="0"/>
              </a:rPr>
              <a:t>reaching their limits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46223" y="5281951"/>
            <a:ext cx="4937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New algorithms are needed that move the limits!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915816" y="435024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86000" y="1268760"/>
                <a:ext cx="8550496" cy="4653582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de-DE" b="1" smtClean="0">
                    <a:solidFill>
                      <a:srgbClr val="6699FF"/>
                    </a:solidFill>
                  </a:rPr>
                  <a:t>No scalarization of array equations</a:t>
                </a:r>
                <a:br>
                  <a:rPr lang="de-DE" b="1" smtClean="0">
                    <a:solidFill>
                      <a:srgbClr val="6699FF"/>
                    </a:solidFill>
                  </a:rPr>
                </a:br>
                <a:r>
                  <a:rPr lang="de-DE" smtClean="0"/>
                  <a:t>→ more efficient code generation + simulation.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de-DE" b="1" smtClean="0">
                    <a:solidFill>
                      <a:srgbClr val="6699FF"/>
                    </a:solidFill>
                  </a:rPr>
                  <a:t>No transformation to ODE form</a:t>
                </a:r>
                <a:r>
                  <a:rPr lang="de-DE" smtClean="0">
                    <a:solidFill>
                      <a:srgbClr val="6699FF"/>
                    </a:solidFill>
                  </a:rPr>
                  <a:t/>
                </a:r>
                <a:br>
                  <a:rPr lang="de-DE" smtClean="0">
                    <a:solidFill>
                      <a:srgbClr val="6699FF"/>
                    </a:solidFill>
                  </a:rPr>
                </a:br>
                <a:r>
                  <a:rPr lang="de-DE" smtClean="0"/>
                  <a:t>Today: Transform ODAE (Overdetermined Differential Algebraic Equation System)  from Pantelides algorithm to ODE form: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1" i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1" i="0" smtClean="0">
                        <a:latin typeface="Cambria Math"/>
                      </a:rPr>
                      <m:t>𝐟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1" i="0" smtClean="0">
                            <a:latin typeface="Cambria Math"/>
                          </a:rPr>
                          <m:t>𝐱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de-DE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de-DE" b="0" smtClean="0"/>
                  <a:t/>
                </a:r>
                <a:br>
                  <a:rPr lang="de-DE" b="0" smtClean="0"/>
                </a:br>
                <a:r>
                  <a:rPr lang="de-DE" b="0" smtClean="0"/>
                  <a:t>Drawbacks:</a:t>
                </a:r>
              </a:p>
              <a:p>
                <a:pPr marL="465750" lvl="1" indent="-28575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de-DE" smtClean="0"/>
                  <a:t>Every evaluation of </a:t>
                </a:r>
                <a14:m>
                  <m:oMath xmlns:m="http://schemas.openxmlformats.org/officeDocument/2006/math">
                    <m:r>
                      <a:rPr lang="de-DE" b="1">
                        <a:latin typeface="Cambria Math"/>
                      </a:rPr>
                      <m:t>𝐟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..</m:t>
                        </m:r>
                      </m:e>
                    </m:d>
                  </m:oMath>
                </a14:m>
                <a:r>
                  <a:rPr lang="de-DE" smtClean="0"/>
                  <a:t> may require </a:t>
                </a:r>
                <a:r>
                  <a:rPr lang="de-DE"/>
                  <a:t>solution of algebraic equations</a:t>
                </a:r>
                <a:br>
                  <a:rPr lang="de-DE"/>
                </a:br>
                <a:r>
                  <a:rPr lang="de-DE"/>
                  <a:t>→ </a:t>
                </a:r>
                <a:r>
                  <a:rPr lang="de-DE" smtClean="0"/>
                  <a:t>bad for implicit integrators (which solve algebraic equations in </a:t>
                </a:r>
                <a14:m>
                  <m:oMath xmlns:m="http://schemas.openxmlformats.org/officeDocument/2006/math">
                    <m:r>
                      <a:rPr lang="de-DE" b="1">
                        <a:latin typeface="Cambria Math"/>
                      </a:rPr>
                      <m:t>𝐟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..</m:t>
                        </m:r>
                      </m:e>
                    </m:d>
                  </m:oMath>
                </a14:m>
                <a:r>
                  <a:rPr lang="de-DE" smtClean="0"/>
                  <a:t>).</a:t>
                </a:r>
              </a:p>
              <a:p>
                <a:pPr marL="465750" lvl="1" indent="-28575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de-DE" smtClean="0"/>
                  <a:t>Sparsity of original equations might get lost</a:t>
                </a:r>
                <a:br>
                  <a:rPr lang="de-DE" smtClean="0"/>
                </a:br>
                <a:r>
                  <a:rPr lang="de-DE" smtClean="0"/>
                  <a:t>→ bad for large systems.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de-DE" b="1" smtClean="0">
                    <a:solidFill>
                      <a:srgbClr val="6699FF"/>
                    </a:solidFill>
                  </a:rPr>
                  <a:t>How to solve ODAE, without transformation to ODE form?</a:t>
                </a:r>
                <a:r>
                  <a:rPr lang="de-DE">
                    <a:solidFill>
                      <a:srgbClr val="6699FF"/>
                    </a:solidFill>
                  </a:rPr>
                  <a:t/>
                </a:r>
                <a:br>
                  <a:rPr lang="de-DE">
                    <a:solidFill>
                      <a:srgbClr val="6699FF"/>
                    </a:solidFill>
                  </a:rPr>
                </a:br>
                <a:r>
                  <a:rPr lang="de-DE" smtClean="0"/>
                  <a:t>→ see next slides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de-DE" smtClean="0"/>
                  <a:t>Start with solving the base problems above, afterwards more need to be done.</a:t>
                </a:r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86000" y="1268760"/>
                <a:ext cx="8550496" cy="4653582"/>
              </a:xfrm>
              <a:blipFill rotWithShape="1">
                <a:blip r:embed="rId3"/>
                <a:stretch>
                  <a:fillRect l="-1569" t="-1440" r="-2068" b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How to reach the Goal?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98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/>
          <p:cNvPicPr/>
          <p:nvPr/>
        </p:nvPicPr>
        <p:blipFill rotWithShape="1">
          <a:blip r:embed="rId3"/>
          <a:srcRect t="2924"/>
          <a:stretch/>
        </p:blipFill>
        <p:spPr bwMode="auto">
          <a:xfrm>
            <a:off x="5547351" y="620688"/>
            <a:ext cx="2649281" cy="11950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sp>
        <p:nvSpPr>
          <p:cNvPr id="33" name="Textfeld 32"/>
          <p:cNvSpPr txBox="1"/>
          <p:nvPr/>
        </p:nvSpPr>
        <p:spPr>
          <a:xfrm>
            <a:off x="5364088" y="1853266"/>
            <a:ext cx="40267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remove equation: </a:t>
            </a:r>
            <a:r>
              <a:rPr lang="en-US" sz="1400" smtClean="0">
                <a:solidFill>
                  <a:srgbClr val="777777"/>
                </a:solidFill>
              </a:rPr>
              <a:t>-L2.n.i </a:t>
            </a:r>
            <a:r>
              <a:rPr lang="en-US" sz="1400">
                <a:solidFill>
                  <a:srgbClr val="777777"/>
                </a:solidFill>
              </a:rPr>
              <a:t>- V.n.i = </a:t>
            </a:r>
            <a:r>
              <a:rPr lang="en-US" sz="1400" smtClean="0">
                <a:solidFill>
                  <a:srgbClr val="777777"/>
                </a:solidFill>
              </a:rPr>
              <a:t>0 (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redundant)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add 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equation      : </a:t>
            </a:r>
            <a:r>
              <a:rPr lang="en-US" sz="1400">
                <a:solidFill>
                  <a:srgbClr val="777777"/>
                </a:solidFill>
              </a:rPr>
              <a:t>L2.n.v = </a:t>
            </a:r>
            <a:r>
              <a:rPr lang="en-US" sz="1400" smtClean="0">
                <a:solidFill>
                  <a:srgbClr val="777777"/>
                </a:solidFill>
              </a:rPr>
              <a:t>0 </a:t>
            </a:r>
            <a:r>
              <a:rPr lang="en-US" sz="1400" smtClean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(arbitrary value)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replace equation:  </a:t>
            </a:r>
            <a:r>
              <a:rPr lang="en-US" sz="1400">
                <a:solidFill>
                  <a:srgbClr val="777777"/>
                </a:solidFill>
              </a:rPr>
              <a:t>-R1.p.i - R2.p.i - L1.n.i = 0 </a:t>
            </a:r>
            <a:r>
              <a:rPr lang="en-US" sz="1400" smtClean="0">
                <a:solidFill>
                  <a:srgbClr val="777777"/>
                </a:solidFill>
              </a:rPr>
              <a:t/>
            </a:r>
            <a:br>
              <a:rPr lang="en-US" sz="1400" smtClean="0">
                <a:solidFill>
                  <a:srgbClr val="777777"/>
                </a:solidFill>
              </a:rPr>
            </a:br>
            <a:r>
              <a:rPr lang="en-US" sz="1400" smtClean="0">
                <a:solidFill>
                  <a:srgbClr val="777777"/>
                </a:solidFill>
              </a:rPr>
              <a:t>                        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with:       </a:t>
            </a:r>
            <a:r>
              <a:rPr lang="en-US" sz="1400">
                <a:solidFill>
                  <a:srgbClr val="777777"/>
                </a:solidFill>
              </a:rPr>
              <a:t>-L1.p.i + L2.p.i = </a:t>
            </a:r>
            <a:r>
              <a:rPr lang="en-US" sz="1400" smtClean="0">
                <a:solidFill>
                  <a:srgbClr val="777777"/>
                </a:solidFill>
              </a:rPr>
              <a:t>0</a:t>
            </a:r>
            <a:br>
              <a:rPr lang="en-US" sz="1400" smtClean="0">
                <a:solidFill>
                  <a:srgbClr val="777777"/>
                </a:solidFill>
              </a:rPr>
            </a:br>
            <a:r>
              <a:rPr lang="en-US" sz="1400" smtClean="0">
                <a:solidFill>
                  <a:srgbClr val="777777"/>
                </a:solidFill>
              </a:rPr>
              <a:t>                        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de-DE" sz="140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make </a:t>
            </a: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constraint structural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details: see paper</a:t>
            </a:r>
            <a:endParaRPr lang="de-DE" sz="1400">
              <a:solidFill>
                <a:srgbClr val="77777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070967" y="3113255"/>
            <a:ext cx="519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4162025" y="34076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383379" y="4149080"/>
                <a:ext cx="3074560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no algebraic equations solved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o dynamic state selection</a:t>
                </a:r>
                <a:b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(partial static state selection)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parseness is kept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BDF iteration matrix can be scaled,</a:t>
                </a:r>
                <a:b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de-DE" sz="1400" smtClean="0">
                    <a:solidFill>
                      <a:srgbClr val="777777"/>
                    </a:solidFill>
                    <a:latin typeface="Arial" pitchFamily="34" charset="0"/>
                    <a:cs typeface="Arial" pitchFamily="34" charset="0"/>
                  </a:rPr>
                  <a:t>so that it is regular for </a:t>
                </a:r>
                <a14:m>
                  <m:oMath xmlns:m="http://schemas.openxmlformats.org/officeDocument/2006/math">
                    <m:r>
                      <a:rPr lang="de-DE" sz="1400" i="1">
                        <a:solidFill>
                          <a:srgbClr val="777777"/>
                        </a:solidFill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de-DE" sz="1400" i="1">
                        <a:solidFill>
                          <a:srgbClr val="777777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→0</m:t>
                    </m:r>
                  </m:oMath>
                </a14:m>
                <a:endParaRPr lang="de-DE" sz="1400" smtClean="0">
                  <a:solidFill>
                    <a:srgbClr val="777777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79" y="4149080"/>
                <a:ext cx="3074560" cy="1292662"/>
              </a:xfrm>
              <a:prstGeom prst="rect">
                <a:avLst/>
              </a:prstGeom>
              <a:blipFill rotWithShape="1">
                <a:blip r:embed="rId4"/>
                <a:stretch>
                  <a:fillRect l="-3175" t="-4245" r="-2976" b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/>
          <p:cNvSpPr txBox="1"/>
          <p:nvPr/>
        </p:nvSpPr>
        <p:spPr>
          <a:xfrm>
            <a:off x="5383379" y="5734997"/>
            <a:ext cx="3581109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algebraic equations only solved by </a:t>
            </a:r>
            <a:b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</a:b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DAE integrator (not in model, as of today)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array equations intact (no scalarization)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sparse matrix handling</a:t>
            </a:r>
          </a:p>
        </p:txBody>
      </p:sp>
      <p:grpSp>
        <p:nvGrpSpPr>
          <p:cNvPr id="80" name="Gruppieren 79"/>
          <p:cNvGrpSpPr/>
          <p:nvPr/>
        </p:nvGrpSpPr>
        <p:grpSpPr>
          <a:xfrm>
            <a:off x="492052" y="5485514"/>
            <a:ext cx="4483711" cy="689654"/>
            <a:chOff x="492052" y="5485514"/>
            <a:chExt cx="4483711" cy="689654"/>
          </a:xfrm>
        </p:grpSpPr>
        <p:grpSp>
          <p:nvGrpSpPr>
            <p:cNvPr id="76" name="Gruppieren 75"/>
            <p:cNvGrpSpPr/>
            <p:nvPr/>
          </p:nvGrpSpPr>
          <p:grpSpPr>
            <a:xfrm>
              <a:off x="492052" y="5769639"/>
              <a:ext cx="4483711" cy="405529"/>
              <a:chOff x="492052" y="5769639"/>
              <a:chExt cx="4483711" cy="405529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492052" y="5769639"/>
                <a:ext cx="4483711" cy="405529"/>
              </a:xfrm>
              <a:prstGeom prst="roundRect">
                <a:avLst/>
              </a:prstGeom>
              <a:solidFill>
                <a:srgbClr val="F8F8F8"/>
              </a:solidFill>
              <a:ln w="9525">
                <a:solidFill>
                  <a:srgbClr val="969696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568908" y="5829014"/>
                <a:ext cx="4270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DAE integrator with sparse matrix support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3" name="Gerade Verbindung mit Pfeil 62"/>
            <p:cNvCxnSpPr>
              <a:stCxn id="46" idx="2"/>
              <a:endCxn id="47" idx="0"/>
            </p:cNvCxnSpPr>
            <p:nvPr/>
          </p:nvCxnSpPr>
          <p:spPr>
            <a:xfrm>
              <a:off x="2726033" y="5485514"/>
              <a:ext cx="7875" cy="284125"/>
            </a:xfrm>
            <a:prstGeom prst="straightConnector1">
              <a:avLst/>
            </a:prstGeom>
            <a:ln w="38100">
              <a:solidFill>
                <a:srgbClr val="77777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pieren 72"/>
          <p:cNvGrpSpPr/>
          <p:nvPr/>
        </p:nvGrpSpPr>
        <p:grpSpPr>
          <a:xfrm>
            <a:off x="707318" y="440289"/>
            <a:ext cx="4042812" cy="628490"/>
            <a:chOff x="707318" y="440289"/>
            <a:chExt cx="4042812" cy="628490"/>
          </a:xfrm>
        </p:grpSpPr>
        <p:sp>
          <p:nvSpPr>
            <p:cNvPr id="43" name="Abgerundetes Rechteck 42"/>
            <p:cNvSpPr/>
            <p:nvPr/>
          </p:nvSpPr>
          <p:spPr>
            <a:xfrm>
              <a:off x="707318" y="440289"/>
              <a:ext cx="4042812" cy="628490"/>
            </a:xfrm>
            <a:prstGeom prst="roundRect">
              <a:avLst/>
            </a:prstGeom>
            <a:solidFill>
              <a:srgbClr val="F8F8F8"/>
            </a:solidFill>
            <a:ln w="9525">
              <a:solidFill>
                <a:srgbClr val="96969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827584" y="494646"/>
              <a:ext cx="3804696" cy="3046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Differential Algebraic Array Equations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1845545" y="750770"/>
                  <a:ext cx="1329467" cy="304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de-DE" b="1" i="0" smtClean="0">
                                <a:latin typeface="Cambria Math"/>
                                <a:cs typeface="Times New Roman"/>
                              </a:rPr>
                              <m:t>𝐫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de-DE" b="1"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sSub>
                          <m:sSubPr>
                            <m:ctrlPr>
                              <a:rPr lang="de-DE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de-DE" b="1" i="0" smtClean="0">
                                <a:latin typeface="Cambria Math"/>
                                <a:cs typeface="Times New Roman"/>
                              </a:rPr>
                              <m:t>𝐫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de-DE" b="1" i="1" smtClean="0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de-DE" b="1" i="1">
                            <a:latin typeface="Cambria Math"/>
                            <a:ea typeface="Times New Roman"/>
                            <a:cs typeface="Times New Roman"/>
                          </a:rPr>
                          <m:t>𝐧</m:t>
                        </m:r>
                        <m:r>
                          <a:rPr lang="de-DE" b="0" i="1" smtClean="0"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oMath>
                    </m:oMathPara>
                  </a14:m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545" y="750770"/>
                  <a:ext cx="1329467" cy="3046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1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feld 70"/>
            <p:cNvSpPr txBox="1"/>
            <p:nvPr/>
          </p:nvSpPr>
          <p:spPr>
            <a:xfrm>
              <a:off x="1448599" y="750770"/>
              <a:ext cx="3847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mtClean="0">
                  <a:latin typeface="Arial" pitchFamily="34" charset="0"/>
                  <a:cs typeface="Arial" pitchFamily="34" charset="0"/>
                </a:rPr>
                <a:t>e.g.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772652" y="1068779"/>
            <a:ext cx="3511316" cy="1065072"/>
            <a:chOff x="772652" y="1068779"/>
            <a:chExt cx="3511316" cy="1065072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1169068" y="1068779"/>
              <a:ext cx="3114900" cy="992069"/>
              <a:chOff x="1169068" y="1068779"/>
              <a:chExt cx="3114900" cy="992069"/>
            </a:xfrm>
          </p:grpSpPr>
          <p:grpSp>
            <p:nvGrpSpPr>
              <p:cNvPr id="70" name="Gruppieren 69"/>
              <p:cNvGrpSpPr/>
              <p:nvPr/>
            </p:nvGrpSpPr>
            <p:grpSpPr>
              <a:xfrm>
                <a:off x="1169068" y="1435600"/>
                <a:ext cx="3114900" cy="625248"/>
                <a:chOff x="1169068" y="1435600"/>
                <a:chExt cx="3114900" cy="625248"/>
              </a:xfrm>
            </p:grpSpPr>
            <p:sp>
              <p:nvSpPr>
                <p:cNvPr id="44" name="Abgerundetes Rechteck 43"/>
                <p:cNvSpPr/>
                <p:nvPr/>
              </p:nvSpPr>
              <p:spPr>
                <a:xfrm>
                  <a:off x="1169068" y="1435600"/>
                  <a:ext cx="3114900" cy="625248"/>
                </a:xfrm>
                <a:prstGeom prst="roundRect">
                  <a:avLst/>
                </a:prstGeom>
                <a:solidFill>
                  <a:srgbClr val="F8F8F8"/>
                </a:solidFill>
                <a:ln w="9525">
                  <a:solidFill>
                    <a:srgbClr val="969696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" name="Textfeld 5"/>
                <p:cNvSpPr txBox="1"/>
                <p:nvPr/>
              </p:nvSpPr>
              <p:spPr>
                <a:xfrm>
                  <a:off x="1413130" y="1483100"/>
                  <a:ext cx="269304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lang="en-US" smtClean="0">
                      <a:latin typeface="Arial" pitchFamily="34" charset="0"/>
                      <a:cs typeface="Arial" pitchFamily="34" charset="0"/>
                    </a:rPr>
                    <a:t>emoval </a:t>
                  </a:r>
                  <a:r>
                    <a:rPr lang="en-US">
                      <a:latin typeface="Arial" pitchFamily="34" charset="0"/>
                      <a:cs typeface="Arial" pitchFamily="34" charset="0"/>
                    </a:rPr>
                    <a:t>of</a:t>
                  </a:r>
                </a:p>
                <a:p>
                  <a:r>
                    <a:rPr lang="en-US">
                      <a:latin typeface="Arial" pitchFamily="34" charset="0"/>
                      <a:cs typeface="Arial" pitchFamily="34" charset="0"/>
                    </a:rPr>
                    <a:t>non-structural </a:t>
                  </a:r>
                  <a:r>
                    <a:rPr lang="en-US" smtClean="0">
                      <a:latin typeface="Arial" pitchFamily="34" charset="0"/>
                      <a:cs typeface="Arial" pitchFamily="34" charset="0"/>
                    </a:rPr>
                    <a:t>singularities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50" name="Gerade Verbindung mit Pfeil 49"/>
              <p:cNvCxnSpPr>
                <a:stCxn id="43" idx="2"/>
                <a:endCxn id="44" idx="0"/>
              </p:cNvCxnSpPr>
              <p:nvPr/>
            </p:nvCxnSpPr>
            <p:spPr>
              <a:xfrm flipH="1">
                <a:off x="2726518" y="1068779"/>
                <a:ext cx="2206" cy="366821"/>
              </a:xfrm>
              <a:prstGeom prst="straightConnector1">
                <a:avLst/>
              </a:prstGeom>
              <a:ln w="381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83"/>
            <p:cNvGrpSpPr/>
            <p:nvPr/>
          </p:nvGrpSpPr>
          <p:grpSpPr>
            <a:xfrm>
              <a:off x="772652" y="1362597"/>
              <a:ext cx="360791" cy="771254"/>
              <a:chOff x="268602" y="1748223"/>
              <a:chExt cx="360791" cy="771254"/>
            </a:xfrm>
          </p:grpSpPr>
          <p:sp>
            <p:nvSpPr>
              <p:cNvPr id="83" name="Abgerundetes Rechteck 82"/>
              <p:cNvSpPr/>
              <p:nvPr/>
            </p:nvSpPr>
            <p:spPr>
              <a:xfrm>
                <a:off x="268603" y="1828801"/>
                <a:ext cx="360790" cy="593766"/>
              </a:xfrm>
              <a:prstGeom prst="roundRect">
                <a:avLst/>
              </a:prstGeom>
              <a:solidFill>
                <a:srgbClr val="85B1F9"/>
              </a:solidFill>
              <a:ln w="95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 rot="-5400000">
                <a:off x="36864" y="1979961"/>
                <a:ext cx="7712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2000" b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new</a:t>
                </a:r>
                <a:endPara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4" name="Gruppieren 93"/>
          <p:cNvGrpSpPr/>
          <p:nvPr/>
        </p:nvGrpSpPr>
        <p:grpSpPr>
          <a:xfrm>
            <a:off x="550669" y="2060848"/>
            <a:ext cx="4005209" cy="1775692"/>
            <a:chOff x="670935" y="2060848"/>
            <a:chExt cx="4005209" cy="1775692"/>
          </a:xfrm>
        </p:grpSpPr>
        <p:grpSp>
          <p:nvGrpSpPr>
            <p:cNvPr id="78" name="Gruppieren 77"/>
            <p:cNvGrpSpPr/>
            <p:nvPr/>
          </p:nvGrpSpPr>
          <p:grpSpPr>
            <a:xfrm>
              <a:off x="1055483" y="2060848"/>
              <a:ext cx="3620661" cy="1775692"/>
              <a:chOff x="1055483" y="2060848"/>
              <a:chExt cx="3620661" cy="1775692"/>
            </a:xfrm>
          </p:grpSpPr>
          <p:cxnSp>
            <p:nvCxnSpPr>
              <p:cNvPr id="53" name="Gerade Verbindung mit Pfeil 52"/>
              <p:cNvCxnSpPr>
                <a:stCxn id="44" idx="2"/>
                <a:endCxn id="45" idx="0"/>
              </p:cNvCxnSpPr>
              <p:nvPr/>
            </p:nvCxnSpPr>
            <p:spPr>
              <a:xfrm flipH="1">
                <a:off x="2841521" y="2060848"/>
                <a:ext cx="5263" cy="288032"/>
              </a:xfrm>
              <a:prstGeom prst="straightConnector1">
                <a:avLst/>
              </a:prstGeom>
              <a:ln w="381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uppieren 73"/>
              <p:cNvGrpSpPr/>
              <p:nvPr/>
            </p:nvGrpSpPr>
            <p:grpSpPr>
              <a:xfrm>
                <a:off x="1055483" y="2348880"/>
                <a:ext cx="3620661" cy="1487660"/>
                <a:chOff x="1055483" y="2348880"/>
                <a:chExt cx="3620661" cy="1487660"/>
              </a:xfrm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1080430" y="2348880"/>
                  <a:ext cx="3522181" cy="1446395"/>
                </a:xfrm>
                <a:prstGeom prst="roundRect">
                  <a:avLst/>
                </a:prstGeom>
                <a:solidFill>
                  <a:srgbClr val="F8F8F8"/>
                </a:solidFill>
                <a:ln w="9525">
                  <a:solidFill>
                    <a:srgbClr val="969696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055483" y="2373220"/>
                  <a:ext cx="3620661" cy="6267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ctr"/>
                  <a:r>
                    <a:rPr lang="de-DE"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ransformation algorithms on</a:t>
                  </a:r>
                  <a:br>
                    <a:rPr lang="de-DE" smtClean="0">
                      <a:latin typeface="Arial" pitchFamily="34" charset="0"/>
                      <a:cs typeface="Arial" pitchFamily="34" charset="0"/>
                    </a:rPr>
                  </a:b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array equations (Pantelides, BLT)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hteck 36"/>
                    <p:cNvSpPr/>
                    <p:nvPr/>
                  </p:nvSpPr>
                  <p:spPr>
                    <a:xfrm>
                      <a:off x="1612430" y="2913210"/>
                      <a:ext cx="2346280" cy="92333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/>
                                  </a:rPr>
                                  <m:t>𝐫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aln/>
                              </m:rPr>
                              <a:rPr lang="de-DE" b="1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/>
                                  </a:rPr>
                                  <m:t>𝐫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1" i="1">
                                <a:latin typeface="Cambria Math"/>
                              </a:rPr>
                              <m:t>+</m:t>
                            </m:r>
                            <m:r>
                              <a:rPr lang="de-DE" b="1" i="1">
                                <a:latin typeface="Cambria Math"/>
                              </a:rPr>
                              <m:t>𝐧</m:t>
                            </m:r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oMath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>
                                        <a:latin typeface="Cambria Math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aln/>
                              </m:rPr>
                              <a:rPr lang="de-DE" b="1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>
                                        <a:latin typeface="Cambria Math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1" i="1">
                                <a:latin typeface="Cambria Math"/>
                              </a:rPr>
                              <m:t>+</m:t>
                            </m:r>
                            <m:r>
                              <a:rPr lang="de-DE" b="1" i="1">
                                <a:latin typeface="Cambria Math"/>
                              </a:rPr>
                              <m:t>𝐧</m:t>
                            </m:r>
                            <m:acc>
                              <m:accPr>
                                <m:chr m:val="̇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/>
                                  </a:rPr>
                                  <m:t> </m:t>
                                </m:r>
                              </m:e>
                            </m:acc>
                          </m:oMath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aln/>
                              </m:rP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>
                                        <a:latin typeface="Cambria Math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1" i="1">
                                <a:latin typeface="Cambria Math"/>
                              </a:rPr>
                              <m:t>+</m:t>
                            </m:r>
                            <m:r>
                              <a:rPr lang="de-DE" b="1" i="1">
                                <a:latin typeface="Cambria Math"/>
                              </a:rPr>
                              <m:t>𝐧</m:t>
                            </m:r>
                            <m:acc>
                              <m:accPr>
                                <m:chr m:val="̈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/>
                                  </a:rPr>
                                  <m:t> </m:t>
                                </m:r>
                              </m:e>
                            </m:acc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37" name="Rechteck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2430" y="2913210"/>
                      <a:ext cx="2346280" cy="92333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Textfeld 71"/>
                <p:cNvSpPr txBox="1"/>
                <p:nvPr/>
              </p:nvSpPr>
              <p:spPr>
                <a:xfrm>
                  <a:off x="1643249" y="3205588"/>
                  <a:ext cx="384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e.g.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7" name="Gruppieren 86"/>
            <p:cNvGrpSpPr/>
            <p:nvPr/>
          </p:nvGrpSpPr>
          <p:grpSpPr>
            <a:xfrm>
              <a:off x="670935" y="2636375"/>
              <a:ext cx="372666" cy="771254"/>
              <a:chOff x="100078" y="1748223"/>
              <a:chExt cx="372666" cy="771254"/>
            </a:xfrm>
          </p:grpSpPr>
          <p:sp>
            <p:nvSpPr>
              <p:cNvPr id="88" name="Abgerundetes Rechteck 87"/>
              <p:cNvSpPr/>
              <p:nvPr/>
            </p:nvSpPr>
            <p:spPr>
              <a:xfrm>
                <a:off x="111954" y="1828801"/>
                <a:ext cx="360790" cy="593766"/>
              </a:xfrm>
              <a:prstGeom prst="roundRect">
                <a:avLst/>
              </a:prstGeom>
              <a:solidFill>
                <a:srgbClr val="85B1F9"/>
              </a:solidFill>
              <a:ln w="95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 rot="16200000">
                <a:off x="-131660" y="1979961"/>
                <a:ext cx="7712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2000" b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new</a:t>
                </a:r>
                <a:endPara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5" name="Gruppieren 94"/>
          <p:cNvGrpSpPr/>
          <p:nvPr/>
        </p:nvGrpSpPr>
        <p:grpSpPr>
          <a:xfrm>
            <a:off x="251520" y="3795275"/>
            <a:ext cx="4529611" cy="1690239"/>
            <a:chOff x="251520" y="3795275"/>
            <a:chExt cx="4529611" cy="1690239"/>
          </a:xfrm>
        </p:grpSpPr>
        <p:grpSp>
          <p:nvGrpSpPr>
            <p:cNvPr id="79" name="Gruppieren 78"/>
            <p:cNvGrpSpPr/>
            <p:nvPr/>
          </p:nvGrpSpPr>
          <p:grpSpPr>
            <a:xfrm>
              <a:off x="670935" y="3795275"/>
              <a:ext cx="4110196" cy="1690239"/>
              <a:chOff x="670935" y="3795275"/>
              <a:chExt cx="4110196" cy="1690239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70935" y="4149080"/>
                <a:ext cx="4110196" cy="1336434"/>
                <a:chOff x="670935" y="4149080"/>
                <a:chExt cx="4110196" cy="1336434"/>
              </a:xfrm>
            </p:grpSpPr>
            <p:sp>
              <p:nvSpPr>
                <p:cNvPr id="46" name="Abgerundetes Rechteck 45"/>
                <p:cNvSpPr/>
                <p:nvPr/>
              </p:nvSpPr>
              <p:spPr>
                <a:xfrm>
                  <a:off x="670935" y="4149080"/>
                  <a:ext cx="4110196" cy="1336434"/>
                </a:xfrm>
                <a:prstGeom prst="roundRect">
                  <a:avLst/>
                </a:prstGeom>
                <a:solidFill>
                  <a:srgbClr val="F8F8F8"/>
                </a:solidFill>
                <a:ln w="9525">
                  <a:solidFill>
                    <a:srgbClr val="969696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hteck 28"/>
                    <p:cNvSpPr/>
                    <p:nvPr/>
                  </p:nvSpPr>
                  <p:spPr>
                    <a:xfrm>
                      <a:off x="3028949" y="4421377"/>
                      <a:ext cx="1602426" cy="106413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  <m:t>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sz="16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>
                                                  <a:latin typeface="Cambria Math"/>
                                                </a:rPr>
                                                <m:t>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1600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is</m:t>
                            </m:r>
                            <m:r>
                              <a:rPr lang="en-US" sz="16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regular</m:t>
                            </m:r>
                          </m:oMath>
                        </m:oMathPara>
                      </a14:m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Rechteck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8949" y="4421377"/>
                      <a:ext cx="1602426" cy="1064137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feld 29"/>
                    <p:cNvSpPr txBox="1"/>
                    <p:nvPr/>
                  </p:nvSpPr>
                  <p:spPr>
                    <a:xfrm>
                      <a:off x="1241928" y="4617585"/>
                      <a:ext cx="1598643" cy="5502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de-DE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de-DE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de-DE" b="1" i="0" smtClean="0"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feld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1928" y="4617585"/>
                      <a:ext cx="1598643" cy="550215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Textfeld 37"/>
                <p:cNvSpPr txBox="1"/>
                <p:nvPr/>
              </p:nvSpPr>
              <p:spPr>
                <a:xfrm>
                  <a:off x="818072" y="4194886"/>
                  <a:ext cx="391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Transformation to special index 1 form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0" name="Gerade Verbindung mit Pfeil 59"/>
              <p:cNvCxnSpPr>
                <a:stCxn id="45" idx="2"/>
                <a:endCxn id="46" idx="0"/>
              </p:cNvCxnSpPr>
              <p:nvPr/>
            </p:nvCxnSpPr>
            <p:spPr>
              <a:xfrm>
                <a:off x="2721255" y="3795275"/>
                <a:ext cx="4778" cy="353805"/>
              </a:xfrm>
              <a:prstGeom prst="straightConnector1">
                <a:avLst/>
              </a:prstGeom>
              <a:ln w="381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pieren 89"/>
            <p:cNvGrpSpPr/>
            <p:nvPr/>
          </p:nvGrpSpPr>
          <p:grpSpPr>
            <a:xfrm>
              <a:off x="251520" y="4396546"/>
              <a:ext cx="360791" cy="771254"/>
              <a:chOff x="268602" y="1748223"/>
              <a:chExt cx="360791" cy="771254"/>
            </a:xfrm>
          </p:grpSpPr>
          <p:sp>
            <p:nvSpPr>
              <p:cNvPr id="91" name="Abgerundetes Rechteck 90"/>
              <p:cNvSpPr/>
              <p:nvPr/>
            </p:nvSpPr>
            <p:spPr>
              <a:xfrm>
                <a:off x="268603" y="1828801"/>
                <a:ext cx="360790" cy="593766"/>
              </a:xfrm>
              <a:prstGeom prst="roundRect">
                <a:avLst/>
              </a:prstGeom>
              <a:solidFill>
                <a:srgbClr val="85B1F9"/>
              </a:solidFill>
              <a:ln w="95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Textfeld 91"/>
              <p:cNvSpPr txBox="1"/>
              <p:nvPr/>
            </p:nvSpPr>
            <p:spPr>
              <a:xfrm rot="-5400000">
                <a:off x="36864" y="1979961"/>
                <a:ext cx="7712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2000" b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new</a:t>
                </a:r>
                <a:endPara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96" name="Textfeld 95"/>
          <p:cNvSpPr txBox="1"/>
          <p:nvPr/>
        </p:nvSpPr>
        <p:spPr>
          <a:xfrm>
            <a:off x="5383379" y="3357572"/>
            <a:ext cx="25567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smtClean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no scalarization of equations</a:t>
            </a:r>
          </a:p>
        </p:txBody>
      </p:sp>
    </p:spTree>
    <p:extLst>
      <p:ext uri="{BB962C8B-B14F-4D97-AF65-F5344CB8AC3E}">
        <p14:creationId xmlns:p14="http://schemas.microsoft.com/office/powerpoint/2010/main" val="1143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1" grpId="0"/>
      <p:bldP spid="48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1619672" y="2812072"/>
            <a:ext cx="541956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Symbolic Transformation of</a:t>
            </a:r>
          </a:p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Array Equations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350226" y="-1261370"/>
            <a:ext cx="2830286" cy="4865241"/>
            <a:chOff x="6316960" y="-1275569"/>
            <a:chExt cx="2830286" cy="4865241"/>
          </a:xfrm>
        </p:grpSpPr>
        <p:sp>
          <p:nvSpPr>
            <p:cNvPr id="10" name="Freihandform 9"/>
            <p:cNvSpPr/>
            <p:nvPr/>
          </p:nvSpPr>
          <p:spPr>
            <a:xfrm>
              <a:off x="6316960" y="-10886"/>
              <a:ext cx="2830286" cy="2819400"/>
            </a:xfrm>
            <a:custGeom>
              <a:avLst/>
              <a:gdLst>
                <a:gd name="connsiteX0" fmla="*/ 1262743 w 2830286"/>
                <a:gd name="connsiteY0" fmla="*/ 0 h 2819400"/>
                <a:gd name="connsiteX1" fmla="*/ 2830286 w 2830286"/>
                <a:gd name="connsiteY1" fmla="*/ 1556657 h 2819400"/>
                <a:gd name="connsiteX2" fmla="*/ 2819400 w 2830286"/>
                <a:gd name="connsiteY2" fmla="*/ 2819400 h 2819400"/>
                <a:gd name="connsiteX3" fmla="*/ 0 w 2830286"/>
                <a:gd name="connsiteY3" fmla="*/ 0 h 2819400"/>
                <a:gd name="connsiteX4" fmla="*/ 1262743 w 2830286"/>
                <a:gd name="connsiteY4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286" h="2819400">
                  <a:moveTo>
                    <a:pt x="1262743" y="0"/>
                  </a:moveTo>
                  <a:lnTo>
                    <a:pt x="2830286" y="1556657"/>
                  </a:lnTo>
                  <a:cubicBezTo>
                    <a:pt x="2826657" y="1977571"/>
                    <a:pt x="2823029" y="2398486"/>
                    <a:pt x="2819400" y="2819400"/>
                  </a:cubicBezTo>
                  <a:lnTo>
                    <a:pt x="0" y="0"/>
                  </a:lnTo>
                  <a:lnTo>
                    <a:pt x="126274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B1F9">
                    <a:lumMod val="65000"/>
                    <a:alpha val="83000"/>
                  </a:srgbClr>
                </a:gs>
                <a:gs pos="61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 rot="2700000">
              <a:off x="5615977" y="910830"/>
              <a:ext cx="48652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32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new algorithm</a:t>
              </a:r>
              <a:endPara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86000" y="404664"/>
            <a:ext cx="8172000" cy="738187"/>
          </a:xfrm>
        </p:spPr>
        <p:txBody>
          <a:bodyPr/>
          <a:lstStyle/>
          <a:p>
            <a:r>
              <a:rPr lang="de-DE" smtClean="0"/>
              <a:t>Example: </a:t>
            </a:r>
            <a:r>
              <a:rPr lang="de-DE"/>
              <a:t>Array equations of a sliding mass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187624" y="2836093"/>
                <a:ext cx="1942775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𝐫</m:t>
                      </m:r>
                      <m:r>
                        <m:rPr>
                          <m:aln/>
                        </m:rPr>
                        <a:rPr lang="en-US" b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𝐧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𝐯</m:t>
                      </m:r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𝐟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b="1" i="1">
                          <a:latin typeface="Cambria Math"/>
                        </a:rPr>
                        <m:t>𝐠</m:t>
                      </m:r>
                      <m:r>
                        <a:rPr lang="en-US" b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𝐮</m:t>
                      </m:r>
                    </m:oMath>
                    <m:oMath xmlns:m="http://schemas.openxmlformats.org/officeDocument/2006/math">
                      <m:r>
                        <a:rPr lang="en-US" b="0" i="0">
                          <a:latin typeface="Cambria Math"/>
                        </a:rPr>
                        <m:t>0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𝐧</m:t>
                      </m:r>
                      <m:r>
                        <a:rPr lang="en-US" b="1">
                          <a:latin typeface="Cambria Math"/>
                        </a:rPr>
                        <m:t>∙</m:t>
                      </m:r>
                      <m:r>
                        <a:rPr lang="en-US" b="1" i="1">
                          <a:latin typeface="Cambria Math"/>
                        </a:rPr>
                        <m:t>𝐟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𝐮</m:t>
                      </m:r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−(</m:t>
                      </m:r>
                      <m:r>
                        <a:rPr lang="en-US" i="1">
                          <a:latin typeface="Cambria Math"/>
                        </a:rPr>
                        <m:t>𝑐𝑠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36093"/>
                <a:ext cx="1942775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940" r="-1254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3645143" y="3200998"/>
            <a:ext cx="469078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smtClean="0">
                <a:latin typeface="Arial" pitchFamily="34" charset="0"/>
                <a:cs typeface="Arial" pitchFamily="34" charset="0"/>
              </a:rPr>
              <a:t>Pantelides algorithm:</a:t>
            </a:r>
          </a:p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Determine, how often every equation must be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differentiated until the highest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derivative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variables can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b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uniquely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assigned to the highest derivative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39552" y="1196752"/>
                <a:ext cx="24888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parameters: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</a:rPr>
                      <m:t>𝑑</m:t>
                    </m:r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</a:rPr>
                      <m:t>𝑚</m:t>
                    </m:r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𝐧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de-DE" b="1" i="0" smtClean="0">
                        <a:latin typeface="Cambria Math"/>
                      </a:rPr>
                      <m:t>𝐠</m:t>
                    </m:r>
                  </m:oMath>
                </a14:m>
                <a:endParaRPr lang="de-DE" b="1" smtClean="0">
                  <a:latin typeface="Arial" pitchFamily="34" charset="0"/>
                </a:endParaRPr>
              </a:p>
              <a:p>
                <a:r>
                  <a:rPr lang="de-DE" smtClean="0">
                    <a:latin typeface="Arial" pitchFamily="34" charset="0"/>
                    <a:cs typeface="Arial" pitchFamily="34" charset="0"/>
                  </a:rPr>
                  <a:t>unknowns: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𝐫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𝐯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𝐟</m:t>
                    </m:r>
                    <m:r>
                      <a:rPr lang="de-DE" b="1" i="1" smtClean="0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𝐮</m:t>
                    </m:r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2488823" cy="553998"/>
              </a:xfrm>
              <a:prstGeom prst="rect">
                <a:avLst/>
              </a:prstGeom>
              <a:blipFill rotWithShape="1">
                <a:blip r:embed="rId4"/>
                <a:stretch>
                  <a:fillRect l="-5882" t="-13187" r="-269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3666405" y="4448145"/>
            <a:ext cx="47449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Idea: Assign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array variables to array </a:t>
            </a:r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51520" y="3788229"/>
            <a:ext cx="8720398" cy="1945028"/>
            <a:chOff x="251520" y="3323081"/>
            <a:chExt cx="8720398" cy="1945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745307" y="4991110"/>
                  <a:ext cx="8226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b="1" smtClean="0">
                      <a:solidFill>
                        <a:srgbClr val="3399FF"/>
                      </a:solidFill>
                      <a:latin typeface="Arial" pitchFamily="34" charset="0"/>
                      <a:cs typeface="Arial" pitchFamily="34" charset="0"/>
                    </a:rPr>
                    <a:t>Scalar equation 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has </a:t>
                  </a:r>
                  <a:r>
                    <a:rPr lang="de-DE" b="1" smtClean="0">
                      <a:solidFill>
                        <a:srgbClr val="3399FF"/>
                      </a:solidFill>
                      <a:latin typeface="Arial" pitchFamily="34" charset="0"/>
                      <a:cs typeface="Arial" pitchFamily="34" charset="0"/>
                    </a:rPr>
                    <a:t>no scalar 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unknown → array unknown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𝐟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must be scalarized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07" y="4991110"/>
                  <a:ext cx="822661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704" t="-28889" r="-889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ihandform 34"/>
            <p:cNvSpPr/>
            <p:nvPr/>
          </p:nvSpPr>
          <p:spPr>
            <a:xfrm>
              <a:off x="251520" y="3323081"/>
              <a:ext cx="1035170" cy="1805186"/>
            </a:xfrm>
            <a:custGeom>
              <a:avLst/>
              <a:gdLst>
                <a:gd name="connsiteX0" fmla="*/ 353683 w 1035170"/>
                <a:gd name="connsiteY0" fmla="*/ 2053087 h 2061713"/>
                <a:gd name="connsiteX1" fmla="*/ 17253 w 1035170"/>
                <a:gd name="connsiteY1" fmla="*/ 2061713 h 2061713"/>
                <a:gd name="connsiteX2" fmla="*/ 0 w 1035170"/>
                <a:gd name="connsiteY2" fmla="*/ 0 h 2061713"/>
                <a:gd name="connsiteX3" fmla="*/ 1035170 w 1035170"/>
                <a:gd name="connsiteY3" fmla="*/ 0 h 206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5170" h="2061713">
                  <a:moveTo>
                    <a:pt x="353683" y="2053087"/>
                  </a:moveTo>
                  <a:lnTo>
                    <a:pt x="17253" y="2061713"/>
                  </a:lnTo>
                  <a:lnTo>
                    <a:pt x="0" y="0"/>
                  </a:lnTo>
                  <a:lnTo>
                    <a:pt x="103517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3695948" y="5949280"/>
            <a:ext cx="23852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>
                <a:latin typeface="Arial" pitchFamily="34" charset="0"/>
                <a:cs typeface="Arial" pitchFamily="34" charset="0"/>
              </a:rPr>
              <a:t>→ </a:t>
            </a:r>
            <a:r>
              <a:rPr lang="de-DE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Idea does not work</a:t>
            </a:r>
            <a:endParaRPr lang="en-US" b="1" dirty="0" smtClean="0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96814" y="3040083"/>
            <a:ext cx="8078110" cy="2261126"/>
            <a:chOff x="396814" y="2574935"/>
            <a:chExt cx="8078110" cy="2261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45307" y="4559062"/>
                  <a:ext cx="7729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b="1" smtClean="0">
                      <a:solidFill>
                        <a:srgbClr val="3399FF"/>
                      </a:solidFill>
                      <a:latin typeface="Arial" pitchFamily="34" charset="0"/>
                      <a:cs typeface="Arial" pitchFamily="34" charset="0"/>
                    </a:rPr>
                    <a:t>No scalar equation 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contains </a:t>
                  </a:r>
                  <a:r>
                    <a:rPr lang="de-DE" b="1" smtClean="0">
                      <a:solidFill>
                        <a:srgbClr val="3399FF"/>
                      </a:solidFill>
                      <a:latin typeface="Arial" pitchFamily="34" charset="0"/>
                      <a:cs typeface="Arial" pitchFamily="34" charset="0"/>
                    </a:rPr>
                    <a:t>scalar</a:t>
                  </a:r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a14:m>
                  <a:r>
                    <a:rPr lang="de-DE" smtClean="0">
                      <a:latin typeface="Arial" pitchFamily="34" charset="0"/>
                      <a:cs typeface="Arial" pitchFamily="34" charset="0"/>
                    </a:rPr>
                    <a:t> → array equation must be scalarized </a:t>
                  </a:r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07" y="4559062"/>
                  <a:ext cx="772961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814" t="-28889" r="-1577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ihandform 37"/>
            <p:cNvSpPr/>
            <p:nvPr/>
          </p:nvSpPr>
          <p:spPr>
            <a:xfrm>
              <a:off x="396814" y="2574935"/>
              <a:ext cx="854015" cy="2126460"/>
            </a:xfrm>
            <a:custGeom>
              <a:avLst/>
              <a:gdLst>
                <a:gd name="connsiteX0" fmla="*/ 232913 w 845388"/>
                <a:gd name="connsiteY0" fmla="*/ 2415396 h 2424022"/>
                <a:gd name="connsiteX1" fmla="*/ 0 w 845388"/>
                <a:gd name="connsiteY1" fmla="*/ 2424022 h 2424022"/>
                <a:gd name="connsiteX2" fmla="*/ 0 w 845388"/>
                <a:gd name="connsiteY2" fmla="*/ 8626 h 2424022"/>
                <a:gd name="connsiteX3" fmla="*/ 845388 w 845388"/>
                <a:gd name="connsiteY3" fmla="*/ 0 h 2424022"/>
                <a:gd name="connsiteX0" fmla="*/ 241540 w 854015"/>
                <a:gd name="connsiteY0" fmla="*/ 2415397 h 2424023"/>
                <a:gd name="connsiteX1" fmla="*/ 8627 w 854015"/>
                <a:gd name="connsiteY1" fmla="*/ 2424023 h 2424023"/>
                <a:gd name="connsiteX2" fmla="*/ 0 w 854015"/>
                <a:gd name="connsiteY2" fmla="*/ 0 h 2424023"/>
                <a:gd name="connsiteX3" fmla="*/ 854015 w 854015"/>
                <a:gd name="connsiteY3" fmla="*/ 1 h 242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015" h="2424023">
                  <a:moveTo>
                    <a:pt x="241540" y="2415397"/>
                  </a:moveTo>
                  <a:lnTo>
                    <a:pt x="8627" y="2424023"/>
                  </a:lnTo>
                  <a:cubicBezTo>
                    <a:pt x="5751" y="1616015"/>
                    <a:pt x="2876" y="808008"/>
                    <a:pt x="0" y="0"/>
                  </a:cubicBezTo>
                  <a:lnTo>
                    <a:pt x="854015" y="1"/>
                  </a:lnTo>
                </a:path>
              </a:pathLst>
            </a:custGeom>
            <a:noFill/>
            <a:ln w="9525">
              <a:solidFill>
                <a:srgbClr val="3399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99FF"/>
                </a:solidFill>
              </a:endParaRPr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396814" y="3602877"/>
              <a:ext cx="889876" cy="0"/>
            </a:xfrm>
            <a:prstGeom prst="line">
              <a:avLst/>
            </a:prstGeom>
            <a:ln>
              <a:solidFill>
                <a:srgbClr val="3399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16" y="910969"/>
            <a:ext cx="1615080" cy="193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05" y="1138738"/>
            <a:ext cx="2678659" cy="175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7236296" y="2072723"/>
            <a:ext cx="576064" cy="716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7100104" y="2317373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𝐫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4" y="2317373"/>
                <a:ext cx="34817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7668344" y="2012590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012590"/>
                <a:ext cx="34971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/>
          <p:nvPr/>
        </p:nvCxnSpPr>
        <p:spPr>
          <a:xfrm>
            <a:off x="8075064" y="2723487"/>
            <a:ext cx="261414" cy="292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8268158" y="2831666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158" y="2831666"/>
                <a:ext cx="3802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0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sp>
        <p:nvSpPr>
          <p:cNvPr id="9" name="Textfeld 8"/>
          <p:cNvSpPr txBox="1"/>
          <p:nvPr/>
        </p:nvSpPr>
        <p:spPr>
          <a:xfrm>
            <a:off x="454223" y="476672"/>
            <a:ext cx="73581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>
                <a:latin typeface="Arial" pitchFamily="34" charset="0"/>
                <a:cs typeface="Arial" pitchFamily="34" charset="0"/>
              </a:rPr>
              <a:t>1. (Conceptually) scalarize </a:t>
            </a:r>
            <a:r>
              <a:rPr lang="de-DE" sz="1600" smtClean="0">
                <a:latin typeface="Arial" pitchFamily="34" charset="0"/>
                <a:cs typeface="Arial" pitchFamily="34" charset="0"/>
              </a:rPr>
              <a:t>using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incidence of original array </a:t>
            </a:r>
            <a:r>
              <a:rPr lang="de-DE" sz="1600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equations</a:t>
            </a:r>
            <a:endParaRPr lang="de-DE" sz="1600" b="1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1600">
                <a:latin typeface="Arial" pitchFamily="34" charset="0"/>
                <a:cs typeface="Arial" pitchFamily="34" charset="0"/>
              </a:rPr>
              <a:t>2. Apply </a:t>
            </a:r>
            <a:r>
              <a:rPr lang="de-DE" sz="1600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Pantelides</a:t>
            </a:r>
            <a:endParaRPr lang="de-DE" sz="1600" b="1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2753077" y="764704"/>
            <a:ext cx="3619123" cy="467339"/>
            <a:chOff x="1540058" y="2456444"/>
            <a:chExt cx="3619123" cy="467339"/>
          </a:xfrm>
        </p:grpSpPr>
        <p:sp>
          <p:nvSpPr>
            <p:cNvPr id="15" name="Textfeld 14"/>
            <p:cNvSpPr txBox="1"/>
            <p:nvPr/>
          </p:nvSpPr>
          <p:spPr>
            <a:xfrm>
              <a:off x="1540058" y="2492896"/>
              <a:ext cx="159178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scalarized, highest</a:t>
              </a:r>
              <a:br>
                <a:rPr lang="de-DE" sz="1400" i="1" smtClean="0">
                  <a:latin typeface="Arial" pitchFamily="34" charset="0"/>
                  <a:cs typeface="Arial" pitchFamily="34" charset="0"/>
                </a:rPr>
              </a:br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derivative equations</a:t>
              </a:r>
              <a:endParaRPr lang="en-US" sz="1400" i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403937" y="2456444"/>
              <a:ext cx="87524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unknowns</a:t>
              </a:r>
              <a:br>
                <a:rPr lang="de-DE" sz="1400" i="1" smtClean="0">
                  <a:latin typeface="Arial" pitchFamily="34" charset="0"/>
                  <a:cs typeface="Arial" pitchFamily="34" charset="0"/>
                </a:rPr>
              </a:br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(incidence)</a:t>
              </a:r>
              <a:endParaRPr lang="en-US" sz="1400" i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340452" y="2460292"/>
              <a:ext cx="81872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assigned </a:t>
              </a:r>
            </a:p>
            <a:p>
              <a:pPr algn="ctr"/>
              <a:r>
                <a:rPr lang="de-DE" sz="1400" i="1" smtClean="0">
                  <a:latin typeface="Arial" pitchFamily="34" charset="0"/>
                  <a:cs typeface="Arial" pitchFamily="34" charset="0"/>
                </a:rPr>
                <a:t>variables</a:t>
              </a:r>
              <a:endParaRPr lang="en-US" sz="1400" i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el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48160"/>
                  </p:ext>
                </p:extLst>
              </p:nvPr>
            </p:nvGraphicFramePr>
            <p:xfrm>
              <a:off x="2485901" y="3334161"/>
              <a:ext cx="3374825" cy="10083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66714"/>
                    <a:gridCol w="1008111"/>
                  </a:tblGrid>
                  <a:tr h="565785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el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48160"/>
                  </p:ext>
                </p:extLst>
              </p:nvPr>
            </p:nvGraphicFramePr>
            <p:xfrm>
              <a:off x="2485901" y="3334161"/>
              <a:ext cx="3374825" cy="10083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66714"/>
                    <a:gridCol w="1008111"/>
                  </a:tblGrid>
                  <a:tr h="7353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8" t="-833" r="-42784" b="-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35758" t="-833" r="-606" b="-38333"/>
                          </a:stretch>
                        </a:blipFill>
                      </a:tcPr>
                    </a:tc>
                  </a:tr>
                  <a:tr h="27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8" t="-268889" r="-4278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35758" t="-268889" r="-606" b="-22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Textfeld 21"/>
          <p:cNvSpPr txBox="1"/>
          <p:nvPr/>
        </p:nvSpPr>
        <p:spPr>
          <a:xfrm>
            <a:off x="4790157" y="3074135"/>
            <a:ext cx="11254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600" i="1" smtClean="0">
                <a:latin typeface="Arial" pitchFamily="34" charset="0"/>
                <a:cs typeface="Arial" pitchFamily="34" charset="0"/>
              </a:rPr>
              <a:t>unknowns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061965" y="3068960"/>
            <a:ext cx="11254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600" i="1" smtClean="0">
                <a:latin typeface="Arial" pitchFamily="34" charset="0"/>
                <a:cs typeface="Arial" pitchFamily="34" charset="0"/>
              </a:rPr>
              <a:t>BLT block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526222"/>
                  </p:ext>
                </p:extLst>
              </p:nvPr>
            </p:nvGraphicFramePr>
            <p:xfrm>
              <a:off x="2429934" y="4810655"/>
              <a:ext cx="3062263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029"/>
                    <a:gridCol w="878234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</m:oMath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m:rPr>
                                    <m:aln/>
                                  </m:rP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𝐠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𝐮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600" b="0" i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0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𝐧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∙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𝐫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𝐯</m:t>
                                    </m:r>
                                  </m:e>
                                </m:acc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de-DE" sz="16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526222"/>
                  </p:ext>
                </p:extLst>
              </p:nvPr>
            </p:nvGraphicFramePr>
            <p:xfrm>
              <a:off x="2429934" y="4810655"/>
              <a:ext cx="3062263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84029"/>
                    <a:gridCol w="878234"/>
                  </a:tblGrid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smtClean="0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BLT block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>
                              <a:effectLst/>
                              <a:latin typeface="Arial" panose="020B0604020202020204" pitchFamily="34" charset="0"/>
                              <a:ea typeface="Times New Roman"/>
                              <a:cs typeface="Arial" panose="020B0604020202020204" pitchFamily="34" charset="0"/>
                            </a:rPr>
                            <a:t>solve for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Times New Roman"/>
                            <a:cs typeface="Arial" panose="020B0604020202020204" pitchFamily="34" charset="0"/>
                          </a:endParaRPr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79" t="-125000" r="-4022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49306" t="-125000" b="-410000"/>
                          </a:stretch>
                        </a:blipFill>
                      </a:tcPr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79" t="-56250" r="-40223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49306" t="-56250" b="-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Textfeld 23"/>
          <p:cNvSpPr txBox="1"/>
          <p:nvPr/>
        </p:nvSpPr>
        <p:spPr>
          <a:xfrm>
            <a:off x="517425" y="4528873"/>
            <a:ext cx="3925755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de-DE" sz="16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(Conceptually) transform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back to </a:t>
            </a:r>
            <a:r>
              <a:rPr lang="de-DE" sz="1600" b="1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arrays</a:t>
            </a:r>
            <a:endParaRPr lang="de-DE" sz="1600" b="1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76240" y="2564904"/>
            <a:ext cx="615469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/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Sort</a:t>
            </a: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highest derivative equations (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BLT</a:t>
            </a: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</a:t>
            </a:r>
            <a:b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de-DE" sz="1600">
                <a:latin typeface="Arial" pitchFamily="34" charset="0"/>
                <a:cs typeface="Arial" pitchFamily="34" charset="0"/>
              </a:rPr>
              <a:t>→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array elements </a:t>
            </a:r>
            <a:r>
              <a:rPr lang="de-DE" sz="1600">
                <a:latin typeface="Arial" pitchFamily="34" charset="0"/>
                <a:cs typeface="Arial" pitchFamily="34" charset="0"/>
              </a:rPr>
              <a:t>are in the same algebraic loop (= </a:t>
            </a:r>
            <a:r>
              <a:rPr lang="de-DE" sz="1600" b="1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BLT block</a:t>
            </a:r>
            <a:r>
              <a:rPr lang="de-DE" sz="1600" smtClean="0">
                <a:latin typeface="Arial" pitchFamily="34" charset="0"/>
                <a:cs typeface="Arial" pitchFamily="34" charset="0"/>
              </a:rPr>
              <a:t>)</a:t>
            </a:r>
            <a:endParaRPr lang="de-DE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993596" y="6401081"/>
            <a:ext cx="3838551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de-DE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5. Analytically differentiate array </a:t>
            </a:r>
            <a:r>
              <a:rPr lang="de-DE" sz="16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equations</a:t>
            </a: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el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969040"/>
                  </p:ext>
                </p:extLst>
              </p:nvPr>
            </p:nvGraphicFramePr>
            <p:xfrm>
              <a:off x="2512941" y="1232043"/>
              <a:ext cx="3499219" cy="11521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96747"/>
                    <a:gridCol w="991823"/>
                    <a:gridCol w="410649"/>
                  </a:tblGrid>
                  <a:tr h="288032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=−(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𝑐𝑠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𝑑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605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el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969040"/>
                  </p:ext>
                </p:extLst>
              </p:nvPr>
            </p:nvGraphicFramePr>
            <p:xfrm>
              <a:off x="2512941" y="1232043"/>
              <a:ext cx="3499219" cy="11521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96747"/>
                    <a:gridCol w="991823"/>
                    <a:gridCol w="410649"/>
                  </a:tblGrid>
                  <a:tr h="288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r="-67151" b="-3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11043" r="-41718" b="-3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6716" r="-1493" b="-317021"/>
                          </a:stretch>
                        </a:blipFill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t="-97917" r="-67151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 anchor="ctr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11043" t="-97917" r="-41718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6716" t="-97917" r="-1493" b="-210417"/>
                          </a:stretch>
                        </a:blipFill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t="-202128" r="-67151" b="-1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11043" t="-202128" r="-41718" b="-1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6716" t="-202128" r="-1493" b="-114894"/>
                          </a:stretch>
                        </a:blipFill>
                      </a:tcPr>
                    </a:tc>
                  </a:tr>
                  <a:tr h="288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t="-302128" r="-67151" b="-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11043" t="-302128" r="-41718" b="-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195" marR="36195" marT="0" marB="3810">
                        <a:lnL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D9D9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6716" t="-302128" r="-1493" b="-148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655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1667619" y="2732147"/>
            <a:ext cx="558005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  <a:p>
            <a:pPr algn="ctr"/>
            <a:r>
              <a:rPr lang="de-DE" sz="3200" b="1" smtClean="0">
                <a:solidFill>
                  <a:srgbClr val="6699FF"/>
                </a:solidFill>
                <a:latin typeface="Arial" pitchFamily="34" charset="0"/>
                <a:cs typeface="Arial" pitchFamily="34" charset="0"/>
              </a:rPr>
              <a:t>to Special Index 1 DAE Form</a:t>
            </a:r>
          </a:p>
        </p:txBody>
      </p:sp>
      <p:sp>
        <p:nvSpPr>
          <p:cNvPr id="8" name="AutoShape 2" descr="Image result for n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new"/>
          <p:cNvSpPr>
            <a:spLocks noChangeAspect="1" noChangeArrowheads="1"/>
          </p:cNvSpPr>
          <p:nvPr/>
        </p:nvSpPr>
        <p:spPr bwMode="auto">
          <a:xfrm>
            <a:off x="155575" y="-1706563"/>
            <a:ext cx="35623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 rot="2707752">
            <a:off x="7202560" y="602588"/>
            <a:ext cx="193573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de-DE" sz="6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ew</a:t>
            </a:r>
            <a:endParaRPr lang="en-US" sz="6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350226" y="-1261370"/>
            <a:ext cx="2830286" cy="4865241"/>
            <a:chOff x="6316960" y="-1275569"/>
            <a:chExt cx="2830286" cy="4865241"/>
          </a:xfrm>
        </p:grpSpPr>
        <p:sp>
          <p:nvSpPr>
            <p:cNvPr id="19" name="Freihandform 18"/>
            <p:cNvSpPr/>
            <p:nvPr/>
          </p:nvSpPr>
          <p:spPr>
            <a:xfrm>
              <a:off x="6316960" y="-10886"/>
              <a:ext cx="2830286" cy="2819400"/>
            </a:xfrm>
            <a:custGeom>
              <a:avLst/>
              <a:gdLst>
                <a:gd name="connsiteX0" fmla="*/ 1262743 w 2830286"/>
                <a:gd name="connsiteY0" fmla="*/ 0 h 2819400"/>
                <a:gd name="connsiteX1" fmla="*/ 2830286 w 2830286"/>
                <a:gd name="connsiteY1" fmla="*/ 1556657 h 2819400"/>
                <a:gd name="connsiteX2" fmla="*/ 2819400 w 2830286"/>
                <a:gd name="connsiteY2" fmla="*/ 2819400 h 2819400"/>
                <a:gd name="connsiteX3" fmla="*/ 0 w 2830286"/>
                <a:gd name="connsiteY3" fmla="*/ 0 h 2819400"/>
                <a:gd name="connsiteX4" fmla="*/ 1262743 w 2830286"/>
                <a:gd name="connsiteY4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286" h="2819400">
                  <a:moveTo>
                    <a:pt x="1262743" y="0"/>
                  </a:moveTo>
                  <a:lnTo>
                    <a:pt x="2830286" y="1556657"/>
                  </a:lnTo>
                  <a:cubicBezTo>
                    <a:pt x="2826657" y="1977571"/>
                    <a:pt x="2823029" y="2398486"/>
                    <a:pt x="2819400" y="2819400"/>
                  </a:cubicBezTo>
                  <a:lnTo>
                    <a:pt x="0" y="0"/>
                  </a:lnTo>
                  <a:lnTo>
                    <a:pt x="126274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B1F9">
                    <a:lumMod val="65000"/>
                    <a:alpha val="83000"/>
                  </a:srgbClr>
                </a:gs>
                <a:gs pos="61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 rot="2700000">
              <a:off x="5615977" y="910830"/>
              <a:ext cx="48652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32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new algorithm</a:t>
              </a:r>
              <a:endPara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4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6000" y="476672"/>
            <a:ext cx="8172000" cy="738187"/>
          </a:xfrm>
        </p:spPr>
        <p:txBody>
          <a:bodyPr/>
          <a:lstStyle/>
          <a:p>
            <a:r>
              <a:rPr lang="de-DE" smtClean="0"/>
              <a:t>Example: Multi-Body Systems</a:t>
            </a:r>
            <a:endParaRPr lang="en-US" sz="180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Otter, Elmqvist: Transformation of Differential Algebraic Array Equations to Index One Form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Chart </a:t>
            </a:r>
            <a:fld id="{18C7CB6D-895A-4F21-B0E7-2185F6FE5534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323528" y="1171002"/>
                <a:ext cx="3726160" cy="9475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/>
                            </a:rPr>
                            <m:t>𝐪</m:t>
                          </m:r>
                        </m:e>
                      </m:acc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1" i="0">
                          <a:latin typeface="Cambria Math"/>
                        </a:rPr>
                        <m:t>𝐯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𝐌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𝐪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𝒒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𝝀</m:t>
                      </m:r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1" i="0">
                          <a:latin typeface="Cambria Math"/>
                        </a:rPr>
                        <m:t>𝐡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𝒒</m:t>
                          </m:r>
                          <m:r>
                            <a:rPr lang="en-US"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𝟎</m:t>
                      </m:r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1" i="0">
                          <a:latin typeface="Cambria Math"/>
                        </a:rPr>
                        <m:t>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𝒒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71002"/>
                <a:ext cx="3726160" cy="9475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232582" y="2073199"/>
                <a:ext cx="1627497" cy="474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/>
                        </a:rPr>
                        <m:t>𝐆</m:t>
                      </m:r>
                      <m:r>
                        <a:rPr 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𝜕</m:t>
                          </m:r>
                          <m:r>
                            <a:rPr lang="en-US" sz="1200" b="1" i="0">
                              <a:latin typeface="Cambria Math"/>
                            </a:rPr>
                            <m:t>𝐠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𝜕</m:t>
                          </m:r>
                          <m:r>
                            <a:rPr lang="en-US" sz="1200" b="1" i="0">
                              <a:latin typeface="Cambria Math"/>
                            </a:rPr>
                            <m:t>𝐪</m:t>
                          </m:r>
                        </m:den>
                      </m:f>
                      <m:r>
                        <a:rPr lang="de-DE" sz="1200" b="0" i="0" smtClean="0">
                          <a:latin typeface="Cambria Math"/>
                        </a:rPr>
                        <m:t>,</m:t>
                      </m:r>
                      <m:r>
                        <a:rPr lang="en-US" sz="1200">
                          <a:latin typeface="Cambria Math"/>
                        </a:rPr>
                        <m:t> </m:t>
                      </m:r>
                      <m:r>
                        <a:rPr lang="en-US" sz="1200" b="1" i="1">
                          <a:latin typeface="Cambria Math"/>
                        </a:rPr>
                        <m:t>𝐌</m:t>
                      </m:r>
                      <m:r>
                        <a:rPr lang="en-US" sz="1200" b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/>
                            </a:rPr>
                            <m:t>𝐌</m:t>
                          </m:r>
                        </m:e>
                        <m:sup>
                          <m:r>
                            <a:rPr lang="en-US" sz="1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latin typeface="Cambria Math"/>
                        </a:rPr>
                        <m:t>&gt;</m:t>
                      </m:r>
                      <m:r>
                        <a:rPr lang="en-US" sz="12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2" y="2073199"/>
                <a:ext cx="1627497" cy="4746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223725" y="2118569"/>
            <a:ext cx="3916227" cy="3084882"/>
            <a:chOff x="223725" y="2576366"/>
            <a:chExt cx="3916227" cy="3084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/>
                <p:cNvSpPr/>
                <p:nvPr/>
              </p:nvSpPr>
              <p:spPr>
                <a:xfrm>
                  <a:off x="251520" y="3413447"/>
                  <a:ext cx="3888432" cy="181575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 b="1" i="0">
                            <a:latin typeface="Cambria Math"/>
                          </a:rPr>
                          <m:t>𝐯</m:t>
                        </m:r>
                      </m:oMath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𝐌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>
                            <a:latin typeface="Cambria Math"/>
                          </a:rPr>
                          <m:t>𝛌</m:t>
                        </m:r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 b="1" i="0">
                            <a:latin typeface="Cambria Math"/>
                          </a:rPr>
                          <m:t>𝐡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  <m:r>
                              <a:rPr lang="en-US">
                                <a:latin typeface="Cambria Math"/>
                              </a:rPr>
                              <m:t>, </m:t>
                            </m:r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 b="1" i="0">
                            <a:latin typeface="Cambria Math"/>
                          </a:rPr>
                          <m:t>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𝐠</m:t>
                            </m:r>
                          </m:e>
                        </m:acc>
                        <m:r>
                          <a:rPr lang="de-DE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𝐆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/>
                              </a:rPr>
                              <m:t>𝐠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̈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𝐠</m:t>
                            </m:r>
                          </m:e>
                        </m:acc>
                        <m:r>
                          <a:rPr lang="de-DE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𝐆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̈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/>
                              </a:rPr>
                              <m:t>𝐠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/>
                                  </a:rPr>
                                  <m:t>𝐪</m:t>
                                </m:r>
                              </m:e>
                            </m:acc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m:rPr>
                            <m:aln/>
                          </m:rP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413447"/>
                  <a:ext cx="3888432" cy="181575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>
              <a:stCxn id="6" idx="2"/>
              <a:endCxn id="8" idx="0"/>
            </p:cNvCxnSpPr>
            <p:nvPr/>
          </p:nvCxnSpPr>
          <p:spPr>
            <a:xfrm>
              <a:off x="2186608" y="2576366"/>
              <a:ext cx="9128" cy="837081"/>
            </a:xfrm>
            <a:prstGeom prst="straightConnector1">
              <a:avLst/>
            </a:prstGeom>
            <a:ln w="19050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hteck 13"/>
                <p:cNvSpPr/>
                <p:nvPr/>
              </p:nvSpPr>
              <p:spPr>
                <a:xfrm>
                  <a:off x="223725" y="5217793"/>
                  <a:ext cx="2019847" cy="443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1" i="0">
                                <a:latin typeface="Cambria Math"/>
                              </a:rPr>
                              <m:t>𝐠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aln/>
                          </m:rPr>
                          <a:rPr lang="en-US" sz="120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1" i="1">
                                <a:latin typeface="Cambria Math"/>
                              </a:rPr>
                              <m:t>𝐠</m:t>
                            </m:r>
                          </m:num>
                          <m:den>
                            <m:r>
                              <a:rPr lang="en-US" sz="1200">
                                <a:latin typeface="Cambria Math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t</m:t>
                            </m:r>
                          </m:den>
                        </m:f>
                        <m:r>
                          <a:rPr lang="en-US" sz="120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1" i="0">
                                <a:latin typeface="Cambria Math"/>
                              </a:rPr>
                              <m:t>𝐠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20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latin typeface="Cambria Math"/>
                              </a:rPr>
                              <m:t>𝐆</m:t>
                            </m:r>
                          </m:e>
                        </m:acc>
                        <m:r>
                          <a:rPr lang="en-US" sz="120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  <m:r>
                          <a:rPr lang="en-US" sz="12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1" i="0">
                                    <a:latin typeface="Cambria Math"/>
                                  </a:rPr>
                                  <m:t>𝐠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200"/>
                </a:p>
              </p:txBody>
            </p:sp>
          </mc:Choice>
          <mc:Fallback xmlns="">
            <p:sp>
              <p:nvSpPr>
                <p:cNvPr id="14" name="Rechteck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25" y="5217793"/>
                  <a:ext cx="2019847" cy="44345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feld 14"/>
            <p:cNvSpPr txBox="1"/>
            <p:nvPr/>
          </p:nvSpPr>
          <p:spPr>
            <a:xfrm>
              <a:off x="2267744" y="2856406"/>
              <a:ext cx="162223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smtClean="0">
                  <a:latin typeface="Arial" pitchFamily="34" charset="0"/>
                  <a:cs typeface="Arial" pitchFamily="34" charset="0"/>
                </a:rPr>
                <a:t>Pantelides algorithm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139952" y="2805760"/>
            <a:ext cx="4911260" cy="2782900"/>
            <a:chOff x="4139952" y="3263557"/>
            <a:chExt cx="4911260" cy="2782900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4139952" y="3263557"/>
              <a:ext cx="4911260" cy="2474690"/>
              <a:chOff x="4161748" y="4005064"/>
              <a:chExt cx="4911260" cy="24746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hteck 8"/>
                  <p:cNvSpPr/>
                  <p:nvPr/>
                </p:nvSpPr>
                <p:spPr>
                  <a:xfrm>
                    <a:off x="4858469" y="4005064"/>
                    <a:ext cx="4176464" cy="201343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b="1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bar>
                                      <m:bar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𝐪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𝐯</m:t>
                                              </m:r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3399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3399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𝛍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𝑖𝑛𝑡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𝐌</m:t>
                                              </m:r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𝐯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 smtClean="0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3399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3399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3399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𝑖𝑛𝑡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𝐡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𝐪</m:t>
                                                  </m:r>
                                                  <m:r>
                                                    <a:rPr lang="en-US">
                                                      <a:latin typeface="Cambria Math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𝐯</m:t>
                                                  </m:r>
                                                  <m:r>
                                                    <a:rPr lang="en-US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ba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𝐪</m:t>
                                              </m:r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0">
                                                  <a:latin typeface="Cambria Math"/>
                                                </a:rPr>
                                                <m:t>𝐠</m:t>
                                              </m:r>
                                            </m:e>
                                          </m:acc>
                                          <m:r>
                                            <a:rPr lang="de-DE" b="1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𝐆</m:t>
                                          </m:r>
                                          <m:r>
                                            <a:rPr lang="en-US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3399FF"/>
                                              </a:solidFill>
                                              <a:latin typeface="Cambria Math"/>
                                            </a:rPr>
                                            <m:t>𝐯</m:t>
                                          </m:r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𝐠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𝐪</m:t>
                                              </m:r>
                                              <m:r>
                                                <a:rPr lang="en-US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9" name="Rechteck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8469" y="4005064"/>
                    <a:ext cx="4176464" cy="201343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hteck 9"/>
                  <p:cNvSpPr/>
                  <p:nvPr/>
                </p:nvSpPr>
                <p:spPr>
                  <a:xfrm>
                    <a:off x="6084168" y="6126131"/>
                    <a:ext cx="2988840" cy="35362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3399FF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sz="1600" i="1">
                            <a:solidFill>
                              <a:srgbClr val="3399FF"/>
                            </a:solidFill>
                            <a:latin typeface="Cambria Math"/>
                          </a:rPr>
                          <m:t>=[</m:t>
                        </m:r>
                        <m:r>
                          <a:rPr lang="en-US" sz="1600" b="1" i="1">
                            <a:solidFill>
                              <a:srgbClr val="3399FF"/>
                            </a:solidFill>
                            <a:latin typeface="Cambria Math"/>
                          </a:rPr>
                          <m:t>𝐪</m:t>
                        </m:r>
                        <m:r>
                          <a:rPr lang="en-US" sz="1600" b="1">
                            <a:solidFill>
                              <a:srgbClr val="3399FF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sz="1600" b="1" i="1">
                            <a:solidFill>
                              <a:srgbClr val="3399FF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en-US" sz="1600" b="1">
                            <a:solidFill>
                              <a:srgbClr val="3399FF"/>
                            </a:solidFill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𝛌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𝑖𝑛𝑡</m:t>
                            </m:r>
                          </m:sub>
                        </m:sSub>
                        <m:r>
                          <a:rPr lang="en-US" sz="1600" b="1">
                            <a:solidFill>
                              <a:srgbClr val="3399FF"/>
                            </a:solidFill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𝛍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𝑖𝑛𝑡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3399FF"/>
                            </a:solidFill>
                            <a:latin typeface="Cambria Math"/>
                          </a:rPr>
                          <m:t>]</m:t>
                        </m:r>
                      </m:oMath>
                    </a14:m>
                    <a:r>
                      <a:rPr lang="en-US" sz="1600" smtClean="0">
                        <a:solidFill>
                          <a:srgbClr val="3399FF"/>
                        </a:solidFill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lang="de-DE" sz="1600" b="0" i="0" smtClean="0">
                            <a:solidFill>
                              <a:srgbClr val="3399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de-DE" sz="1600" b="1" i="1" smtClean="0">
                            <a:solidFill>
                              <a:srgbClr val="3399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600" b="1" i="1">
                            <a:solidFill>
                              <a:srgbClr val="3399FF"/>
                            </a:solidFill>
                            <a:latin typeface="Cambria Math"/>
                          </a:rPr>
                          <m:t>𝛌</m:t>
                        </m:r>
                        <m:r>
                          <a:rPr lang="de-DE" sz="1600" b="1" i="1" smtClean="0">
                            <a:solidFill>
                              <a:srgbClr val="3399FF"/>
                            </a:solidFill>
                            <a:latin typeface="Cambria Math"/>
                          </a:rPr>
                          <m:t> :</m:t>
                        </m:r>
                        <m:r>
                          <a:rPr lang="en-US" sz="1600">
                            <a:solidFill>
                              <a:srgbClr val="3399FF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>
                                    <a:solidFill>
                                      <a:srgbClr val="3399F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rgbClr val="3399FF"/>
                                    </a:solidFill>
                                    <a:latin typeface="Cambria Math"/>
                                  </a:rPr>
                                  <m:t>𝛌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3399FF"/>
                                </a:solidFill>
                                <a:latin typeface="Cambria Math"/>
                              </a:rPr>
                              <m:t>𝑖𝑛𝑡</m:t>
                            </m:r>
                          </m:sub>
                        </m:sSub>
                      </m:oMath>
                    </a14:m>
                    <a:endParaRPr lang="en-US" sz="1600">
                      <a:solidFill>
                        <a:srgbClr val="339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hteck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168" y="6126131"/>
                    <a:ext cx="2988840" cy="35362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224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/>
              <p:cNvCxnSpPr>
                <a:endCxn id="9" idx="1"/>
              </p:cNvCxnSpPr>
              <p:nvPr/>
            </p:nvCxnSpPr>
            <p:spPr>
              <a:xfrm>
                <a:off x="4161748" y="5011782"/>
                <a:ext cx="696721" cy="0"/>
              </a:xfrm>
              <a:prstGeom prst="straightConnector1">
                <a:avLst/>
              </a:prstGeom>
              <a:ln w="1905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5925516" y="5831013"/>
              <a:ext cx="31109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/>
                <a:t>(Gear/Gupta/Leimkuhler 1985; </a:t>
              </a:r>
              <a:r>
                <a:rPr lang="de-DE" sz="1400" smtClean="0"/>
                <a:t>Gear </a:t>
              </a:r>
              <a:r>
                <a:rPr lang="de-DE" sz="1400"/>
                <a:t>1988)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7411689" y="1356751"/>
                <a:ext cx="1602426" cy="1064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𝐱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is</m:t>
                      </m:r>
                      <m:r>
                        <a:rPr lang="en-US" sz="16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regular</m:t>
                      </m:r>
                    </m:oMath>
                  </m:oMathPara>
                </a14:m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89" y="1356751"/>
                <a:ext cx="1602426" cy="106413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624668" y="1552959"/>
                <a:ext cx="1598643" cy="550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1" i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68" y="1552959"/>
                <a:ext cx="1598643" cy="5502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5148064" y="1085474"/>
            <a:ext cx="17056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Target equations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95536" y="5733256"/>
            <a:ext cx="7513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smtClean="0">
                <a:solidFill>
                  <a:srgbClr val="3399FF"/>
                </a:solidFill>
              </a:rPr>
              <a:t>Can be generalized </a:t>
            </a:r>
            <a:r>
              <a:rPr lang="de-DE" b="1">
                <a:solidFill>
                  <a:srgbClr val="3399FF"/>
                </a:solidFill>
              </a:rPr>
              <a:t>to any </a:t>
            </a:r>
            <a:r>
              <a:rPr lang="de-DE" b="1" smtClean="0">
                <a:solidFill>
                  <a:srgbClr val="3399FF"/>
                </a:solidFill>
              </a:rPr>
              <a:t>DAE </a:t>
            </a:r>
            <a:r>
              <a:rPr lang="de-DE" smtClean="0"/>
              <a:t>(where Pantelides </a:t>
            </a:r>
            <a:r>
              <a:rPr lang="de-DE"/>
              <a:t>algorithm </a:t>
            </a:r>
            <a:r>
              <a:rPr lang="de-DE" smtClean="0"/>
              <a:t>can be applied,</a:t>
            </a:r>
            <a:br>
              <a:rPr lang="de-DE" smtClean="0"/>
            </a:br>
            <a:r>
              <a:rPr lang="de-DE" smtClean="0"/>
              <a:t>                                                         details see paper)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DLR-Präsentation 4:3 Englisch + Dassault System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84F15573-F1C9-4F86-B645-9414221BA1F2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1382</Words>
  <Application>Microsoft Office PowerPoint</Application>
  <PresentationFormat>Bildschirmpräsentation (4:3)</PresentationFormat>
  <Paragraphs>229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DLR-Präsentation 4:3 Englisch + Dassault Systemes</vt:lpstr>
      <vt:lpstr>Transformation of Differential Algebraic Array Equations to Index One Form </vt:lpstr>
      <vt:lpstr>Goal: Model and Simulate Large Systems           (upto 104..106 differential equations)</vt:lpstr>
      <vt:lpstr>How to reach the Goal?</vt:lpstr>
      <vt:lpstr>PowerPoint-Präsentation</vt:lpstr>
      <vt:lpstr>PowerPoint-Präsentation</vt:lpstr>
      <vt:lpstr>Example: Array equations of a sliding mass </vt:lpstr>
      <vt:lpstr>PowerPoint-Präsentation</vt:lpstr>
      <vt:lpstr>PowerPoint-Präsentation</vt:lpstr>
      <vt:lpstr>Example: Multi-Body Systems</vt:lpstr>
      <vt:lpstr>Variant of dummy derivative method → Index 1 DAE (Mattsson/Söderlind 1993)</vt:lpstr>
      <vt:lpstr>PowerPoint-Präsentation</vt:lpstr>
      <vt:lpstr>Tearing with retained solution space (Elmqvist/Otter 1999 (unpublished), Bender/Fineman/Gilbert/Tarjan 2016)</vt:lpstr>
      <vt:lpstr>Conclusions and Future Work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 4:3 Englisch</dc:title>
  <dc:creator>Otter, Martin</dc:creator>
  <cp:lastModifiedBy>Otter, Martin</cp:lastModifiedBy>
  <cp:revision>262</cp:revision>
  <cp:lastPrinted>2015-09-18T09:15:36Z</cp:lastPrinted>
  <dcterms:created xsi:type="dcterms:W3CDTF">2012-06-19T06:51:55Z</dcterms:created>
  <dcterms:modified xsi:type="dcterms:W3CDTF">2017-06-02T06:38:30Z</dcterms:modified>
</cp:coreProperties>
</file>