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handoutMasterIdLst>
    <p:handoutMasterId r:id="rId18"/>
  </p:handoutMasterIdLst>
  <p:sldIdLst>
    <p:sldId id="261" r:id="rId2"/>
    <p:sldId id="260" r:id="rId3"/>
    <p:sldId id="262" r:id="rId4"/>
    <p:sldId id="259" r:id="rId5"/>
    <p:sldId id="268" r:id="rId6"/>
    <p:sldId id="263" r:id="rId7"/>
    <p:sldId id="269" r:id="rId8"/>
    <p:sldId id="270" r:id="rId9"/>
    <p:sldId id="271" r:id="rId10"/>
    <p:sldId id="272" r:id="rId11"/>
    <p:sldId id="264" r:id="rId12"/>
    <p:sldId id="265" r:id="rId13"/>
    <p:sldId id="273" r:id="rId14"/>
    <p:sldId id="274" r:id="rId15"/>
    <p:sldId id="267" r:id="rId16"/>
    <p:sldId id="266" r:id="rId17"/>
  </p:sldIdLst>
  <p:sldSz cx="9144000" cy="6858000" type="screen4x3"/>
  <p:notesSz cx="6858000" cy="9144000"/>
  <p:embeddedFontLst>
    <p:embeddedFont>
      <p:font typeface="맑은 고딕" pitchFamily="50" charset="-127"/>
      <p:regular r:id="rId19"/>
      <p:bold r:id="rId20"/>
    </p:embeddedFont>
    <p:embeddedFont>
      <p:font typeface="Georgia" pitchFamily="18" charset="0"/>
      <p:regular r:id="rId21"/>
      <p:bold r:id="rId22"/>
      <p:italic r:id="rId23"/>
      <p:boldItalic r:id="rId24"/>
    </p:embeddedFont>
    <p:embeddedFont>
      <p:font typeface="Verdana" pitchFamily="34" charset="0"/>
      <p:regular r:id="rId25"/>
      <p:bold r:id="rId26"/>
      <p:italic r:id="rId27"/>
      <p:boldItalic r:id="rId28"/>
    </p:embeddedFont>
    <p:embeddedFont>
      <p:font typeface="HY견명조" pitchFamily="18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6"/>
    <a:srgbClr val="E0E0D8"/>
    <a:srgbClr val="FCFBFA"/>
    <a:srgbClr val="F4F3F2"/>
    <a:srgbClr val="F4F2F0"/>
    <a:srgbClr val="F1F0EF"/>
    <a:srgbClr val="ECEAE8"/>
    <a:srgbClr val="FBFBFB"/>
    <a:srgbClr val="E7E4E1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124" d="100"/>
          <a:sy n="124" d="100"/>
        </p:scale>
        <p:origin x="-1254" y="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2016-11-30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45815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6856" y="1288250"/>
            <a:ext cx="42915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 smtClean="0">
                <a:solidFill>
                  <a:srgbClr val="F8F8F6"/>
                </a:solidFill>
              </a:rPr>
              <a:t>Opensource</a:t>
            </a:r>
            <a:endParaRPr lang="ko-KR" altLang="en-US" sz="4800" b="1" dirty="0">
              <a:solidFill>
                <a:srgbClr val="F8F8F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8410" y="1288250"/>
            <a:ext cx="3631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chemeClr val="tx2"/>
                </a:solidFill>
              </a:rPr>
              <a:t>&amp;  </a:t>
            </a:r>
            <a:r>
              <a:rPr lang="en-US" altLang="ko-KR" sz="4800" b="1" dirty="0" err="1" smtClean="0">
                <a:solidFill>
                  <a:schemeClr val="tx2"/>
                </a:solidFill>
              </a:rPr>
              <a:t>GitHub</a:t>
            </a:r>
            <a:endParaRPr lang="ko-KR" altLang="en-US" sz="4800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9130" y="5386508"/>
            <a:ext cx="31274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tx2"/>
                </a:solidFill>
              </a:rPr>
              <a:t>Team_init</a:t>
            </a:r>
            <a:endParaRPr lang="en-US" altLang="ko-KR" sz="1600" b="1" dirty="0" smtClean="0">
              <a:solidFill>
                <a:schemeClr val="tx2"/>
              </a:solidFill>
            </a:endParaRPr>
          </a:p>
          <a:p>
            <a:pPr algn="r"/>
            <a:r>
              <a:rPr lang="en-US" altLang="ko-KR" sz="1600" b="1" dirty="0" smtClean="0">
                <a:solidFill>
                  <a:schemeClr val="tx2"/>
                </a:solidFill>
              </a:rPr>
              <a:t>13010529 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윤웅진</a:t>
            </a:r>
            <a:endParaRPr lang="en-US" altLang="ko-KR" sz="1600" b="1" dirty="0" smtClean="0">
              <a:solidFill>
                <a:schemeClr val="tx2"/>
              </a:solidFill>
            </a:endParaRPr>
          </a:p>
          <a:p>
            <a:pPr algn="r"/>
            <a:r>
              <a:rPr lang="en-US" altLang="ko-KR" sz="1600" b="1" dirty="0" smtClean="0">
                <a:solidFill>
                  <a:schemeClr val="tx2"/>
                </a:solidFill>
              </a:rPr>
              <a:t>14011762 </a:t>
            </a:r>
            <a:r>
              <a:rPr lang="ko-KR" altLang="en-US" sz="1600" b="1" dirty="0">
                <a:solidFill>
                  <a:schemeClr val="tx2"/>
                </a:solidFill>
                <a:latin typeface="+mj-ea"/>
                <a:ea typeface="+mj-ea"/>
              </a:rPr>
              <a:t>이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주엽</a:t>
            </a:r>
            <a:endParaRPr lang="en-US" altLang="ko-KR" sz="1600" b="1" dirty="0" smtClean="0">
              <a:solidFill>
                <a:schemeClr val="tx2"/>
              </a:solidFill>
            </a:endParaRPr>
          </a:p>
          <a:p>
            <a:pPr algn="r"/>
            <a:r>
              <a:rPr lang="en-US" altLang="ko-KR" sz="1600" b="1" dirty="0" smtClean="0">
                <a:solidFill>
                  <a:schemeClr val="tx2"/>
                </a:solidFill>
              </a:rPr>
              <a:t>121551 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서현석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9324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3875" y="248692"/>
            <a:ext cx="53639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Step </a:t>
            </a:r>
            <a:r>
              <a:rPr lang="en-US" altLang="ko-KR" sz="4400" dirty="0" smtClean="0">
                <a:solidFill>
                  <a:schemeClr val="accent1"/>
                </a:solidFill>
              </a:rPr>
              <a:t>2 </a:t>
            </a:r>
            <a:r>
              <a:rPr lang="en-US" altLang="ko-KR" sz="2800" dirty="0" smtClean="0">
                <a:solidFill>
                  <a:schemeClr val="accent1"/>
                </a:solidFill>
              </a:rPr>
              <a:t>– </a:t>
            </a:r>
            <a:r>
              <a:rPr lang="ko-KR" altLang="en-US" sz="2800" dirty="0" smtClean="0">
                <a:solidFill>
                  <a:schemeClr val="accent1"/>
                </a:solidFill>
              </a:rPr>
              <a:t>분석</a:t>
            </a:r>
            <a:r>
              <a:rPr lang="en-US" altLang="ko-KR" sz="2800" dirty="0" smtClean="0">
                <a:solidFill>
                  <a:schemeClr val="accent1"/>
                </a:solidFill>
              </a:rPr>
              <a:t>(</a:t>
            </a:r>
            <a:r>
              <a:rPr lang="en-US" altLang="ko-KR" sz="2800" dirty="0" smtClean="0">
                <a:solidFill>
                  <a:schemeClr val="accent1"/>
                </a:solidFill>
              </a:rPr>
              <a:t>algorithm)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23875" y="1652067"/>
            <a:ext cx="1751959" cy="691563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495110" y="1666652"/>
            <a:ext cx="1751959" cy="691563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430016" y="1666650"/>
            <a:ext cx="1751959" cy="691563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430009" y="2706704"/>
            <a:ext cx="1751959" cy="691563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430020" y="3710108"/>
            <a:ext cx="1751959" cy="691563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3875" y="1827766"/>
            <a:ext cx="175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전원 </a:t>
            </a:r>
            <a:r>
              <a:rPr lang="en-US" altLang="ko-KR" dirty="0" smtClean="0"/>
              <a:t>ON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95104" y="1719259"/>
            <a:ext cx="1751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설정 초기화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(lock)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430010" y="1781598"/>
            <a:ext cx="1751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카드키</a:t>
            </a:r>
            <a:r>
              <a:rPr lang="ko-KR" altLang="en-US" sz="1200" dirty="0" smtClean="0"/>
              <a:t> 인터럽트 발생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카드정보 수신</a:t>
            </a:r>
            <a:r>
              <a:rPr lang="en-US" altLang="ko-KR" sz="1200" dirty="0" smtClean="0"/>
              <a:t>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30005" y="2790875"/>
            <a:ext cx="1751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수신정보 확인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짝수패리티 검사</a:t>
            </a:r>
            <a:r>
              <a:rPr lang="en-US" altLang="ko-KR" sz="1400" dirty="0" smtClean="0"/>
              <a:t>)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30024" y="3871223"/>
            <a:ext cx="175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Unlock </a:t>
            </a:r>
          </a:p>
        </p:txBody>
      </p:sp>
      <p:cxnSp>
        <p:nvCxnSpPr>
          <p:cNvPr id="27" name="직선 화살표 연결선 26"/>
          <p:cNvCxnSpPr>
            <a:stCxn id="10" idx="3"/>
            <a:endCxn id="16" idx="1"/>
          </p:cNvCxnSpPr>
          <p:nvPr/>
        </p:nvCxnSpPr>
        <p:spPr>
          <a:xfrm>
            <a:off x="2275834" y="2012432"/>
            <a:ext cx="219276" cy="2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1" idx="3"/>
            <a:endCxn id="36" idx="1"/>
          </p:cNvCxnSpPr>
          <p:nvPr/>
        </p:nvCxnSpPr>
        <p:spPr>
          <a:xfrm>
            <a:off x="4247063" y="2011647"/>
            <a:ext cx="237619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8" idx="2"/>
            <a:endCxn id="19" idx="0"/>
          </p:cNvCxnSpPr>
          <p:nvPr/>
        </p:nvCxnSpPr>
        <p:spPr>
          <a:xfrm flipH="1">
            <a:off x="7305989" y="2358213"/>
            <a:ext cx="7" cy="348491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9" idx="2"/>
            <a:endCxn id="20" idx="0"/>
          </p:cNvCxnSpPr>
          <p:nvPr/>
        </p:nvCxnSpPr>
        <p:spPr>
          <a:xfrm>
            <a:off x="7305989" y="3398267"/>
            <a:ext cx="11" cy="311841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25" idx="1"/>
            <a:endCxn id="16" idx="2"/>
          </p:cNvCxnSpPr>
          <p:nvPr/>
        </p:nvCxnSpPr>
        <p:spPr>
          <a:xfrm rot="10800000">
            <a:off x="3371090" y="2358215"/>
            <a:ext cx="3058934" cy="1697674"/>
          </a:xfrm>
          <a:prstGeom prst="bentConnector2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4484682" y="1665865"/>
            <a:ext cx="1751959" cy="691563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484682" y="1826980"/>
            <a:ext cx="1751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인터럽트 대기</a:t>
            </a:r>
            <a:endParaRPr lang="ko-KR" altLang="en-US" dirty="0"/>
          </a:p>
        </p:txBody>
      </p:sp>
      <p:cxnSp>
        <p:nvCxnSpPr>
          <p:cNvPr id="54" name="직선 화살표 연결선 53"/>
          <p:cNvCxnSpPr>
            <a:stCxn id="36" idx="3"/>
            <a:endCxn id="22" idx="1"/>
          </p:cNvCxnSpPr>
          <p:nvPr/>
        </p:nvCxnSpPr>
        <p:spPr>
          <a:xfrm>
            <a:off x="6236641" y="2011647"/>
            <a:ext cx="193369" cy="78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23" idx="1"/>
            <a:endCxn id="36" idx="2"/>
          </p:cNvCxnSpPr>
          <p:nvPr/>
        </p:nvCxnSpPr>
        <p:spPr>
          <a:xfrm rot="10800000">
            <a:off x="5360663" y="2357429"/>
            <a:ext cx="1069343" cy="695057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3035" y="4134177"/>
            <a:ext cx="7584141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0070C0"/>
                </a:solidFill>
              </a:rPr>
              <a:t>→</a:t>
            </a:r>
            <a:r>
              <a:rPr lang="ko-KR" altLang="en-US" dirty="0" smtClean="0"/>
              <a:t> </a:t>
            </a:r>
            <a:r>
              <a:rPr lang="en-US" altLang="ko-KR" dirty="0" smtClean="0"/>
              <a:t>: True    </a:t>
            </a:r>
            <a:r>
              <a:rPr lang="ko-KR" altLang="en-US" b="1" dirty="0" smtClean="0">
                <a:solidFill>
                  <a:srgbClr val="FF0000"/>
                </a:solidFill>
              </a:rPr>
              <a:t>→</a:t>
            </a:r>
            <a:r>
              <a:rPr lang="ko-KR" altLang="en-US" dirty="0" smtClean="0"/>
              <a:t> </a:t>
            </a:r>
            <a:r>
              <a:rPr lang="en-US" altLang="ko-KR" dirty="0" smtClean="0"/>
              <a:t>: False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b</a:t>
            </a:r>
            <a:r>
              <a:rPr lang="en-US" altLang="ko-KR" sz="1600" dirty="0" err="1" smtClean="0"/>
              <a:t>itw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카드정보 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ep</a:t>
            </a:r>
            <a:r>
              <a:rPr lang="en-US" altLang="ko-KR" sz="1600" dirty="0" smtClean="0"/>
              <a:t>(1bit)+facility(7bit)+card(24bit)+</a:t>
            </a:r>
            <a:r>
              <a:rPr lang="en-US" altLang="ko-KR" sz="1600" dirty="0"/>
              <a:t>o</a:t>
            </a:r>
            <a:r>
              <a:rPr lang="en-US" altLang="ko-KR" sz="1600" dirty="0" smtClean="0"/>
              <a:t>p(1bit)]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timeout : </a:t>
            </a:r>
            <a:r>
              <a:rPr lang="ko-KR" altLang="en-US" sz="1600" dirty="0" smtClean="0"/>
              <a:t>대기시간을 설정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ep</a:t>
            </a:r>
            <a:r>
              <a:rPr lang="en-US" altLang="ko-KR" sz="1600" dirty="0" smtClean="0"/>
              <a:t> : even parity bit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op : odd parity bit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site : facility code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card : card number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962810" y="6027003"/>
            <a:ext cx="3181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</a:t>
            </a:r>
            <a:r>
              <a:rPr lang="ko-KR" altLang="en-US" sz="1200" dirty="0" smtClean="0"/>
              <a:t>해석도중에 저자가 원래 코드에 자세한 주석을 추가해 주었습니다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주황색 </a:t>
            </a:r>
            <a:r>
              <a:rPr lang="en-US" altLang="ko-KR" sz="1200" dirty="0" smtClean="0"/>
              <a:t>branch</a:t>
            </a:r>
            <a:r>
              <a:rPr lang="ko-KR" altLang="en-US" sz="1200" dirty="0" smtClean="0"/>
              <a:t>가 저자의 </a:t>
            </a:r>
            <a:r>
              <a:rPr lang="en-US" altLang="ko-KR" sz="1200" dirty="0" smtClean="0"/>
              <a:t>branch</a:t>
            </a:r>
            <a:endParaRPr lang="ko-KR" altLang="en-US" sz="1200" dirty="0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872" y="5410360"/>
            <a:ext cx="1622476" cy="144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6381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Step </a:t>
            </a:r>
            <a:r>
              <a:rPr lang="en-US" altLang="ko-KR" sz="4400" dirty="0" smtClean="0">
                <a:solidFill>
                  <a:schemeClr val="accent1"/>
                </a:solidFill>
              </a:rPr>
              <a:t>3</a:t>
            </a:r>
            <a:r>
              <a:rPr lang="en-US" altLang="ko-KR" sz="2800" dirty="0" smtClean="0">
                <a:solidFill>
                  <a:schemeClr val="accent1"/>
                </a:solidFill>
              </a:rPr>
              <a:t> – New feature proposal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2928" y="1590595"/>
            <a:ext cx="441063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소스코드의 기능</a:t>
            </a:r>
            <a:r>
              <a:rPr lang="en-US" altLang="ko-KR" sz="1400" b="1" dirty="0" smtClean="0"/>
              <a:t>]</a:t>
            </a:r>
          </a:p>
          <a:p>
            <a:r>
              <a:rPr lang="ko-KR" altLang="en-US" sz="1400" dirty="0" smtClean="0"/>
              <a:t>소스코드는 </a:t>
            </a:r>
            <a:r>
              <a:rPr lang="ko-KR" altLang="en-US" sz="1400" dirty="0" err="1" smtClean="0"/>
              <a:t>카드키</a:t>
            </a:r>
            <a:r>
              <a:rPr lang="ko-KR" altLang="en-US" sz="1400" dirty="0" smtClean="0"/>
              <a:t> 알고리즘을 이용한 </a:t>
            </a:r>
            <a:r>
              <a:rPr lang="ko-KR" altLang="en-US" sz="1400" dirty="0" err="1" smtClean="0"/>
              <a:t>도어락</a:t>
            </a:r>
            <a:r>
              <a:rPr lang="ko-KR" altLang="en-US" sz="1400" dirty="0" smtClean="0"/>
              <a:t> 코드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추가 옵션</a:t>
            </a:r>
            <a:r>
              <a:rPr lang="en-US" altLang="ko-KR" sz="1400" b="1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/>
              <a:t>카드키</a:t>
            </a:r>
            <a:r>
              <a:rPr lang="ko-KR" altLang="en-US" sz="1400" dirty="0" smtClean="0"/>
              <a:t> 알고리즘 이외의 비밀번호를 이용한 알고리즘을 추가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기기의 작동시간을 지정해서 작동시간 이외의 인터럽트는 무시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사용시간 설정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4</a:t>
            </a:r>
            <a:r>
              <a:rPr lang="ko-KR" altLang="en-US" sz="1400" dirty="0" smtClean="0"/>
              <a:t>회 이상 잘못된 입력이 있으면 기기가 작동을 멈춤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역할 분담</a:t>
            </a:r>
            <a:r>
              <a:rPr lang="en-US" altLang="ko-KR" sz="1400" b="1" dirty="0" smtClean="0"/>
              <a:t>]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윤웅진 </a:t>
            </a:r>
            <a:r>
              <a:rPr lang="en-US" altLang="ko-KR" sz="1400" dirty="0" smtClean="0"/>
              <a:t>– </a:t>
            </a:r>
            <a:r>
              <a:rPr lang="ko-KR" altLang="en-US" sz="1400" dirty="0" err="1" smtClean="0"/>
              <a:t>도어락의</a:t>
            </a:r>
            <a:r>
              <a:rPr lang="ko-KR" altLang="en-US" sz="1400" dirty="0" smtClean="0"/>
              <a:t> 사용시간을 설정하는 기능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이주엽 </a:t>
            </a:r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키패드를</a:t>
            </a:r>
            <a:r>
              <a:rPr lang="ko-KR" altLang="en-US" sz="1400" dirty="0" smtClean="0"/>
              <a:t> 이용할 수 있는 기능 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오류횟수에</a:t>
            </a:r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           </a:t>
            </a:r>
            <a:r>
              <a:rPr lang="ko-KR" altLang="en-US" sz="1400" dirty="0" smtClean="0"/>
              <a:t>따른 작동정지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서현석 </a:t>
            </a:r>
            <a:r>
              <a:rPr lang="en-US" altLang="ko-KR" sz="1400" dirty="0"/>
              <a:t>-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비밀번호를 </a:t>
            </a:r>
            <a:r>
              <a:rPr lang="ko-KR" altLang="en-US" sz="1400" dirty="0" err="1" smtClean="0"/>
              <a:t>대칭키를</a:t>
            </a:r>
            <a:r>
              <a:rPr lang="ko-KR" altLang="en-US" sz="1400" dirty="0" smtClean="0"/>
              <a:t> 이용해서 암호화</a:t>
            </a:r>
            <a:endParaRPr lang="ko-KR" altLang="en-US" sz="14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099" y="2330027"/>
            <a:ext cx="3943901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9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72635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Step </a:t>
            </a:r>
            <a:r>
              <a:rPr lang="en-US" altLang="ko-KR" sz="4400" dirty="0" smtClean="0">
                <a:solidFill>
                  <a:schemeClr val="accent1"/>
                </a:solidFill>
              </a:rPr>
              <a:t>4</a:t>
            </a:r>
            <a:r>
              <a:rPr lang="en-US" altLang="ko-KR" sz="2800" dirty="0" smtClean="0">
                <a:solidFill>
                  <a:schemeClr val="accent1"/>
                </a:solidFill>
              </a:rPr>
              <a:t> – </a:t>
            </a:r>
            <a:r>
              <a:rPr lang="ko-KR" altLang="en-US" sz="2800" dirty="0" smtClean="0">
                <a:solidFill>
                  <a:schemeClr val="accent1"/>
                </a:solidFill>
              </a:rPr>
              <a:t>구현</a:t>
            </a:r>
            <a:r>
              <a:rPr lang="en-US" altLang="ko-KR" sz="2800" dirty="0" smtClean="0">
                <a:solidFill>
                  <a:schemeClr val="accent1"/>
                </a:solidFill>
              </a:rPr>
              <a:t>(</a:t>
            </a:r>
            <a:r>
              <a:rPr lang="en-US" altLang="ko-KR" sz="2800" dirty="0" smtClean="0">
                <a:solidFill>
                  <a:schemeClr val="accent1"/>
                </a:solidFill>
              </a:rPr>
              <a:t>push &amp; pull &amp; merge)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6" y="1359751"/>
            <a:ext cx="4865948" cy="6192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6" y="1978962"/>
            <a:ext cx="4865948" cy="5048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862" y="3055438"/>
            <a:ext cx="3014962" cy="27720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823" y="2483858"/>
            <a:ext cx="1582018" cy="437414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841" y="2475211"/>
            <a:ext cx="2172159" cy="437414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2483858"/>
            <a:ext cx="4865949" cy="5715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1717" y="5827459"/>
            <a:ext cx="4778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키패드와</a:t>
            </a:r>
            <a:r>
              <a:rPr lang="ko-KR" altLang="en-US" sz="1400" dirty="0" smtClean="0"/>
              <a:t> 비밀번호입력 및 암호화는 구현할 수 있었지만 사용시간을 설정하는 부분은 구현하지 못하였다</a:t>
            </a:r>
            <a:r>
              <a:rPr lang="en-US" altLang="ko-KR" sz="1400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798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46474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Step </a:t>
            </a:r>
            <a:r>
              <a:rPr lang="en-US" altLang="ko-KR" sz="4400" dirty="0" smtClean="0">
                <a:solidFill>
                  <a:schemeClr val="accent1"/>
                </a:solidFill>
              </a:rPr>
              <a:t>4</a:t>
            </a:r>
            <a:r>
              <a:rPr lang="en-US" altLang="ko-KR" sz="2800" dirty="0" smtClean="0">
                <a:solidFill>
                  <a:schemeClr val="accent1"/>
                </a:solidFill>
              </a:rPr>
              <a:t> – Pull request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6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46362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Epilogue</a:t>
            </a:r>
            <a:r>
              <a:rPr lang="en-US" altLang="ko-KR" sz="2800" dirty="0" smtClean="0">
                <a:solidFill>
                  <a:schemeClr val="accent1"/>
                </a:solidFill>
              </a:rPr>
              <a:t> – </a:t>
            </a:r>
            <a:r>
              <a:rPr lang="ko-KR" altLang="en-US" sz="2800" dirty="0" smtClean="0">
                <a:solidFill>
                  <a:schemeClr val="accent1"/>
                </a:solidFill>
              </a:rPr>
              <a:t>활동 로그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3875" y="1274509"/>
            <a:ext cx="2465214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1200" b="1" dirty="0"/>
              <a:t>[process of teamwork]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11/11 – first meet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NOTE</a:t>
            </a:r>
            <a:endParaRPr lang="ko-KR" altLang="en-US" sz="1200" dirty="0"/>
          </a:p>
          <a:p>
            <a:pPr lvl="0" fontAlgn="base"/>
            <a:r>
              <a:rPr lang="ko-KR" altLang="en-US" sz="1200" dirty="0"/>
              <a:t>주제 정하기</a:t>
            </a:r>
          </a:p>
          <a:p>
            <a:pPr lvl="0" fontAlgn="base"/>
            <a:r>
              <a:rPr lang="ko-KR" altLang="en-US" sz="1200" dirty="0"/>
              <a:t>다음일정 조정</a:t>
            </a:r>
          </a:p>
          <a:p>
            <a:pPr lvl="0" fontAlgn="base"/>
            <a:r>
              <a:rPr lang="en-US" altLang="ko-KR" sz="1200" dirty="0" err="1"/>
              <a:t>git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숙달</a:t>
            </a:r>
            <a:endParaRPr lang="en-US" altLang="ko-KR" sz="1200" dirty="0" smtClean="0"/>
          </a:p>
          <a:p>
            <a:pPr lvl="0" fontAlgn="base"/>
            <a:endParaRPr lang="ko-KR" altLang="en-US" sz="1200" dirty="0"/>
          </a:p>
          <a:p>
            <a:pPr fontAlgn="base"/>
            <a:r>
              <a:rPr lang="en-US" altLang="ko-KR" sz="1200" dirty="0"/>
              <a:t>11/15 – second meet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NOTE</a:t>
            </a:r>
            <a:endParaRPr lang="ko-KR" altLang="en-US" sz="1200" dirty="0"/>
          </a:p>
          <a:p>
            <a:pPr lvl="0" fontAlgn="base"/>
            <a:r>
              <a:rPr lang="ko-KR" altLang="en-US" sz="1200" dirty="0"/>
              <a:t>주제에 대한 세부내용 선정</a:t>
            </a:r>
          </a:p>
          <a:p>
            <a:pPr lvl="0" fontAlgn="base"/>
            <a:r>
              <a:rPr lang="ko-KR" altLang="en-US" sz="1200" dirty="0"/>
              <a:t>계획서 작성</a:t>
            </a:r>
          </a:p>
          <a:p>
            <a:pPr lvl="0" fontAlgn="base"/>
            <a:r>
              <a:rPr lang="ko-KR" altLang="en-US" sz="1200" dirty="0"/>
              <a:t>과제 수행에 앞서 자료수집</a:t>
            </a:r>
          </a:p>
          <a:p>
            <a:pPr lvl="0" fontAlgn="base"/>
            <a:r>
              <a:rPr lang="en-US" altLang="ko-KR" sz="1200" dirty="0" err="1"/>
              <a:t>github</a:t>
            </a:r>
            <a:r>
              <a:rPr lang="ko-KR" altLang="en-US" sz="1200" dirty="0"/>
              <a:t>에 있는 </a:t>
            </a:r>
            <a:r>
              <a:rPr lang="en-US" altLang="ko-KR" sz="1200" dirty="0"/>
              <a:t>repository</a:t>
            </a:r>
            <a:r>
              <a:rPr lang="ko-KR" altLang="en-US" sz="1200" dirty="0"/>
              <a:t>에 </a:t>
            </a:r>
            <a:r>
              <a:rPr lang="en-US" altLang="ko-KR" sz="1200" dirty="0"/>
              <a:t>fork</a:t>
            </a:r>
            <a:endParaRPr lang="ko-KR" altLang="en-US" sz="1200" dirty="0"/>
          </a:p>
          <a:p>
            <a:pPr lvl="0" fontAlgn="base"/>
            <a:r>
              <a:rPr lang="ko-KR" altLang="en-US" sz="1200" dirty="0"/>
              <a:t>수정할 파트 </a:t>
            </a:r>
            <a:r>
              <a:rPr lang="ko-KR" altLang="en-US" sz="1200" dirty="0" smtClean="0"/>
              <a:t>선정</a:t>
            </a:r>
            <a:endParaRPr lang="en-US" altLang="ko-KR" sz="1200" dirty="0" smtClean="0"/>
          </a:p>
          <a:p>
            <a:pPr lvl="0" fontAlgn="base"/>
            <a:endParaRPr lang="ko-KR" altLang="en-US" sz="1200" dirty="0"/>
          </a:p>
          <a:p>
            <a:pPr fontAlgn="base"/>
            <a:r>
              <a:rPr lang="en-US" altLang="ko-KR" sz="1200" dirty="0"/>
              <a:t>11/21 – third meet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NOTE</a:t>
            </a:r>
            <a:endParaRPr lang="ko-KR" altLang="en-US" sz="1200" dirty="0"/>
          </a:p>
          <a:p>
            <a:pPr lvl="0" fontAlgn="base"/>
            <a:r>
              <a:rPr lang="ko-KR" altLang="en-US" sz="1200" dirty="0"/>
              <a:t>공부한 내용 공유</a:t>
            </a:r>
          </a:p>
          <a:p>
            <a:pPr lvl="0" fontAlgn="base"/>
            <a:r>
              <a:rPr lang="ko-KR" altLang="en-US" sz="1200" dirty="0"/>
              <a:t>자료 정리 및 알고리즘 만들기</a:t>
            </a:r>
          </a:p>
          <a:p>
            <a:pPr lvl="0" fontAlgn="base"/>
            <a:r>
              <a:rPr lang="ko-KR" altLang="en-US" sz="1200" dirty="0"/>
              <a:t>수정할 역할 </a:t>
            </a:r>
            <a:r>
              <a:rPr lang="ko-KR" altLang="en-US" sz="1200" dirty="0" smtClean="0"/>
              <a:t>분담</a:t>
            </a:r>
            <a:endParaRPr lang="en-US" altLang="ko-KR" sz="1200" dirty="0" smtClean="0"/>
          </a:p>
          <a:p>
            <a:pPr lvl="0" fontAlgn="base"/>
            <a:endParaRPr lang="ko-KR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3141489" y="1287556"/>
            <a:ext cx="246521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altLang="ko-KR" sz="1050" dirty="0" smtClean="0"/>
          </a:p>
          <a:p>
            <a:pPr fontAlgn="base"/>
            <a:endParaRPr lang="en-US" altLang="ko-KR" sz="1050" dirty="0" smtClean="0"/>
          </a:p>
          <a:p>
            <a:pPr fontAlgn="base"/>
            <a:endParaRPr lang="en-US" altLang="ko-KR" sz="1050" dirty="0"/>
          </a:p>
          <a:p>
            <a:pPr fontAlgn="base"/>
            <a:endParaRPr lang="en-US" altLang="ko-KR" sz="1050" dirty="0" smtClean="0"/>
          </a:p>
          <a:p>
            <a:pPr fontAlgn="base"/>
            <a:endParaRPr lang="en-US" altLang="ko-KR" sz="1050" dirty="0"/>
          </a:p>
          <a:p>
            <a:pPr fontAlgn="base"/>
            <a:endParaRPr lang="en-US" altLang="ko-KR" sz="1050" dirty="0" smtClean="0"/>
          </a:p>
          <a:p>
            <a:pPr fontAlgn="base"/>
            <a:endParaRPr lang="en-US" altLang="ko-KR" sz="1050" dirty="0"/>
          </a:p>
          <a:p>
            <a:pPr fontAlgn="base"/>
            <a:endParaRPr lang="en-US" altLang="ko-KR" sz="1200" dirty="0" smtClean="0"/>
          </a:p>
          <a:p>
            <a:pPr fontAlgn="base"/>
            <a:r>
              <a:rPr lang="en-US" altLang="ko-KR" sz="1200" dirty="0" smtClean="0"/>
              <a:t>11/25 </a:t>
            </a:r>
            <a:r>
              <a:rPr lang="en-US" altLang="ko-KR" sz="1200" dirty="0"/>
              <a:t>- fourth meet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NOTE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-C </a:t>
            </a:r>
            <a:r>
              <a:rPr lang="ko-KR" altLang="en-US" sz="1200" dirty="0"/>
              <a:t>언어로 알고리즘 구현</a:t>
            </a:r>
          </a:p>
          <a:p>
            <a:pPr fontAlgn="base"/>
            <a:r>
              <a:rPr lang="en-US" altLang="ko-KR" sz="1200" dirty="0"/>
              <a:t>-</a:t>
            </a:r>
            <a:r>
              <a:rPr lang="ko-KR" altLang="en-US" sz="1200" dirty="0"/>
              <a:t>일정 부분 </a:t>
            </a:r>
            <a:r>
              <a:rPr lang="en-US" altLang="ko-KR" sz="1200" dirty="0" err="1"/>
              <a:t>ino</a:t>
            </a:r>
            <a:r>
              <a:rPr lang="en-US" altLang="ko-KR" sz="1200" dirty="0"/>
              <a:t> </a:t>
            </a:r>
            <a:r>
              <a:rPr lang="ko-KR" altLang="en-US" sz="1200" dirty="0"/>
              <a:t>코드에 </a:t>
            </a:r>
            <a:r>
              <a:rPr lang="ko-KR" altLang="en-US" sz="1200" dirty="0" smtClean="0"/>
              <a:t>적용하기</a:t>
            </a:r>
            <a:endParaRPr lang="en-US" altLang="ko-KR" sz="1200" dirty="0" smtClean="0"/>
          </a:p>
          <a:p>
            <a:pPr fontAlgn="base"/>
            <a:endParaRPr lang="ko-KR" altLang="en-US" sz="1200" dirty="0"/>
          </a:p>
          <a:p>
            <a:pPr fontAlgn="base"/>
            <a:r>
              <a:rPr lang="en-US" altLang="ko-KR" sz="1200" dirty="0"/>
              <a:t>11/28 – fifth meet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NOTE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-</a:t>
            </a:r>
            <a:r>
              <a:rPr lang="en-US" altLang="ko-KR" sz="1200" dirty="0" err="1"/>
              <a:t>hwp</a:t>
            </a:r>
            <a:r>
              <a:rPr lang="ko-KR" altLang="en-US" sz="1200" dirty="0"/>
              <a:t>문서 합치기</a:t>
            </a:r>
          </a:p>
          <a:p>
            <a:pPr fontAlgn="base"/>
            <a:r>
              <a:rPr lang="en-US" altLang="ko-KR" sz="1200" dirty="0"/>
              <a:t>-</a:t>
            </a:r>
            <a:r>
              <a:rPr lang="en-US" altLang="ko-KR" sz="1200" dirty="0" err="1"/>
              <a:t>ino</a:t>
            </a:r>
            <a:r>
              <a:rPr lang="en-US" altLang="ko-KR" sz="1200" dirty="0"/>
              <a:t> </a:t>
            </a:r>
            <a:r>
              <a:rPr lang="ko-KR" altLang="en-US" sz="1200" dirty="0"/>
              <a:t>코드 완성 </a:t>
            </a:r>
            <a:r>
              <a:rPr lang="en-US" altLang="ko-KR" sz="1200" dirty="0"/>
              <a:t>&amp; </a:t>
            </a:r>
            <a:r>
              <a:rPr lang="ko-KR" altLang="en-US" sz="1200" dirty="0"/>
              <a:t>주석 작업</a:t>
            </a:r>
          </a:p>
          <a:p>
            <a:pPr fontAlgn="base"/>
            <a:r>
              <a:rPr lang="en-US" altLang="ko-KR" sz="1200" dirty="0"/>
              <a:t>-</a:t>
            </a:r>
            <a:r>
              <a:rPr lang="ko-KR" altLang="en-US" sz="1200" dirty="0"/>
              <a:t>발표 </a:t>
            </a:r>
            <a:r>
              <a:rPr lang="ko-KR" altLang="en-US" sz="1200" dirty="0" smtClean="0"/>
              <a:t>구상</a:t>
            </a:r>
            <a:endParaRPr lang="en-US" altLang="ko-KR" sz="1200" dirty="0" smtClean="0"/>
          </a:p>
          <a:p>
            <a:pPr fontAlgn="base"/>
            <a:endParaRPr lang="ko-KR" altLang="en-US" sz="1200" dirty="0"/>
          </a:p>
          <a:p>
            <a:pPr fontAlgn="base"/>
            <a:r>
              <a:rPr lang="en-US" altLang="ko-KR" sz="1200" dirty="0"/>
              <a:t>11/29 – sixth meet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NOTE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-</a:t>
            </a:r>
            <a:r>
              <a:rPr lang="ko-KR" altLang="en-US" sz="1200" dirty="0"/>
              <a:t>코드 수정 작업</a:t>
            </a:r>
          </a:p>
          <a:p>
            <a:pPr fontAlgn="base"/>
            <a:r>
              <a:rPr lang="en-US" altLang="ko-KR" sz="1200" dirty="0"/>
              <a:t>-</a:t>
            </a:r>
            <a:r>
              <a:rPr lang="ko-KR" altLang="en-US" sz="1200" dirty="0"/>
              <a:t>발표자료 완성</a:t>
            </a:r>
          </a:p>
          <a:p>
            <a:pPr lvl="0" fontAlgn="base"/>
            <a:endParaRPr lang="ko-KR" alt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536602" y="5608206"/>
            <a:ext cx="842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과제를 수행하면서 중간과정이 계속 기록이 되는 것을 보면서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협업을 하고 있구나</a:t>
            </a:r>
            <a:r>
              <a:rPr lang="en-US" altLang="ko-KR" sz="1200" dirty="0" smtClean="0"/>
              <a:t>’ </a:t>
            </a:r>
            <a:r>
              <a:rPr lang="ko-KR" altLang="en-US" sz="1200" dirty="0" smtClean="0"/>
              <a:t>라는 느낌을 받을 수 있었고</a:t>
            </a:r>
            <a:r>
              <a:rPr lang="en-US" altLang="ko-KR" sz="1200" dirty="0" smtClean="0"/>
              <a:t>, </a:t>
            </a:r>
          </a:p>
          <a:p>
            <a:r>
              <a:rPr lang="ko-KR" altLang="en-US" sz="1200" dirty="0" smtClean="0"/>
              <a:t>저자의 </a:t>
            </a:r>
            <a:r>
              <a:rPr lang="en-US" altLang="ko-KR" sz="1200" dirty="0" smtClean="0"/>
              <a:t>branch</a:t>
            </a:r>
            <a:r>
              <a:rPr lang="ko-KR" altLang="en-US" sz="1200" dirty="0" smtClean="0"/>
              <a:t>가 </a:t>
            </a:r>
            <a:r>
              <a:rPr lang="ko-KR" altLang="en-US" sz="1200" dirty="0" err="1" smtClean="0"/>
              <a:t>생성되서</a:t>
            </a:r>
            <a:r>
              <a:rPr lang="ko-KR" altLang="en-US" sz="1200" dirty="0" smtClean="0"/>
              <a:t> 자세한 주석이 달리는 것을 보면서 직접 협업 토의를 거치지 않고 이렇게 </a:t>
            </a:r>
            <a:r>
              <a:rPr lang="en-US" altLang="ko-KR" sz="1200" dirty="0" err="1" smtClean="0"/>
              <a:t>Github</a:t>
            </a:r>
            <a:r>
              <a:rPr lang="ko-KR" altLang="en-US" sz="1200" dirty="0" smtClean="0"/>
              <a:t>를 통해서 협업을 하는 새로운 경험도 하게 되었다</a:t>
            </a:r>
            <a:r>
              <a:rPr lang="en-US" altLang="ko-KR" sz="1200" dirty="0" smtClean="0"/>
              <a:t>.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51638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25923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Epilogue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4723" y="1705855"/>
            <a:ext cx="23743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Git</a:t>
            </a:r>
            <a:r>
              <a:rPr lang="ko-KR" altLang="en-US" b="1" dirty="0" smtClean="0"/>
              <a:t>에서 사용한 기능</a:t>
            </a:r>
            <a:endParaRPr lang="en-US" altLang="ko-KR" b="1" dirty="0" smtClean="0"/>
          </a:p>
          <a:p>
            <a:r>
              <a:rPr lang="en-US" altLang="ko-KR" sz="1600" dirty="0" smtClean="0"/>
              <a:t>-clone</a:t>
            </a:r>
          </a:p>
          <a:p>
            <a:r>
              <a:rPr lang="en-US" altLang="ko-KR" sz="1600" dirty="0"/>
              <a:t>-</a:t>
            </a:r>
            <a:r>
              <a:rPr lang="en-US" altLang="ko-KR" sz="1600" dirty="0" smtClean="0"/>
              <a:t>branch</a:t>
            </a:r>
          </a:p>
          <a:p>
            <a:r>
              <a:rPr lang="en-US" altLang="ko-KR" sz="1600" dirty="0" smtClean="0"/>
              <a:t>-checkout</a:t>
            </a:r>
          </a:p>
          <a:p>
            <a:r>
              <a:rPr lang="en-US" altLang="ko-KR" sz="1600" dirty="0" smtClean="0"/>
              <a:t>-commit</a:t>
            </a:r>
          </a:p>
          <a:p>
            <a:r>
              <a:rPr lang="en-US" altLang="ko-KR" sz="1600" dirty="0" smtClean="0"/>
              <a:t>-push</a:t>
            </a:r>
          </a:p>
          <a:p>
            <a:r>
              <a:rPr lang="en-US" altLang="ko-KR" sz="1600" dirty="0" smtClean="0"/>
              <a:t>-pull</a:t>
            </a:r>
          </a:p>
          <a:p>
            <a:r>
              <a:rPr lang="en-US" altLang="ko-KR" sz="1600" dirty="0" smtClean="0"/>
              <a:t>-merge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19717" y="1705855"/>
            <a:ext cx="42876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Github</a:t>
            </a:r>
            <a:r>
              <a:rPr lang="ko-KR" altLang="en-US" b="1" dirty="0"/>
              <a:t>에서 이용한 서비스</a:t>
            </a:r>
            <a:endParaRPr lang="en-US" altLang="ko-KR" b="1" dirty="0"/>
          </a:p>
          <a:p>
            <a:r>
              <a:rPr lang="en-US" altLang="ko-KR" sz="1600" dirty="0"/>
              <a:t>-fork</a:t>
            </a:r>
          </a:p>
          <a:p>
            <a:r>
              <a:rPr lang="en-US" altLang="ko-KR" sz="1600" dirty="0"/>
              <a:t>-code view</a:t>
            </a:r>
          </a:p>
          <a:p>
            <a:r>
              <a:rPr lang="en-US" altLang="ko-KR" sz="1600" dirty="0"/>
              <a:t>-raw</a:t>
            </a:r>
          </a:p>
          <a:p>
            <a:r>
              <a:rPr lang="en-US" altLang="ko-KR" sz="1600" dirty="0"/>
              <a:t>-blame</a:t>
            </a:r>
          </a:p>
          <a:p>
            <a:r>
              <a:rPr lang="en-US" altLang="ko-KR" sz="1600" dirty="0"/>
              <a:t>-commit view</a:t>
            </a:r>
          </a:p>
          <a:p>
            <a:r>
              <a:rPr lang="en-US" altLang="ko-KR" sz="1600" dirty="0"/>
              <a:t>-tree </a:t>
            </a:r>
            <a:r>
              <a:rPr lang="en-US" altLang="ko-KR" sz="1600" dirty="0" smtClean="0"/>
              <a:t>view</a:t>
            </a:r>
          </a:p>
          <a:p>
            <a:r>
              <a:rPr lang="en-US" altLang="ko-KR" sz="1600" dirty="0" smtClean="0"/>
              <a:t>-pull request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14723" y="4098703"/>
            <a:ext cx="790551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사용하지 않은 기능</a:t>
            </a:r>
            <a:endParaRPr lang="en-US" altLang="ko-KR" b="1" dirty="0" smtClean="0"/>
          </a:p>
          <a:p>
            <a:r>
              <a:rPr lang="en-US" altLang="ko-KR" sz="1600" dirty="0" smtClean="0"/>
              <a:t>Wiki</a:t>
            </a:r>
          </a:p>
          <a:p>
            <a:r>
              <a:rPr lang="en-US" altLang="ko-KR" sz="1600" dirty="0" err="1" smtClean="0"/>
              <a:t>Github</a:t>
            </a:r>
            <a:r>
              <a:rPr lang="ko-KR" altLang="en-US" sz="1600" dirty="0" smtClean="0"/>
              <a:t>에서 제공해주는 서비스에는 </a:t>
            </a:r>
            <a:r>
              <a:rPr lang="en-US" altLang="ko-KR" sz="1600" dirty="0" smtClean="0"/>
              <a:t>wiki</a:t>
            </a:r>
            <a:r>
              <a:rPr lang="ko-KR" altLang="en-US" sz="1600" dirty="0" smtClean="0"/>
              <a:t>기능이 있다</a:t>
            </a:r>
            <a:r>
              <a:rPr lang="en-US" altLang="ko-KR" sz="1600" dirty="0" smtClean="0"/>
              <a:t>. Wiki</a:t>
            </a:r>
            <a:r>
              <a:rPr lang="ko-KR" altLang="en-US" sz="1600" dirty="0" smtClean="0"/>
              <a:t>기능은  사용자가 직접 </a:t>
            </a:r>
            <a:r>
              <a:rPr lang="en-US" altLang="ko-KR" sz="1600" dirty="0" smtClean="0"/>
              <a:t>repository</a:t>
            </a:r>
            <a:r>
              <a:rPr lang="ko-KR" altLang="en-US" sz="1600" dirty="0" smtClean="0"/>
              <a:t>에 대한 설명을 할 때 사용할 수 있는 기능이다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문서 형태로 편집이 가능하다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이번 과제에는 발표자료를 별도로 만들었기 때문에 이용하지 않았다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en-US" altLang="ko-KR" sz="1600" dirty="0" smtClean="0"/>
              <a:t>Tag</a:t>
            </a:r>
          </a:p>
          <a:p>
            <a:r>
              <a:rPr lang="en-US" altLang="ko-KR" sz="1600" dirty="0" smtClean="0"/>
              <a:t>Repository</a:t>
            </a:r>
            <a:r>
              <a:rPr lang="ko-KR" altLang="en-US" sz="1600" dirty="0" smtClean="0"/>
              <a:t>에 이름을 붙여서 </a:t>
            </a:r>
            <a:r>
              <a:rPr lang="en-US" altLang="ko-KR" sz="1600" dirty="0" smtClean="0"/>
              <a:t>version</a:t>
            </a:r>
            <a:r>
              <a:rPr lang="ko-KR" altLang="en-US" sz="1600" dirty="0" smtClean="0"/>
              <a:t>을 만들어 주는 기능이다</a:t>
            </a:r>
            <a:r>
              <a:rPr lang="en-US" altLang="ko-KR" sz="1600" dirty="0" smtClean="0"/>
              <a:t>.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Github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웹 페이지는 </a:t>
            </a:r>
            <a:r>
              <a:rPr lang="en-US" altLang="ko-KR" sz="1600" dirty="0" smtClean="0"/>
              <a:t>repository</a:t>
            </a:r>
            <a:r>
              <a:rPr lang="ko-KR" altLang="en-US" sz="1600" dirty="0" smtClean="0"/>
              <a:t>임과 동시에 이러한 관리에 관한 기능도 제공해준다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579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14253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Q&amp;A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124" y="1574587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3875" y="248692"/>
            <a:ext cx="29453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err="1" smtClean="0">
                <a:solidFill>
                  <a:schemeClr val="accent1"/>
                </a:solidFill>
              </a:rPr>
              <a:t>Team_init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52928" y="1882588"/>
            <a:ext cx="1605963" cy="16059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/>
              <a:t>팀 장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852927" y="4463142"/>
            <a:ext cx="1605963" cy="16059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/>
              <a:t>팀 원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4985656" y="4463142"/>
            <a:ext cx="1605963" cy="16059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/>
              <a:t>팀 원</a:t>
            </a:r>
            <a:endParaRPr lang="ko-KR" altLang="en-US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891" y="2582583"/>
            <a:ext cx="1882862" cy="73399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891" y="5240262"/>
            <a:ext cx="1961814" cy="64417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619" y="5266123"/>
            <a:ext cx="2274337" cy="64417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58891" y="2225946"/>
            <a:ext cx="22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13010529 </a:t>
            </a:r>
            <a:r>
              <a:rPr lang="ko-KR" altLang="en-US" dirty="0" smtClean="0"/>
              <a:t>윤웅진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58891" y="4870930"/>
            <a:ext cx="22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14011762 </a:t>
            </a:r>
            <a:r>
              <a:rPr lang="ko-KR" altLang="en-US" dirty="0" smtClean="0"/>
              <a:t>이주엽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91619" y="4896791"/>
            <a:ext cx="200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121551 </a:t>
            </a:r>
            <a:r>
              <a:rPr lang="ko-KR" altLang="en-US" dirty="0" smtClean="0"/>
              <a:t>서현석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14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26516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Prologue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48725" y="2497974"/>
            <a:ext cx="1714500" cy="17811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806123" y="4279155"/>
            <a:ext cx="1714500" cy="17811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863523" y="2497970"/>
            <a:ext cx="1714500" cy="17811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920923" y="4279145"/>
            <a:ext cx="1714500" cy="17811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01473" y="3157726"/>
            <a:ext cx="100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STEP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58870" y="4938908"/>
            <a:ext cx="100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STEP 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16271" y="3157721"/>
            <a:ext cx="100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STEP 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45097" y="4938895"/>
            <a:ext cx="106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STEP 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63225" y="3188503"/>
            <a:ext cx="1908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주제선정 및 계획수립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48726" y="5015853"/>
            <a:ext cx="2057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err="1" smtClean="0"/>
              <a:t>오픈소스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탐색 및 </a:t>
            </a:r>
            <a:r>
              <a:rPr lang="ko-KR" altLang="en-US" sz="1400" dirty="0" smtClean="0"/>
              <a:t>분석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578023" y="3188503"/>
            <a:ext cx="2128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New feature proposal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117566" y="4969685"/>
            <a:ext cx="1803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/>
              <a:t>Being </a:t>
            </a:r>
            <a:r>
              <a:rPr lang="en-US" altLang="ko-KR" sz="1400" dirty="0" err="1"/>
              <a:t>C</a:t>
            </a:r>
            <a:r>
              <a:rPr lang="en-US" altLang="ko-KR" sz="1400" dirty="0" err="1" smtClean="0"/>
              <a:t>ontributer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714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39645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Step </a:t>
            </a:r>
            <a:r>
              <a:rPr lang="en-US" altLang="ko-KR" sz="4400" dirty="0" smtClean="0">
                <a:solidFill>
                  <a:schemeClr val="accent1"/>
                </a:solidFill>
              </a:rPr>
              <a:t>1 </a:t>
            </a:r>
            <a:r>
              <a:rPr lang="en-US" altLang="ko-KR" sz="2800" dirty="0" smtClean="0">
                <a:solidFill>
                  <a:schemeClr val="accent1"/>
                </a:solidFill>
              </a:rPr>
              <a:t>- </a:t>
            </a:r>
            <a:r>
              <a:rPr lang="ko-KR" altLang="en-US" sz="2800" dirty="0" smtClean="0">
                <a:solidFill>
                  <a:schemeClr val="accent1"/>
                </a:solidFill>
              </a:rPr>
              <a:t>주제선정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46" y="1518061"/>
            <a:ext cx="4049019" cy="40490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98386" y="5878286"/>
            <a:ext cx="126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도어락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758567" y="1767328"/>
            <a:ext cx="2420472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14" idx="1"/>
          </p:cNvCxnSpPr>
          <p:nvPr/>
        </p:nvCxnSpPr>
        <p:spPr>
          <a:xfrm flipV="1">
            <a:off x="2506148" y="3111414"/>
            <a:ext cx="2732842" cy="40010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16" idx="1"/>
          </p:cNvCxnSpPr>
          <p:nvPr/>
        </p:nvCxnSpPr>
        <p:spPr>
          <a:xfrm flipV="1">
            <a:off x="2708855" y="4483074"/>
            <a:ext cx="2530135" cy="157987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38990" y="1605963"/>
            <a:ext cx="302751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Hardware</a:t>
            </a:r>
            <a:r>
              <a:rPr lang="en-US" altLang="ko-KR" dirty="0" smtClean="0"/>
              <a:t> : </a:t>
            </a:r>
            <a:r>
              <a:rPr lang="ko-KR" altLang="en-US" sz="1400" dirty="0" smtClean="0"/>
              <a:t>기존 </a:t>
            </a:r>
            <a:r>
              <a:rPr lang="ko-KR" altLang="en-US" sz="1400" dirty="0" err="1" smtClean="0"/>
              <a:t>임베디드</a:t>
            </a:r>
            <a:r>
              <a:rPr lang="ko-KR" altLang="en-US" sz="1400" dirty="0" smtClean="0"/>
              <a:t> 기기에 대한 지식을 활용할 수 있는 분야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38990" y="2711304"/>
            <a:ext cx="294298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Software</a:t>
            </a:r>
            <a:r>
              <a:rPr lang="en-US" altLang="ko-KR" dirty="0" smtClean="0"/>
              <a:t> : </a:t>
            </a:r>
            <a:r>
              <a:rPr lang="ko-KR" altLang="en-US" sz="1400" dirty="0" smtClean="0"/>
              <a:t>비밀번호 입력 </a:t>
            </a:r>
            <a:r>
              <a:rPr lang="en-US" altLang="ko-KR" sz="1400" dirty="0" smtClean="0"/>
              <a:t>or </a:t>
            </a:r>
            <a:r>
              <a:rPr lang="ko-KR" altLang="en-US" sz="1400" dirty="0" err="1" smtClean="0"/>
              <a:t>카드키를</a:t>
            </a:r>
            <a:r>
              <a:rPr lang="ko-KR" altLang="en-US" sz="1400" dirty="0" smtClean="0"/>
              <a:t> 이용한 인증방식을 통한 소프트웨어적인 보안법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38990" y="3975242"/>
            <a:ext cx="31903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System</a:t>
            </a:r>
            <a:r>
              <a:rPr lang="en-US" altLang="ko-KR" dirty="0" smtClean="0"/>
              <a:t> : </a:t>
            </a:r>
            <a:r>
              <a:rPr lang="ko-KR" altLang="en-US" sz="1400" dirty="0" err="1" smtClean="0"/>
              <a:t>도어락</a:t>
            </a:r>
            <a:r>
              <a:rPr lang="ko-KR" altLang="en-US" sz="1400" dirty="0" smtClean="0"/>
              <a:t> 시스템은 기기를 이용해서 공간을 물리적으로 분리 시킬 수 있는 시스템으로 물리적인 보안시스템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62437" y="5440296"/>
            <a:ext cx="442052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결론</a:t>
            </a:r>
            <a:endParaRPr lang="en-US" altLang="ko-KR" b="1" dirty="0" smtClean="0"/>
          </a:p>
          <a:p>
            <a:r>
              <a:rPr lang="ko-KR" altLang="en-US" sz="1400" dirty="0" smtClean="0"/>
              <a:t>소프트웨어적인 보안 뿐만이 아닌 하드웨어적인 보안을 동시에 다룰 수 있는 주제를 선정하게 되었다</a:t>
            </a:r>
            <a:r>
              <a:rPr lang="en-US" altLang="ko-KR" sz="1400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6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39645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Step </a:t>
            </a:r>
            <a:r>
              <a:rPr lang="en-US" altLang="ko-KR" sz="4400" dirty="0" smtClean="0">
                <a:solidFill>
                  <a:schemeClr val="accent1"/>
                </a:solidFill>
              </a:rPr>
              <a:t>1 </a:t>
            </a:r>
            <a:r>
              <a:rPr lang="en-US" altLang="ko-KR" sz="2800" dirty="0" smtClean="0">
                <a:solidFill>
                  <a:schemeClr val="accent1"/>
                </a:solidFill>
              </a:rPr>
              <a:t>- </a:t>
            </a:r>
            <a:r>
              <a:rPr lang="ko-KR" altLang="en-US" sz="2800" dirty="0" smtClean="0">
                <a:solidFill>
                  <a:schemeClr val="accent1"/>
                </a:solidFill>
              </a:rPr>
              <a:t>계획수립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51773" y="2151528"/>
            <a:ext cx="393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1st </a:t>
            </a:r>
            <a:r>
              <a:rPr lang="ko-KR" altLang="en-US" dirty="0" smtClean="0"/>
              <a:t>주제선정 및 </a:t>
            </a:r>
            <a:r>
              <a:rPr lang="ko-KR" altLang="en-US" dirty="0" err="1" smtClean="0"/>
              <a:t>오픈소스</a:t>
            </a:r>
            <a:r>
              <a:rPr lang="ko-KR" altLang="en-US" dirty="0" smtClean="0"/>
              <a:t> 검색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76105" y="3060166"/>
            <a:ext cx="3112034" cy="368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2nd </a:t>
            </a:r>
            <a:r>
              <a:rPr lang="ko-KR" altLang="en-US" dirty="0" smtClean="0"/>
              <a:t>검색한 </a:t>
            </a:r>
            <a:r>
              <a:rPr lang="ko-KR" altLang="en-US" dirty="0" err="1" smtClean="0"/>
              <a:t>오픈소스</a:t>
            </a:r>
            <a:r>
              <a:rPr lang="ko-KR" altLang="en-US" dirty="0" smtClean="0"/>
              <a:t> 분석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76105" y="3942532"/>
            <a:ext cx="343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3rd </a:t>
            </a:r>
            <a:r>
              <a:rPr lang="ko-KR" altLang="en-US" dirty="0" smtClean="0"/>
              <a:t>분석을 통한 수정사항 토의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59289" y="4841874"/>
            <a:ext cx="383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4th </a:t>
            </a:r>
            <a:r>
              <a:rPr lang="ko-KR" altLang="en-US" dirty="0" smtClean="0"/>
              <a:t>수정사항 소스코딩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기능 구현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51772" y="5718354"/>
            <a:ext cx="3931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5th </a:t>
            </a:r>
            <a:r>
              <a:rPr lang="ko-KR" altLang="en-US" dirty="0" smtClean="0"/>
              <a:t>구현한 기능 </a:t>
            </a:r>
            <a:r>
              <a:rPr lang="en-US" altLang="ko-KR" dirty="0" smtClean="0"/>
              <a:t>PULL REQUEST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29337"/>
            <a:ext cx="3808873" cy="538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2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3875" y="248692"/>
            <a:ext cx="4548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Step </a:t>
            </a:r>
            <a:r>
              <a:rPr lang="en-US" altLang="ko-KR" sz="4400" dirty="0" smtClean="0">
                <a:solidFill>
                  <a:schemeClr val="accent1"/>
                </a:solidFill>
              </a:rPr>
              <a:t>2 </a:t>
            </a:r>
            <a:r>
              <a:rPr lang="en-US" altLang="ko-KR" sz="2800" dirty="0" smtClean="0">
                <a:solidFill>
                  <a:schemeClr val="accent1"/>
                </a:solidFill>
              </a:rPr>
              <a:t>– </a:t>
            </a:r>
            <a:r>
              <a:rPr lang="ko-KR" altLang="en-US" sz="2800" dirty="0" smtClean="0">
                <a:solidFill>
                  <a:schemeClr val="accent1"/>
                </a:solidFill>
              </a:rPr>
              <a:t>탐색</a:t>
            </a:r>
            <a:r>
              <a:rPr lang="en-US" altLang="ko-KR" sz="2800" dirty="0" smtClean="0">
                <a:solidFill>
                  <a:schemeClr val="accent1"/>
                </a:solidFill>
              </a:rPr>
              <a:t>(fork)</a:t>
            </a:r>
            <a:r>
              <a:rPr lang="en-US" altLang="ko-KR" sz="4400" dirty="0" smtClean="0">
                <a:solidFill>
                  <a:schemeClr val="accent1"/>
                </a:solidFill>
              </a:rPr>
              <a:t> 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1297510"/>
            <a:ext cx="4021630" cy="55604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906" y="1457877"/>
            <a:ext cx="5617029" cy="280291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37130" y="5456540"/>
            <a:ext cx="1375442" cy="4524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3"/>
          </p:cNvCxnSpPr>
          <p:nvPr/>
        </p:nvCxnSpPr>
        <p:spPr>
          <a:xfrm flipV="1">
            <a:off x="2612572" y="2011935"/>
            <a:ext cx="991240" cy="367084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552329" y="1785694"/>
            <a:ext cx="471450" cy="2262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70" y="4074889"/>
            <a:ext cx="5617029" cy="2783111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stCxn id="10" idx="2"/>
          </p:cNvCxnSpPr>
          <p:nvPr/>
        </p:nvCxnSpPr>
        <p:spPr>
          <a:xfrm flipH="1">
            <a:off x="4863993" y="2011935"/>
            <a:ext cx="3924061" cy="224886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75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3875" y="248692"/>
            <a:ext cx="43252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Step </a:t>
            </a:r>
            <a:r>
              <a:rPr lang="en-US" altLang="ko-KR" sz="4400" dirty="0" smtClean="0">
                <a:solidFill>
                  <a:schemeClr val="accent1"/>
                </a:solidFill>
              </a:rPr>
              <a:t>2 </a:t>
            </a:r>
            <a:r>
              <a:rPr lang="en-US" altLang="ko-KR" sz="2800" dirty="0" smtClean="0">
                <a:solidFill>
                  <a:schemeClr val="accent1"/>
                </a:solidFill>
              </a:rPr>
              <a:t>– </a:t>
            </a:r>
            <a:r>
              <a:rPr lang="en-US" altLang="ko-KR" sz="2800" dirty="0" err="1" smtClean="0">
                <a:solidFill>
                  <a:schemeClr val="accent1"/>
                </a:solidFill>
              </a:rPr>
              <a:t>git</a:t>
            </a:r>
            <a:r>
              <a:rPr lang="en-US" altLang="ko-KR" sz="2800" dirty="0" smtClean="0">
                <a:solidFill>
                  <a:schemeClr val="accent1"/>
                </a:solidFill>
              </a:rPr>
              <a:t> clone</a:t>
            </a:r>
            <a:r>
              <a:rPr lang="en-US" altLang="ko-KR" sz="4400" dirty="0" smtClean="0">
                <a:solidFill>
                  <a:schemeClr val="accent1"/>
                </a:solidFill>
              </a:rPr>
              <a:t> 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1491143"/>
            <a:ext cx="6087325" cy="57158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2914394" y="3275320"/>
            <a:ext cx="2126332" cy="21263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GitHub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Repository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458" y="2097683"/>
            <a:ext cx="1124404" cy="43832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429" y="3485236"/>
            <a:ext cx="1276866" cy="41926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258" y="4813766"/>
            <a:ext cx="1648491" cy="466914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496879" y="2299447"/>
            <a:ext cx="1710614" cy="9758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72041" y="2602717"/>
            <a:ext cx="116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오픈소</a:t>
            </a:r>
            <a:r>
              <a:rPr lang="ko-KR" altLang="en-US" dirty="0" err="1">
                <a:solidFill>
                  <a:schemeClr val="bg1"/>
                </a:solidFill>
              </a:rPr>
              <a:t>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1" name="꺾인 연결선 20"/>
          <p:cNvCxnSpPr>
            <a:stCxn id="18" idx="3"/>
            <a:endCxn id="14" idx="2"/>
          </p:cNvCxnSpPr>
          <p:nvPr/>
        </p:nvCxnSpPr>
        <p:spPr>
          <a:xfrm>
            <a:off x="2207493" y="2787384"/>
            <a:ext cx="706901" cy="1551102"/>
          </a:xfrm>
          <a:prstGeom prst="bentConnector3">
            <a:avLst/>
          </a:prstGeom>
          <a:ln w="571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6420618" y="2467015"/>
            <a:ext cx="929769" cy="9297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local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6978977" y="3873601"/>
            <a:ext cx="929769" cy="9297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local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6420618" y="5257237"/>
            <a:ext cx="929769" cy="9297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local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22" idx="2"/>
            <a:endCxn id="14" idx="7"/>
          </p:cNvCxnSpPr>
          <p:nvPr/>
        </p:nvCxnSpPr>
        <p:spPr>
          <a:xfrm flipH="1">
            <a:off x="4729332" y="2931900"/>
            <a:ext cx="1691286" cy="654814"/>
          </a:xfrm>
          <a:prstGeom prst="straightConnector1">
            <a:avLst/>
          </a:prstGeom>
          <a:ln w="57150">
            <a:solidFill>
              <a:schemeClr val="accent5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4" idx="2"/>
            <a:endCxn id="14" idx="5"/>
          </p:cNvCxnSpPr>
          <p:nvPr/>
        </p:nvCxnSpPr>
        <p:spPr>
          <a:xfrm flipH="1" flipV="1">
            <a:off x="4729332" y="5090258"/>
            <a:ext cx="1691286" cy="631864"/>
          </a:xfrm>
          <a:prstGeom prst="straightConnector1">
            <a:avLst/>
          </a:prstGeom>
          <a:ln w="57150">
            <a:solidFill>
              <a:schemeClr val="accent5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3" idx="2"/>
            <a:endCxn id="14" idx="6"/>
          </p:cNvCxnSpPr>
          <p:nvPr/>
        </p:nvCxnSpPr>
        <p:spPr>
          <a:xfrm flipH="1">
            <a:off x="5040726" y="4338486"/>
            <a:ext cx="1938251" cy="0"/>
          </a:xfrm>
          <a:prstGeom prst="straightConnector1">
            <a:avLst/>
          </a:prstGeom>
          <a:ln w="57150">
            <a:solidFill>
              <a:schemeClr val="accent5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69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3875" y="248692"/>
            <a:ext cx="67266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Step </a:t>
            </a:r>
            <a:r>
              <a:rPr lang="en-US" altLang="ko-KR" sz="4400" dirty="0" smtClean="0">
                <a:solidFill>
                  <a:schemeClr val="accent1"/>
                </a:solidFill>
              </a:rPr>
              <a:t>2 </a:t>
            </a:r>
            <a:r>
              <a:rPr lang="en-US" altLang="ko-KR" sz="2800" dirty="0" smtClean="0">
                <a:solidFill>
                  <a:schemeClr val="accent1"/>
                </a:solidFill>
              </a:rPr>
              <a:t>– </a:t>
            </a:r>
            <a:r>
              <a:rPr lang="ko-KR" altLang="en-US" sz="2800" dirty="0" smtClean="0">
                <a:solidFill>
                  <a:schemeClr val="accent1"/>
                </a:solidFill>
              </a:rPr>
              <a:t>분석</a:t>
            </a:r>
            <a:r>
              <a:rPr lang="en-US" altLang="ko-KR" sz="2800" dirty="0" smtClean="0">
                <a:solidFill>
                  <a:schemeClr val="accent1"/>
                </a:solidFill>
              </a:rPr>
              <a:t>(</a:t>
            </a:r>
            <a:r>
              <a:rPr lang="en-US" altLang="ko-KR" sz="2800" dirty="0" smtClean="0">
                <a:solidFill>
                  <a:schemeClr val="accent1"/>
                </a:solidFill>
              </a:rPr>
              <a:t>branch &amp; commit)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37" y="1365277"/>
            <a:ext cx="5229955" cy="56205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37" y="1927330"/>
            <a:ext cx="5229955" cy="5430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5728361"/>
            <a:ext cx="8655308" cy="8414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490379"/>
            <a:ext cx="4186516" cy="32379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10420" y="3683596"/>
            <a:ext cx="43877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Github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웹 페이지에 접속해보면 </a:t>
            </a:r>
            <a:r>
              <a:rPr lang="en-US" altLang="ko-KR" sz="1600" dirty="0" err="1" smtClean="0"/>
              <a:t>Github</a:t>
            </a:r>
            <a:r>
              <a:rPr lang="ko-KR" altLang="en-US" sz="1600" dirty="0" smtClean="0"/>
              <a:t>에서 제공하는 기능을 알 수 있는데 </a:t>
            </a:r>
            <a:endParaRPr lang="en-US" altLang="ko-KR" sz="1600" dirty="0" smtClean="0"/>
          </a:p>
          <a:p>
            <a:r>
              <a:rPr lang="en-US" altLang="ko-KR" sz="1600" dirty="0" smtClean="0"/>
              <a:t>commit message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Tree</a:t>
            </a:r>
            <a:r>
              <a:rPr lang="ko-KR" altLang="en-US" sz="1600" dirty="0" smtClean="0"/>
              <a:t>를 알아보기 쉽게 시각적인 자료로 제공해준다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← </a:t>
            </a:r>
            <a:r>
              <a:rPr lang="en-US" altLang="ko-KR" sz="1600" dirty="0" smtClean="0"/>
              <a:t>commit message</a:t>
            </a:r>
          </a:p>
          <a:p>
            <a:endParaRPr lang="en-US" altLang="ko-KR" sz="1600" dirty="0"/>
          </a:p>
          <a:p>
            <a:pPr algn="ctr"/>
            <a:r>
              <a:rPr lang="ko-KR" altLang="en-US" sz="1600" dirty="0" smtClean="0"/>
              <a:t>↓ </a:t>
            </a:r>
            <a:r>
              <a:rPr lang="en-US" altLang="ko-KR" sz="1600" dirty="0" smtClean="0"/>
              <a:t>Tree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3140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3875" y="248692"/>
            <a:ext cx="6004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Step </a:t>
            </a:r>
            <a:r>
              <a:rPr lang="en-US" altLang="ko-KR" sz="4400" dirty="0" smtClean="0">
                <a:solidFill>
                  <a:schemeClr val="accent1"/>
                </a:solidFill>
              </a:rPr>
              <a:t>2 </a:t>
            </a:r>
            <a:r>
              <a:rPr lang="en-US" altLang="ko-KR" sz="2800" dirty="0" smtClean="0">
                <a:solidFill>
                  <a:schemeClr val="accent1"/>
                </a:solidFill>
              </a:rPr>
              <a:t>– </a:t>
            </a:r>
            <a:r>
              <a:rPr lang="ko-KR" altLang="en-US" sz="2800" dirty="0" smtClean="0">
                <a:solidFill>
                  <a:schemeClr val="accent1"/>
                </a:solidFill>
              </a:rPr>
              <a:t>분석</a:t>
            </a:r>
            <a:r>
              <a:rPr lang="en-US" altLang="ko-KR" sz="2800" dirty="0" smtClean="0">
                <a:solidFill>
                  <a:schemeClr val="accent1"/>
                </a:solidFill>
              </a:rPr>
              <a:t>(</a:t>
            </a:r>
            <a:r>
              <a:rPr lang="en-US" altLang="ko-KR" sz="2800" dirty="0" smtClean="0">
                <a:solidFill>
                  <a:schemeClr val="accent1"/>
                </a:solidFill>
              </a:rPr>
              <a:t>Raw &amp; blame)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28297"/>
            <a:ext cx="5646462" cy="152437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656524" y="2090483"/>
            <a:ext cx="361150" cy="2300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316" y="2412334"/>
            <a:ext cx="4579682" cy="4445665"/>
          </a:xfrm>
          <a:prstGeom prst="rect">
            <a:avLst/>
          </a:prstGeom>
        </p:spPr>
      </p:pic>
      <p:cxnSp>
        <p:nvCxnSpPr>
          <p:cNvPr id="14" name="꺾인 연결선 13"/>
          <p:cNvCxnSpPr>
            <a:stCxn id="11" idx="3"/>
          </p:cNvCxnSpPr>
          <p:nvPr/>
        </p:nvCxnSpPr>
        <p:spPr>
          <a:xfrm>
            <a:off x="5017674" y="2205531"/>
            <a:ext cx="307361" cy="414724"/>
          </a:xfrm>
          <a:prstGeom prst="bentConnector2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3875" y="3044770"/>
            <a:ext cx="40404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주석작업을 완료한 후 </a:t>
            </a:r>
            <a:r>
              <a:rPr lang="en-US" altLang="ko-KR" sz="1400" dirty="0" err="1" smtClean="0"/>
              <a:t>Github</a:t>
            </a:r>
            <a:r>
              <a:rPr lang="ko-KR" altLang="en-US" sz="1400" dirty="0" smtClean="0"/>
              <a:t>에서 제공하는 다른 기능을 사용해 보았다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먼저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소스코드에 </a:t>
            </a:r>
            <a:r>
              <a:rPr lang="en-US" altLang="ko-KR" sz="1400" dirty="0" smtClean="0"/>
              <a:t>Highlight </a:t>
            </a:r>
            <a:r>
              <a:rPr lang="ko-KR" altLang="en-US" sz="1400" dirty="0" smtClean="0"/>
              <a:t>기능이 있어서 코드를 보기가 편하다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Blame </a:t>
            </a:r>
            <a:r>
              <a:rPr lang="ko-KR" altLang="en-US" sz="1400" dirty="0" smtClean="0"/>
              <a:t>버튼을 누르면 소스코드에서 추가된 부분과 추가한 사람에 대한 정보를 보여주는데 추가한 시간 별로 색으로 표시해 준다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Raw </a:t>
            </a:r>
            <a:r>
              <a:rPr lang="ko-KR" altLang="en-US" sz="1400" dirty="0" smtClean="0"/>
              <a:t>버튼은 한마디로 정말 날 것의 텍스트만 존재하는 페이지로 연결시켜 준다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2814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오늘의PPT색상테마031_네이비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434B56"/>
      </a:accent1>
      <a:accent2>
        <a:srgbClr val="606F82"/>
      </a:accent2>
      <a:accent3>
        <a:srgbClr val="C8C2B6"/>
      </a:accent3>
      <a:accent4>
        <a:srgbClr val="A59C91"/>
      </a:accent4>
      <a:accent5>
        <a:srgbClr val="817669"/>
      </a:accent5>
      <a:accent6>
        <a:srgbClr val="95A2B1"/>
      </a:accent6>
      <a:hlink>
        <a:srgbClr val="757070"/>
      </a:hlink>
      <a:folHlink>
        <a:srgbClr val="757070"/>
      </a:folHlink>
    </a:clrScheme>
    <a:fontScheme name="고려청자">
      <a:majorFont>
        <a:latin typeface="Georgia"/>
        <a:ea typeface=""/>
        <a:cs typeface=""/>
        <a:font script="Grek" typeface="Arial"/>
        <a:font script="Cyrl" typeface="Arial"/>
        <a:font script="Jpan" typeface="HG明朝E"/>
        <a:font script="Hang" typeface="HY견명조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</TotalTime>
  <Words>693</Words>
  <Application>Microsoft Office PowerPoint</Application>
  <PresentationFormat>화면 슬라이드 쇼(4:3)</PresentationFormat>
  <Paragraphs>169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굴림</vt:lpstr>
      <vt:lpstr>Arial</vt:lpstr>
      <vt:lpstr>맑은 고딕</vt:lpstr>
      <vt:lpstr>Georgia</vt:lpstr>
      <vt:lpstr>Verdana</vt:lpstr>
      <vt:lpstr>HY견명조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서현석</cp:lastModifiedBy>
  <cp:revision>58</cp:revision>
  <dcterms:created xsi:type="dcterms:W3CDTF">2015-01-21T11:35:38Z</dcterms:created>
  <dcterms:modified xsi:type="dcterms:W3CDTF">2016-11-29T19:56:31Z</dcterms:modified>
</cp:coreProperties>
</file>