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B48A09-D447-D419-3C85-5A286754286D}"/>
              </a:ext>
            </a:extLst>
          </p:cNvPr>
          <p:cNvSpPr txBox="1"/>
          <p:nvPr/>
        </p:nvSpPr>
        <p:spPr>
          <a:xfrm>
            <a:off x="520118" y="511728"/>
            <a:ext cx="35329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RV32I</a:t>
            </a:r>
            <a:r>
              <a:rPr lang="zh-CN" altLang="en-US" dirty="0"/>
              <a:t>指令集</a:t>
            </a:r>
            <a:endParaRPr lang="en-US" altLang="zh-CN" dirty="0"/>
          </a:p>
          <a:p>
            <a:r>
              <a:rPr lang="zh-CN" altLang="en-US" dirty="0"/>
              <a:t>单周期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级流水线（</a:t>
            </a:r>
            <a:r>
              <a:rPr lang="en-US" altLang="zh-CN" dirty="0"/>
              <a:t>IF, ID, EX, MEM, WB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流水线停顿策略</a:t>
            </a:r>
            <a:r>
              <a:rPr lang="en-US" altLang="zh-CN" dirty="0"/>
              <a:t>stall</a:t>
            </a:r>
          </a:p>
          <a:p>
            <a:r>
              <a:rPr lang="zh-CN" altLang="en-US" dirty="0"/>
              <a:t>软件工具链</a:t>
            </a:r>
            <a:endParaRPr lang="en-US" altLang="zh-CN" dirty="0"/>
          </a:p>
          <a:p>
            <a:r>
              <a:rPr lang="zh-CN" altLang="en-US" dirty="0"/>
              <a:t>官方测试套件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232AFE-9473-124A-215E-F9E23724F5A5}"/>
              </a:ext>
            </a:extLst>
          </p:cNvPr>
          <p:cNvSpPr txBox="1"/>
          <p:nvPr/>
        </p:nvSpPr>
        <p:spPr>
          <a:xfrm>
            <a:off x="520118" y="2694264"/>
            <a:ext cx="328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暂时不处理</a:t>
            </a:r>
            <a:r>
              <a:rPr lang="en-US" altLang="zh-CN" dirty="0"/>
              <a:t>SYSTEM</a:t>
            </a:r>
            <a:r>
              <a:rPr lang="zh-CN" altLang="en-US" dirty="0"/>
              <a:t>、</a:t>
            </a:r>
            <a:r>
              <a:rPr lang="en-US" altLang="zh-CN" dirty="0"/>
              <a:t>fence</a:t>
            </a:r>
            <a:r>
              <a:rPr lang="zh-CN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125241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9D02F2-62AA-99AB-CFB2-8D07D8F7CD9F}"/>
              </a:ext>
            </a:extLst>
          </p:cNvPr>
          <p:cNvSpPr txBox="1"/>
          <p:nvPr/>
        </p:nvSpPr>
        <p:spPr>
          <a:xfrm>
            <a:off x="612397" y="922789"/>
            <a:ext cx="6755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架构策略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一开始选用单周期五级流水线，</a:t>
            </a:r>
            <a:r>
              <a:rPr lang="en-US" altLang="zh-CN" dirty="0"/>
              <a:t>CPU</a:t>
            </a:r>
            <a:r>
              <a:rPr lang="zh-CN" altLang="en-US" dirty="0"/>
              <a:t>通过总线访问</a:t>
            </a:r>
            <a:r>
              <a:rPr lang="en-US" altLang="zh-CN" dirty="0"/>
              <a:t>ROM</a:t>
            </a:r>
            <a:r>
              <a:rPr lang="zh-CN" altLang="en-US" dirty="0"/>
              <a:t>和</a:t>
            </a:r>
            <a:r>
              <a:rPr lang="en-US" altLang="zh-CN" dirty="0"/>
              <a:t>RAM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实现过程中发现</a:t>
            </a:r>
            <a:r>
              <a:rPr lang="en-US" altLang="zh-CN" dirty="0"/>
              <a:t>CPU</a:t>
            </a:r>
            <a:r>
              <a:rPr lang="zh-CN" altLang="en-US" dirty="0"/>
              <a:t>将永远霸占总线，</a:t>
            </a:r>
            <a:r>
              <a:rPr lang="en-US" altLang="zh-CN" dirty="0"/>
              <a:t>MEM</a:t>
            </a:r>
            <a:r>
              <a:rPr lang="zh-CN" altLang="en-US" dirty="0"/>
              <a:t>阶段没法</a:t>
            </a:r>
            <a:r>
              <a:rPr lang="en-US" altLang="zh-CN" dirty="0"/>
              <a:t>load</a:t>
            </a:r>
            <a:r>
              <a:rPr lang="zh-CN" altLang="en-US" dirty="0"/>
              <a:t>和</a:t>
            </a:r>
            <a:r>
              <a:rPr lang="en-US" altLang="zh-CN" dirty="0"/>
              <a:t>store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为了简化设计，采用哈佛结构</a:t>
            </a:r>
          </a:p>
        </p:txBody>
      </p:sp>
    </p:spTree>
    <p:extLst>
      <p:ext uri="{BB962C8B-B14F-4D97-AF65-F5344CB8AC3E}">
        <p14:creationId xmlns:p14="http://schemas.microsoft.com/office/powerpoint/2010/main" val="193445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D37662-ADF1-DAFB-4851-ED0641589DA2}"/>
              </a:ext>
            </a:extLst>
          </p:cNvPr>
          <p:cNvSpPr txBox="1"/>
          <p:nvPr/>
        </p:nvSpPr>
        <p:spPr>
          <a:xfrm>
            <a:off x="872455" y="1174459"/>
            <a:ext cx="734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当使用</a:t>
            </a:r>
            <a:r>
              <a:rPr lang="en-US" altLang="zh-CN" dirty="0" err="1"/>
              <a:t>i</a:t>
            </a:r>
            <a:r>
              <a:rPr lang="en-US" altLang="zh-CN" dirty="0"/>
              <a:t>-type</a:t>
            </a:r>
            <a:r>
              <a:rPr lang="zh-CN" altLang="en-US" dirty="0"/>
              <a:t>的逻辑运算指令时，如果立即数的最高位为</a:t>
            </a:r>
            <a:r>
              <a:rPr lang="en-US" altLang="zh-CN" dirty="0"/>
              <a:t>1</a:t>
            </a:r>
            <a:r>
              <a:rPr lang="zh-CN" altLang="en-US" dirty="0"/>
              <a:t>，编译出错。</a:t>
            </a:r>
          </a:p>
        </p:txBody>
      </p:sp>
    </p:spTree>
    <p:extLst>
      <p:ext uri="{BB962C8B-B14F-4D97-AF65-F5344CB8AC3E}">
        <p14:creationId xmlns:p14="http://schemas.microsoft.com/office/powerpoint/2010/main" val="3223998691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98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WH-Cy</dc:creator>
  <cp:lastModifiedBy>Yan Chen</cp:lastModifiedBy>
  <cp:revision>14</cp:revision>
  <dcterms:created xsi:type="dcterms:W3CDTF">2023-08-09T12:44:00Z</dcterms:created>
  <dcterms:modified xsi:type="dcterms:W3CDTF">2025-09-22T10:03:30Z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0FFB374EF87741258E9EC42A4DEF22FC_13</vt:lpwstr>
  </property>
</Properties>
</file>