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1" r:id="rId5"/>
    <p:sldId id="262" r:id="rId6"/>
    <p:sldId id="353" r:id="rId7"/>
    <p:sldId id="358" r:id="rId8"/>
    <p:sldId id="360" r:id="rId9"/>
    <p:sldId id="354" r:id="rId10"/>
    <p:sldId id="356" r:id="rId11"/>
    <p:sldId id="344" r:id="rId12"/>
    <p:sldId id="359" r:id="rId13"/>
    <p:sldId id="349" r:id="rId14"/>
    <p:sldId id="350" r:id="rId15"/>
    <p:sldId id="351" r:id="rId16"/>
    <p:sldId id="297"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17375E"/>
    <a:srgbClr val="25C6FF"/>
    <a:srgbClr val="67F5F2"/>
    <a:srgbClr val="6CE8EE"/>
    <a:srgbClr val="C313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78" y="72"/>
      </p:cViewPr>
      <p:guideLst>
        <p:guide orient="horz" pos="1626"/>
        <p:guide pos="2842"/>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9B237-5AB2-48CF-8032-32E9FB6EB4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861678-F871-4BA5-BC3E-7CD7D2CF1E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4861678-F871-4BA5-BC3E-7CD7D2CF1E8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SimSun"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SimSun"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userDrawn="1"/>
        </p:nvSpPr>
        <p:spPr>
          <a:xfrm>
            <a:off x="6228184" y="257175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精美</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课件：</a:t>
            </a:r>
            <a:r>
              <a:rPr lang="en-US" altLang="zh-CN" sz="100" dirty="0">
                <a:solidFill>
                  <a:schemeClr val="bg1"/>
                </a:solidFill>
              </a:rPr>
              <a:t>www.1ppt.com/kejian/             </a:t>
            </a:r>
            <a:r>
              <a:rPr lang="zh-CN" altLang="en-US" sz="100" dirty="0">
                <a:solidFill>
                  <a:schemeClr val="bg1"/>
                </a:solidFill>
              </a:rPr>
              <a:t>字体下载：</a:t>
            </a:r>
            <a:r>
              <a:rPr lang="en-US" altLang="zh-CN" sz="100" dirty="0">
                <a:solidFill>
                  <a:schemeClr val="bg1"/>
                </a:solidFill>
              </a:rPr>
              <a:t>www.1ppt.com/ziti/</a:t>
            </a:r>
            <a:endParaRPr lang="en-US" altLang="zh-CN" sz="100" dirty="0">
              <a:solidFill>
                <a:schemeClr val="bg1"/>
              </a:solidFill>
            </a:endParaRPr>
          </a:p>
          <a:p>
            <a:pPr lvl="0"/>
            <a:r>
              <a:rPr lang="zh-CN" altLang="en-US" sz="100" dirty="0">
                <a:solidFill>
                  <a:schemeClr val="bg1"/>
                </a:solidFill>
              </a:rPr>
              <a:t>工作总结</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www.1ppt.com/xiazai/zongjie/ </a:t>
            </a:r>
            <a:r>
              <a:rPr lang="zh-CN" altLang="en-US" sz="100" dirty="0">
                <a:solidFill>
                  <a:schemeClr val="bg1"/>
                </a:solidFill>
              </a:rPr>
              <a:t>工作计划：</a:t>
            </a:r>
            <a:r>
              <a:rPr lang="en-US" altLang="zh-CN" sz="100" dirty="0">
                <a:solidFill>
                  <a:schemeClr val="bg1"/>
                </a:solidFill>
              </a:rPr>
              <a:t>www.1ppt.com/xiazai/jihua/</a:t>
            </a:r>
            <a:endParaRPr lang="en-US" altLang="zh-CN" sz="100" dirty="0">
              <a:solidFill>
                <a:schemeClr val="bg1"/>
              </a:solidFill>
            </a:endParaRPr>
          </a:p>
          <a:p>
            <a:pPr lvl="0"/>
            <a:r>
              <a:rPr lang="zh-CN" altLang="en-US" sz="100" dirty="0">
                <a:solidFill>
                  <a:schemeClr val="bg1"/>
                </a:solidFill>
              </a:rPr>
              <a:t>商务</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www.1ppt.com/moban/shangwu/  </a:t>
            </a:r>
            <a:r>
              <a:rPr lang="zh-CN" altLang="en-US" sz="100" dirty="0">
                <a:solidFill>
                  <a:schemeClr val="bg1"/>
                </a:solidFill>
              </a:rPr>
              <a:t>个人简历</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www.1ppt.com/xiazai/jianli/  </a:t>
            </a:r>
            <a:endParaRPr lang="en-US" altLang="zh-CN" sz="100" dirty="0">
              <a:solidFill>
                <a:schemeClr val="bg1"/>
              </a:solidFill>
            </a:endParaRPr>
          </a:p>
          <a:p>
            <a:pPr lvl="0"/>
            <a:r>
              <a:rPr lang="zh-CN" altLang="en-US" sz="100" dirty="0">
                <a:solidFill>
                  <a:schemeClr val="bg1"/>
                </a:solidFill>
              </a:rPr>
              <a:t>毕业答辩</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www.1ppt.com/xiazai/dabian/  </a:t>
            </a:r>
            <a:r>
              <a:rPr lang="zh-CN" altLang="en-US" sz="100" dirty="0">
                <a:solidFill>
                  <a:schemeClr val="bg1"/>
                </a:solidFill>
              </a:rPr>
              <a:t>工作汇报</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www.1ppt.com/xiazai/huibao/    </a:t>
            </a:r>
            <a:endParaRPr lang="en-US" altLang="zh-CN" sz="100" dirty="0">
              <a:solidFill>
                <a:schemeClr val="bg1"/>
              </a:solidFill>
            </a:endParaRPr>
          </a:p>
          <a:p>
            <a:pPr lvl="0"/>
            <a:r>
              <a:rPr lang="en-US" altLang="zh-CN" sz="100" dirty="0">
                <a:solidFill>
                  <a:schemeClr val="bg1"/>
                </a:solidFill>
              </a:rPr>
              <a:t> </a:t>
            </a:r>
            <a:endParaRPr lang="en-US" altLang="zh-CN" sz="100" dirty="0">
              <a:solidFill>
                <a:schemeClr val="bg1"/>
              </a:solidFill>
            </a:endParaRPr>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advTm="0">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9.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0047" y="1851670"/>
            <a:ext cx="6774118" cy="13945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77875" y="1996975"/>
            <a:ext cx="7344816" cy="583565"/>
          </a:xfrm>
          <a:prstGeom prst="rect">
            <a:avLst/>
          </a:prstGeom>
        </p:spPr>
        <p:txBody>
          <a:bodyPr wrap="squar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基于</a:t>
            </a:r>
            <a:r>
              <a:rPr lang="en-US" altLang="zh-CN" sz="3200" b="1" dirty="0">
                <a:solidFill>
                  <a:schemeClr val="bg1"/>
                </a:solidFill>
                <a:latin typeface="微软雅黑" panose="020B0503020204020204" pitchFamily="34" charset="-122"/>
                <a:ea typeface="微软雅黑" panose="020B0503020204020204" pitchFamily="34" charset="-122"/>
              </a:rPr>
              <a:t>hog</a:t>
            </a:r>
            <a:r>
              <a:rPr lang="zh-CN" altLang="en-US" sz="3200" b="1" dirty="0">
                <a:solidFill>
                  <a:schemeClr val="bg1"/>
                </a:solidFill>
                <a:latin typeface="微软雅黑" panose="020B0503020204020204" pitchFamily="34" charset="-122"/>
                <a:ea typeface="微软雅黑" panose="020B0503020204020204" pitchFamily="34" charset="-122"/>
              </a:rPr>
              <a:t>与</a:t>
            </a:r>
            <a:r>
              <a:rPr lang="en-US" altLang="zh-CN" sz="3200" b="1" dirty="0">
                <a:solidFill>
                  <a:schemeClr val="bg1"/>
                </a:solidFill>
                <a:latin typeface="微软雅黑" panose="020B0503020204020204" pitchFamily="34" charset="-122"/>
                <a:ea typeface="微软雅黑" panose="020B0503020204020204" pitchFamily="34" charset="-122"/>
              </a:rPr>
              <a:t>softmax</a:t>
            </a:r>
            <a:r>
              <a:rPr lang="zh-CN" altLang="en-US" sz="3200" b="1" dirty="0">
                <a:solidFill>
                  <a:schemeClr val="bg1"/>
                </a:solidFill>
                <a:latin typeface="微软雅黑" panose="020B0503020204020204" pitchFamily="34" charset="-122"/>
                <a:ea typeface="微软雅黑" panose="020B0503020204020204" pitchFamily="34" charset="-122"/>
              </a:rPr>
              <a:t>的图像分类</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2" name="Freeform 7"/>
          <p:cNvSpPr>
            <a:spLocks noEditPoints="1"/>
          </p:cNvSpPr>
          <p:nvPr/>
        </p:nvSpPr>
        <p:spPr bwMode="auto">
          <a:xfrm>
            <a:off x="2507862" y="2790577"/>
            <a:ext cx="252000" cy="252000"/>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bg1"/>
          </a:solidFill>
          <a:ln>
            <a:noFill/>
          </a:ln>
        </p:spPr>
        <p:txBody>
          <a:bodyPr vert="horz" wrap="square" lIns="68562" tIns="34281" rIns="68562" bIns="34281" numCol="1" anchor="t" anchorCtr="0" compatLnSpc="1"/>
          <a:lstStyle/>
          <a:p>
            <a:endParaRPr lang="zh-CN" altLang="en-US">
              <a:solidFill>
                <a:schemeClr val="bg1">
                  <a:lumMod val="95000"/>
                </a:schemeClr>
              </a:solidFill>
            </a:endParaRPr>
          </a:p>
        </p:txBody>
      </p:sp>
      <p:sp>
        <p:nvSpPr>
          <p:cNvPr id="13" name="TextBox 12"/>
          <p:cNvSpPr txBox="1"/>
          <p:nvPr/>
        </p:nvSpPr>
        <p:spPr>
          <a:xfrm>
            <a:off x="2825552" y="2770180"/>
            <a:ext cx="6318447" cy="313055"/>
          </a:xfrm>
          <a:prstGeom prst="rect">
            <a:avLst/>
          </a:prstGeom>
          <a:noFill/>
        </p:spPr>
        <p:txBody>
          <a:bodyPr wrap="square" lIns="68562" tIns="34281" rIns="68562" bIns="34281" rtlCol="0">
            <a:spAutoFit/>
          </a:bodyPr>
          <a:lstStyle>
            <a:defPPr>
              <a:defRPr lang="zh-CN"/>
            </a:defPPr>
            <a:lvl1pPr>
              <a:defRPr sz="2000">
                <a:solidFill>
                  <a:schemeClr val="accent2"/>
                </a:solidFill>
                <a:latin typeface="+mn-ea"/>
                <a:ea typeface="+mn-ea"/>
              </a:defRPr>
            </a:lvl1p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种子</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1701   </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报告组：</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Automen</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   组员：曾德巍，杨豪迈</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，朱良辉</a:t>
            </a:r>
            <a:endParaRPr lang="en-US" altLang="zh-CN"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7" name="矩形 56"/>
          <p:cNvSpPr/>
          <p:nvPr/>
        </p:nvSpPr>
        <p:spPr>
          <a:xfrm rot="2700000">
            <a:off x="-974839" y="4119423"/>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700000">
            <a:off x="-164786" y="2757201"/>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rot="2700000">
            <a:off x="836957" y="43099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rot="2700000">
            <a:off x="4035200" y="4288667"/>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rot="2700000">
            <a:off x="2139606" y="4078384"/>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rot="2700000">
            <a:off x="5248457" y="3889038"/>
            <a:ext cx="1099801" cy="1099801"/>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rot="2700000">
            <a:off x="6065317" y="47967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rot="2700000">
            <a:off x="7522107" y="3732723"/>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rot="2700000">
            <a:off x="3491023" y="3951690"/>
            <a:ext cx="619900" cy="619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0"/>
                                        </p:tgtEl>
                                        <p:attrNameLst>
                                          <p:attrName>ppt_y</p:attrName>
                                        </p:attrNameLst>
                                      </p:cBhvr>
                                      <p:tavLst>
                                        <p:tav tm="0">
                                          <p:val>
                                            <p:strVal val="#ppt_y"/>
                                          </p:val>
                                        </p:tav>
                                        <p:tav tm="100000">
                                          <p:val>
                                            <p:strVal val="#ppt_y"/>
                                          </p:val>
                                        </p:tav>
                                      </p:tavLst>
                                    </p:anim>
                                    <p:anim calcmode="lin" valueType="num">
                                      <p:cBhvr>
                                        <p:cTn id="1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0"/>
                                        </p:tgtEl>
                                      </p:cBhvr>
                                    </p:animEffect>
                                  </p:childTnLst>
                                </p:cTn>
                              </p:par>
                            </p:childTnLst>
                          </p:cTn>
                        </p:par>
                        <p:par>
                          <p:cTn id="16" fill="hold">
                            <p:stCondLst>
                              <p:cond delay="185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2350"/>
                            </p:stCondLst>
                            <p:childTnLst>
                              <p:par>
                                <p:cTn id="23" presetID="42" presetClass="entr" presetSubtype="0" fill="hold" grpId="0" nodeType="afterEffect">
                                  <p:stCondLst>
                                    <p:cond delay="0"/>
                                  </p:stCondLst>
                                  <p:iterate type="lt">
                                    <p:tmPct val="10000"/>
                                  </p:iterate>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par>
                                <p:cTn id="28" presetID="31" presetClass="entr" presetSubtype="0" fill="hold" grpId="0" nodeType="withEffect">
                                  <p:stCondLst>
                                    <p:cond delay="250"/>
                                  </p:stCondLst>
                                  <p:childTnLst>
                                    <p:set>
                                      <p:cBhvr>
                                        <p:cTn id="29" dur="1" fill="hold">
                                          <p:stCondLst>
                                            <p:cond delay="0"/>
                                          </p:stCondLst>
                                        </p:cTn>
                                        <p:tgtEl>
                                          <p:spTgt spid="57"/>
                                        </p:tgtEl>
                                        <p:attrNameLst>
                                          <p:attrName>style.visibility</p:attrName>
                                        </p:attrNameLst>
                                      </p:cBhvr>
                                      <p:to>
                                        <p:strVal val="visible"/>
                                      </p:to>
                                    </p:set>
                                    <p:anim calcmode="lin" valueType="num">
                                      <p:cBhvr>
                                        <p:cTn id="30" dur="1000" fill="hold"/>
                                        <p:tgtEl>
                                          <p:spTgt spid="57"/>
                                        </p:tgtEl>
                                        <p:attrNameLst>
                                          <p:attrName>ppt_w</p:attrName>
                                        </p:attrNameLst>
                                      </p:cBhvr>
                                      <p:tavLst>
                                        <p:tav tm="0">
                                          <p:val>
                                            <p:fltVal val="0"/>
                                          </p:val>
                                        </p:tav>
                                        <p:tav tm="100000">
                                          <p:val>
                                            <p:strVal val="#ppt_w"/>
                                          </p:val>
                                        </p:tav>
                                      </p:tavLst>
                                    </p:anim>
                                    <p:anim calcmode="lin" valueType="num">
                                      <p:cBhvr>
                                        <p:cTn id="31" dur="1000" fill="hold"/>
                                        <p:tgtEl>
                                          <p:spTgt spid="57"/>
                                        </p:tgtEl>
                                        <p:attrNameLst>
                                          <p:attrName>ppt_h</p:attrName>
                                        </p:attrNameLst>
                                      </p:cBhvr>
                                      <p:tavLst>
                                        <p:tav tm="0">
                                          <p:val>
                                            <p:fltVal val="0"/>
                                          </p:val>
                                        </p:tav>
                                        <p:tav tm="100000">
                                          <p:val>
                                            <p:strVal val="#ppt_h"/>
                                          </p:val>
                                        </p:tav>
                                      </p:tavLst>
                                    </p:anim>
                                    <p:anim calcmode="lin" valueType="num">
                                      <p:cBhvr>
                                        <p:cTn id="32" dur="1000" fill="hold"/>
                                        <p:tgtEl>
                                          <p:spTgt spid="57"/>
                                        </p:tgtEl>
                                        <p:attrNameLst>
                                          <p:attrName>style.rotation</p:attrName>
                                        </p:attrNameLst>
                                      </p:cBhvr>
                                      <p:tavLst>
                                        <p:tav tm="0">
                                          <p:val>
                                            <p:fltVal val="90"/>
                                          </p:val>
                                        </p:tav>
                                        <p:tav tm="100000">
                                          <p:val>
                                            <p:fltVal val="0"/>
                                          </p:val>
                                        </p:tav>
                                      </p:tavLst>
                                    </p:anim>
                                    <p:animEffect transition="in" filter="fade">
                                      <p:cBhvr>
                                        <p:cTn id="33" dur="1000"/>
                                        <p:tgtEl>
                                          <p:spTgt spid="57"/>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 calcmode="lin" valueType="num">
                                      <p:cBhvr>
                                        <p:cTn id="38" dur="1000" fill="hold"/>
                                        <p:tgtEl>
                                          <p:spTgt spid="65"/>
                                        </p:tgtEl>
                                        <p:attrNameLst>
                                          <p:attrName>style.rotation</p:attrName>
                                        </p:attrNameLst>
                                      </p:cBhvr>
                                      <p:tavLst>
                                        <p:tav tm="0">
                                          <p:val>
                                            <p:fltVal val="90"/>
                                          </p:val>
                                        </p:tav>
                                        <p:tav tm="100000">
                                          <p:val>
                                            <p:fltVal val="0"/>
                                          </p:val>
                                        </p:tav>
                                      </p:tavLst>
                                    </p:anim>
                                    <p:animEffect transition="in" filter="fade">
                                      <p:cBhvr>
                                        <p:cTn id="39" dur="1000"/>
                                        <p:tgtEl>
                                          <p:spTgt spid="65"/>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73"/>
                                        </p:tgtEl>
                                        <p:attrNameLst>
                                          <p:attrName>style.visibility</p:attrName>
                                        </p:attrNameLst>
                                      </p:cBhvr>
                                      <p:to>
                                        <p:strVal val="visible"/>
                                      </p:to>
                                    </p:set>
                                    <p:anim calcmode="lin" valueType="num">
                                      <p:cBhvr>
                                        <p:cTn id="42" dur="1000" fill="hold"/>
                                        <p:tgtEl>
                                          <p:spTgt spid="73"/>
                                        </p:tgtEl>
                                        <p:attrNameLst>
                                          <p:attrName>ppt_w</p:attrName>
                                        </p:attrNameLst>
                                      </p:cBhvr>
                                      <p:tavLst>
                                        <p:tav tm="0">
                                          <p:val>
                                            <p:fltVal val="0"/>
                                          </p:val>
                                        </p:tav>
                                        <p:tav tm="100000">
                                          <p:val>
                                            <p:strVal val="#ppt_w"/>
                                          </p:val>
                                        </p:tav>
                                      </p:tavLst>
                                    </p:anim>
                                    <p:anim calcmode="lin" valueType="num">
                                      <p:cBhvr>
                                        <p:cTn id="43" dur="1000" fill="hold"/>
                                        <p:tgtEl>
                                          <p:spTgt spid="73"/>
                                        </p:tgtEl>
                                        <p:attrNameLst>
                                          <p:attrName>ppt_h</p:attrName>
                                        </p:attrNameLst>
                                      </p:cBhvr>
                                      <p:tavLst>
                                        <p:tav tm="0">
                                          <p:val>
                                            <p:fltVal val="0"/>
                                          </p:val>
                                        </p:tav>
                                        <p:tav tm="100000">
                                          <p:val>
                                            <p:strVal val="#ppt_h"/>
                                          </p:val>
                                        </p:tav>
                                      </p:tavLst>
                                    </p:anim>
                                    <p:anim calcmode="lin" valueType="num">
                                      <p:cBhvr>
                                        <p:cTn id="44" dur="1000" fill="hold"/>
                                        <p:tgtEl>
                                          <p:spTgt spid="73"/>
                                        </p:tgtEl>
                                        <p:attrNameLst>
                                          <p:attrName>style.rotation</p:attrName>
                                        </p:attrNameLst>
                                      </p:cBhvr>
                                      <p:tavLst>
                                        <p:tav tm="0">
                                          <p:val>
                                            <p:fltVal val="90"/>
                                          </p:val>
                                        </p:tav>
                                        <p:tav tm="100000">
                                          <p:val>
                                            <p:fltVal val="0"/>
                                          </p:val>
                                        </p:tav>
                                      </p:tavLst>
                                    </p:anim>
                                    <p:animEffect transition="in" filter="fade">
                                      <p:cBhvr>
                                        <p:cTn id="45" dur="1000"/>
                                        <p:tgtEl>
                                          <p:spTgt spid="73"/>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74"/>
                                        </p:tgtEl>
                                        <p:attrNameLst>
                                          <p:attrName>style.visibility</p:attrName>
                                        </p:attrNameLst>
                                      </p:cBhvr>
                                      <p:to>
                                        <p:strVal val="visible"/>
                                      </p:to>
                                    </p:set>
                                    <p:anim calcmode="lin" valueType="num">
                                      <p:cBhvr>
                                        <p:cTn id="48" dur="1000" fill="hold"/>
                                        <p:tgtEl>
                                          <p:spTgt spid="74"/>
                                        </p:tgtEl>
                                        <p:attrNameLst>
                                          <p:attrName>ppt_w</p:attrName>
                                        </p:attrNameLst>
                                      </p:cBhvr>
                                      <p:tavLst>
                                        <p:tav tm="0">
                                          <p:val>
                                            <p:fltVal val="0"/>
                                          </p:val>
                                        </p:tav>
                                        <p:tav tm="100000">
                                          <p:val>
                                            <p:strVal val="#ppt_w"/>
                                          </p:val>
                                        </p:tav>
                                      </p:tavLst>
                                    </p:anim>
                                    <p:anim calcmode="lin" valueType="num">
                                      <p:cBhvr>
                                        <p:cTn id="49" dur="1000" fill="hold"/>
                                        <p:tgtEl>
                                          <p:spTgt spid="74"/>
                                        </p:tgtEl>
                                        <p:attrNameLst>
                                          <p:attrName>ppt_h</p:attrName>
                                        </p:attrNameLst>
                                      </p:cBhvr>
                                      <p:tavLst>
                                        <p:tav tm="0">
                                          <p:val>
                                            <p:fltVal val="0"/>
                                          </p:val>
                                        </p:tav>
                                        <p:tav tm="100000">
                                          <p:val>
                                            <p:strVal val="#ppt_h"/>
                                          </p:val>
                                        </p:tav>
                                      </p:tavLst>
                                    </p:anim>
                                    <p:anim calcmode="lin" valueType="num">
                                      <p:cBhvr>
                                        <p:cTn id="50" dur="1000" fill="hold"/>
                                        <p:tgtEl>
                                          <p:spTgt spid="74"/>
                                        </p:tgtEl>
                                        <p:attrNameLst>
                                          <p:attrName>style.rotation</p:attrName>
                                        </p:attrNameLst>
                                      </p:cBhvr>
                                      <p:tavLst>
                                        <p:tav tm="0">
                                          <p:val>
                                            <p:fltVal val="90"/>
                                          </p:val>
                                        </p:tav>
                                        <p:tav tm="100000">
                                          <p:val>
                                            <p:fltVal val="0"/>
                                          </p:val>
                                        </p:tav>
                                      </p:tavLst>
                                    </p:anim>
                                    <p:animEffect transition="in" filter="fade">
                                      <p:cBhvr>
                                        <p:cTn id="51" dur="1000"/>
                                        <p:tgtEl>
                                          <p:spTgt spid="74"/>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75"/>
                                        </p:tgtEl>
                                        <p:attrNameLst>
                                          <p:attrName>style.visibility</p:attrName>
                                        </p:attrNameLst>
                                      </p:cBhvr>
                                      <p:to>
                                        <p:strVal val="visible"/>
                                      </p:to>
                                    </p:set>
                                    <p:anim calcmode="lin" valueType="num">
                                      <p:cBhvr>
                                        <p:cTn id="54" dur="1000" fill="hold"/>
                                        <p:tgtEl>
                                          <p:spTgt spid="75"/>
                                        </p:tgtEl>
                                        <p:attrNameLst>
                                          <p:attrName>ppt_w</p:attrName>
                                        </p:attrNameLst>
                                      </p:cBhvr>
                                      <p:tavLst>
                                        <p:tav tm="0">
                                          <p:val>
                                            <p:fltVal val="0"/>
                                          </p:val>
                                        </p:tav>
                                        <p:tav tm="100000">
                                          <p:val>
                                            <p:strVal val="#ppt_w"/>
                                          </p:val>
                                        </p:tav>
                                      </p:tavLst>
                                    </p:anim>
                                    <p:anim calcmode="lin" valueType="num">
                                      <p:cBhvr>
                                        <p:cTn id="55" dur="1000" fill="hold"/>
                                        <p:tgtEl>
                                          <p:spTgt spid="75"/>
                                        </p:tgtEl>
                                        <p:attrNameLst>
                                          <p:attrName>ppt_h</p:attrName>
                                        </p:attrNameLst>
                                      </p:cBhvr>
                                      <p:tavLst>
                                        <p:tav tm="0">
                                          <p:val>
                                            <p:fltVal val="0"/>
                                          </p:val>
                                        </p:tav>
                                        <p:tav tm="100000">
                                          <p:val>
                                            <p:strVal val="#ppt_h"/>
                                          </p:val>
                                        </p:tav>
                                      </p:tavLst>
                                    </p:anim>
                                    <p:anim calcmode="lin" valueType="num">
                                      <p:cBhvr>
                                        <p:cTn id="56" dur="1000" fill="hold"/>
                                        <p:tgtEl>
                                          <p:spTgt spid="75"/>
                                        </p:tgtEl>
                                        <p:attrNameLst>
                                          <p:attrName>style.rotation</p:attrName>
                                        </p:attrNameLst>
                                      </p:cBhvr>
                                      <p:tavLst>
                                        <p:tav tm="0">
                                          <p:val>
                                            <p:fltVal val="90"/>
                                          </p:val>
                                        </p:tav>
                                        <p:tav tm="100000">
                                          <p:val>
                                            <p:fltVal val="0"/>
                                          </p:val>
                                        </p:tav>
                                      </p:tavLst>
                                    </p:anim>
                                    <p:animEffect transition="in" filter="fade">
                                      <p:cBhvr>
                                        <p:cTn id="57" dur="1000"/>
                                        <p:tgtEl>
                                          <p:spTgt spid="75"/>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77"/>
                                        </p:tgtEl>
                                        <p:attrNameLst>
                                          <p:attrName>style.visibility</p:attrName>
                                        </p:attrNameLst>
                                      </p:cBhvr>
                                      <p:to>
                                        <p:strVal val="visible"/>
                                      </p:to>
                                    </p:set>
                                    <p:anim calcmode="lin" valueType="num">
                                      <p:cBhvr>
                                        <p:cTn id="60" dur="1000" fill="hold"/>
                                        <p:tgtEl>
                                          <p:spTgt spid="77"/>
                                        </p:tgtEl>
                                        <p:attrNameLst>
                                          <p:attrName>ppt_w</p:attrName>
                                        </p:attrNameLst>
                                      </p:cBhvr>
                                      <p:tavLst>
                                        <p:tav tm="0">
                                          <p:val>
                                            <p:fltVal val="0"/>
                                          </p:val>
                                        </p:tav>
                                        <p:tav tm="100000">
                                          <p:val>
                                            <p:strVal val="#ppt_w"/>
                                          </p:val>
                                        </p:tav>
                                      </p:tavLst>
                                    </p:anim>
                                    <p:anim calcmode="lin" valueType="num">
                                      <p:cBhvr>
                                        <p:cTn id="61" dur="1000" fill="hold"/>
                                        <p:tgtEl>
                                          <p:spTgt spid="77"/>
                                        </p:tgtEl>
                                        <p:attrNameLst>
                                          <p:attrName>ppt_h</p:attrName>
                                        </p:attrNameLst>
                                      </p:cBhvr>
                                      <p:tavLst>
                                        <p:tav tm="0">
                                          <p:val>
                                            <p:fltVal val="0"/>
                                          </p:val>
                                        </p:tav>
                                        <p:tav tm="100000">
                                          <p:val>
                                            <p:strVal val="#ppt_h"/>
                                          </p:val>
                                        </p:tav>
                                      </p:tavLst>
                                    </p:anim>
                                    <p:anim calcmode="lin" valueType="num">
                                      <p:cBhvr>
                                        <p:cTn id="62" dur="1000" fill="hold"/>
                                        <p:tgtEl>
                                          <p:spTgt spid="77"/>
                                        </p:tgtEl>
                                        <p:attrNameLst>
                                          <p:attrName>style.rotation</p:attrName>
                                        </p:attrNameLst>
                                      </p:cBhvr>
                                      <p:tavLst>
                                        <p:tav tm="0">
                                          <p:val>
                                            <p:fltVal val="90"/>
                                          </p:val>
                                        </p:tav>
                                        <p:tav tm="100000">
                                          <p:val>
                                            <p:fltVal val="0"/>
                                          </p:val>
                                        </p:tav>
                                      </p:tavLst>
                                    </p:anim>
                                    <p:animEffect transition="in" filter="fade">
                                      <p:cBhvr>
                                        <p:cTn id="63" dur="1000"/>
                                        <p:tgtEl>
                                          <p:spTgt spid="77"/>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78"/>
                                        </p:tgtEl>
                                        <p:attrNameLst>
                                          <p:attrName>style.visibility</p:attrName>
                                        </p:attrNameLst>
                                      </p:cBhvr>
                                      <p:to>
                                        <p:strVal val="visible"/>
                                      </p:to>
                                    </p:set>
                                    <p:anim calcmode="lin" valueType="num">
                                      <p:cBhvr>
                                        <p:cTn id="66" dur="1000" fill="hold"/>
                                        <p:tgtEl>
                                          <p:spTgt spid="78"/>
                                        </p:tgtEl>
                                        <p:attrNameLst>
                                          <p:attrName>ppt_w</p:attrName>
                                        </p:attrNameLst>
                                      </p:cBhvr>
                                      <p:tavLst>
                                        <p:tav tm="0">
                                          <p:val>
                                            <p:fltVal val="0"/>
                                          </p:val>
                                        </p:tav>
                                        <p:tav tm="100000">
                                          <p:val>
                                            <p:strVal val="#ppt_w"/>
                                          </p:val>
                                        </p:tav>
                                      </p:tavLst>
                                    </p:anim>
                                    <p:anim calcmode="lin" valueType="num">
                                      <p:cBhvr>
                                        <p:cTn id="67" dur="1000" fill="hold"/>
                                        <p:tgtEl>
                                          <p:spTgt spid="78"/>
                                        </p:tgtEl>
                                        <p:attrNameLst>
                                          <p:attrName>ppt_h</p:attrName>
                                        </p:attrNameLst>
                                      </p:cBhvr>
                                      <p:tavLst>
                                        <p:tav tm="0">
                                          <p:val>
                                            <p:fltVal val="0"/>
                                          </p:val>
                                        </p:tav>
                                        <p:tav tm="100000">
                                          <p:val>
                                            <p:strVal val="#ppt_h"/>
                                          </p:val>
                                        </p:tav>
                                      </p:tavLst>
                                    </p:anim>
                                    <p:anim calcmode="lin" valueType="num">
                                      <p:cBhvr>
                                        <p:cTn id="68" dur="1000" fill="hold"/>
                                        <p:tgtEl>
                                          <p:spTgt spid="78"/>
                                        </p:tgtEl>
                                        <p:attrNameLst>
                                          <p:attrName>style.rotation</p:attrName>
                                        </p:attrNameLst>
                                      </p:cBhvr>
                                      <p:tavLst>
                                        <p:tav tm="0">
                                          <p:val>
                                            <p:fltVal val="90"/>
                                          </p:val>
                                        </p:tav>
                                        <p:tav tm="100000">
                                          <p:val>
                                            <p:fltVal val="0"/>
                                          </p:val>
                                        </p:tav>
                                      </p:tavLst>
                                    </p:anim>
                                    <p:animEffect transition="in" filter="fade">
                                      <p:cBhvr>
                                        <p:cTn id="69" dur="1000"/>
                                        <p:tgtEl>
                                          <p:spTgt spid="78"/>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79"/>
                                        </p:tgtEl>
                                        <p:attrNameLst>
                                          <p:attrName>style.visibility</p:attrName>
                                        </p:attrNameLst>
                                      </p:cBhvr>
                                      <p:to>
                                        <p:strVal val="visible"/>
                                      </p:to>
                                    </p:set>
                                    <p:anim calcmode="lin" valueType="num">
                                      <p:cBhvr>
                                        <p:cTn id="72" dur="1000" fill="hold"/>
                                        <p:tgtEl>
                                          <p:spTgt spid="79"/>
                                        </p:tgtEl>
                                        <p:attrNameLst>
                                          <p:attrName>ppt_w</p:attrName>
                                        </p:attrNameLst>
                                      </p:cBhvr>
                                      <p:tavLst>
                                        <p:tav tm="0">
                                          <p:val>
                                            <p:fltVal val="0"/>
                                          </p:val>
                                        </p:tav>
                                        <p:tav tm="100000">
                                          <p:val>
                                            <p:strVal val="#ppt_w"/>
                                          </p:val>
                                        </p:tav>
                                      </p:tavLst>
                                    </p:anim>
                                    <p:anim calcmode="lin" valueType="num">
                                      <p:cBhvr>
                                        <p:cTn id="73" dur="1000" fill="hold"/>
                                        <p:tgtEl>
                                          <p:spTgt spid="79"/>
                                        </p:tgtEl>
                                        <p:attrNameLst>
                                          <p:attrName>ppt_h</p:attrName>
                                        </p:attrNameLst>
                                      </p:cBhvr>
                                      <p:tavLst>
                                        <p:tav tm="0">
                                          <p:val>
                                            <p:fltVal val="0"/>
                                          </p:val>
                                        </p:tav>
                                        <p:tav tm="100000">
                                          <p:val>
                                            <p:strVal val="#ppt_h"/>
                                          </p:val>
                                        </p:tav>
                                      </p:tavLst>
                                    </p:anim>
                                    <p:anim calcmode="lin" valueType="num">
                                      <p:cBhvr>
                                        <p:cTn id="74" dur="1000" fill="hold"/>
                                        <p:tgtEl>
                                          <p:spTgt spid="79"/>
                                        </p:tgtEl>
                                        <p:attrNameLst>
                                          <p:attrName>style.rotation</p:attrName>
                                        </p:attrNameLst>
                                      </p:cBhvr>
                                      <p:tavLst>
                                        <p:tav tm="0">
                                          <p:val>
                                            <p:fltVal val="90"/>
                                          </p:val>
                                        </p:tav>
                                        <p:tav tm="100000">
                                          <p:val>
                                            <p:fltVal val="0"/>
                                          </p:val>
                                        </p:tav>
                                      </p:tavLst>
                                    </p:anim>
                                    <p:animEffect transition="in" filter="fade">
                                      <p:cBhvr>
                                        <p:cTn id="75" dur="1000"/>
                                        <p:tgtEl>
                                          <p:spTgt spid="79"/>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80"/>
                                        </p:tgtEl>
                                        <p:attrNameLst>
                                          <p:attrName>style.visibility</p:attrName>
                                        </p:attrNameLst>
                                      </p:cBhvr>
                                      <p:to>
                                        <p:strVal val="visible"/>
                                      </p:to>
                                    </p:set>
                                    <p:anim calcmode="lin" valueType="num">
                                      <p:cBhvr>
                                        <p:cTn id="78" dur="1000" fill="hold"/>
                                        <p:tgtEl>
                                          <p:spTgt spid="80"/>
                                        </p:tgtEl>
                                        <p:attrNameLst>
                                          <p:attrName>ppt_w</p:attrName>
                                        </p:attrNameLst>
                                      </p:cBhvr>
                                      <p:tavLst>
                                        <p:tav tm="0">
                                          <p:val>
                                            <p:fltVal val="0"/>
                                          </p:val>
                                        </p:tav>
                                        <p:tav tm="100000">
                                          <p:val>
                                            <p:strVal val="#ppt_w"/>
                                          </p:val>
                                        </p:tav>
                                      </p:tavLst>
                                    </p:anim>
                                    <p:anim calcmode="lin" valueType="num">
                                      <p:cBhvr>
                                        <p:cTn id="79" dur="1000" fill="hold"/>
                                        <p:tgtEl>
                                          <p:spTgt spid="80"/>
                                        </p:tgtEl>
                                        <p:attrNameLst>
                                          <p:attrName>ppt_h</p:attrName>
                                        </p:attrNameLst>
                                      </p:cBhvr>
                                      <p:tavLst>
                                        <p:tav tm="0">
                                          <p:val>
                                            <p:fltVal val="0"/>
                                          </p:val>
                                        </p:tav>
                                        <p:tav tm="100000">
                                          <p:val>
                                            <p:strVal val="#ppt_h"/>
                                          </p:val>
                                        </p:tav>
                                      </p:tavLst>
                                    </p:anim>
                                    <p:anim calcmode="lin" valueType="num">
                                      <p:cBhvr>
                                        <p:cTn id="80" dur="1000" fill="hold"/>
                                        <p:tgtEl>
                                          <p:spTgt spid="80"/>
                                        </p:tgtEl>
                                        <p:attrNameLst>
                                          <p:attrName>style.rotation</p:attrName>
                                        </p:attrNameLst>
                                      </p:cBhvr>
                                      <p:tavLst>
                                        <p:tav tm="0">
                                          <p:val>
                                            <p:fltVal val="90"/>
                                          </p:val>
                                        </p:tav>
                                        <p:tav tm="100000">
                                          <p:val>
                                            <p:fltVal val="0"/>
                                          </p:val>
                                        </p:tav>
                                      </p:tavLst>
                                    </p:anim>
                                    <p:animEffect transition="in" filter="fade">
                                      <p:cBhvr>
                                        <p:cTn id="81"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p:bldP spid="12" grpId="0" animBg="1"/>
      <p:bldP spid="13" grpId="0"/>
      <p:bldP spid="57" grpId="0" animBg="1"/>
      <p:bldP spid="65" grpId="0" animBg="1"/>
      <p:bldP spid="73" grpId="0" animBg="1"/>
      <p:bldP spid="74" grpId="0" animBg="1"/>
      <p:bldP spid="75" grpId="0" animBg="1"/>
      <p:bldP spid="77" grpId="0" animBg="1"/>
      <p:bldP spid="78" grpId="0" animBg="1"/>
      <p:bldP spid="79" grpId="0" animBg="1"/>
      <p:bldP spid="8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6019" y="627534"/>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结果展示</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a:off x="611560" y="2116524"/>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07504" y="763930"/>
            <a:ext cx="1944216" cy="368300"/>
          </a:xfrm>
          <a:prstGeom prst="rect">
            <a:avLst/>
          </a:prstGeom>
          <a:noFill/>
        </p:spPr>
        <p:txBody>
          <a:bodyPr wrap="square" rtlCol="0">
            <a:spAutoFit/>
          </a:bodyPr>
          <a:lstStyle/>
          <a:p>
            <a:r>
              <a:rPr lang="en-US" dirty="0"/>
              <a:t>调整batchsize</a:t>
            </a:r>
            <a:endParaRPr lang="en-US" dirty="0"/>
          </a:p>
        </p:txBody>
      </p:sp>
      <p:sp>
        <p:nvSpPr>
          <p:cNvPr id="19" name="文本框 18"/>
          <p:cNvSpPr txBox="1"/>
          <p:nvPr/>
        </p:nvSpPr>
        <p:spPr>
          <a:xfrm>
            <a:off x="1774190" y="763905"/>
            <a:ext cx="3034030" cy="368300"/>
          </a:xfrm>
          <a:prstGeom prst="rect">
            <a:avLst/>
          </a:prstGeom>
          <a:noFill/>
        </p:spPr>
        <p:txBody>
          <a:bodyPr wrap="square" rtlCol="0">
            <a:spAutoFit/>
          </a:bodyPr>
          <a:lstStyle/>
          <a:p>
            <a:r>
              <a:rPr lang="zh-CN" altLang="en-US" dirty="0"/>
              <a:t>使用</a:t>
            </a:r>
            <a:r>
              <a:rPr lang="" altLang="zh-CN" dirty="0"/>
              <a:t>不同</a:t>
            </a:r>
            <a:r>
              <a:rPr lang="en-US" altLang="zh-CN" dirty="0"/>
              <a:t>learningrate</a:t>
            </a:r>
            <a:endParaRPr lang="en-US" altLang="zh-CN" dirty="0"/>
          </a:p>
        </p:txBody>
      </p:sp>
      <p:pic>
        <p:nvPicPr>
          <p:cNvPr id="4" name="Picture 3"/>
          <p:cNvPicPr>
            <a:picLocks noChangeAspect="1"/>
          </p:cNvPicPr>
          <p:nvPr/>
        </p:nvPicPr>
        <p:blipFill>
          <a:blip r:embed="rId1"/>
          <a:stretch>
            <a:fillRect/>
          </a:stretch>
        </p:blipFill>
        <p:spPr>
          <a:xfrm>
            <a:off x="179705" y="1132205"/>
            <a:ext cx="5600700" cy="1038225"/>
          </a:xfrm>
          <a:prstGeom prst="rect">
            <a:avLst/>
          </a:prstGeom>
        </p:spPr>
      </p:pic>
      <p:pic>
        <p:nvPicPr>
          <p:cNvPr id="8" name="Picture 7"/>
          <p:cNvPicPr>
            <a:picLocks noChangeAspect="1"/>
          </p:cNvPicPr>
          <p:nvPr/>
        </p:nvPicPr>
        <p:blipFill>
          <a:blip r:embed="rId2"/>
          <a:stretch>
            <a:fillRect/>
          </a:stretch>
        </p:blipFill>
        <p:spPr>
          <a:xfrm>
            <a:off x="250825" y="2468245"/>
            <a:ext cx="5457825" cy="981075"/>
          </a:xfrm>
          <a:prstGeom prst="rect">
            <a:avLst/>
          </a:prstGeom>
        </p:spPr>
      </p:pic>
      <p:pic>
        <p:nvPicPr>
          <p:cNvPr id="9" name="Picture 8"/>
          <p:cNvPicPr>
            <a:picLocks noChangeAspect="1"/>
          </p:cNvPicPr>
          <p:nvPr/>
        </p:nvPicPr>
        <p:blipFill>
          <a:blip r:embed="rId2"/>
          <a:stretch>
            <a:fillRect/>
          </a:stretch>
        </p:blipFill>
        <p:spPr>
          <a:xfrm>
            <a:off x="250825" y="3810635"/>
            <a:ext cx="5457825" cy="981075"/>
          </a:xfrm>
          <a:prstGeom prst="rect">
            <a:avLst/>
          </a:prstGeom>
        </p:spPr>
      </p:pic>
      <p:sp>
        <p:nvSpPr>
          <p:cNvPr id="10" name="Text Box 9"/>
          <p:cNvSpPr txBox="1"/>
          <p:nvPr/>
        </p:nvSpPr>
        <p:spPr>
          <a:xfrm>
            <a:off x="6335395" y="1311275"/>
            <a:ext cx="1189355" cy="368300"/>
          </a:xfrm>
          <a:prstGeom prst="rect">
            <a:avLst/>
          </a:prstGeom>
          <a:noFill/>
        </p:spPr>
        <p:txBody>
          <a:bodyPr wrap="square" rtlCol="0">
            <a:spAutoFit/>
          </a:bodyPr>
          <a:p>
            <a:r>
              <a:rPr lang="" altLang="en-US"/>
              <a:t>裸跑</a:t>
            </a:r>
            <a:endParaRPr lang="" altLang="en-US"/>
          </a:p>
        </p:txBody>
      </p:sp>
      <p:sp>
        <p:nvSpPr>
          <p:cNvPr id="11" name="Text Box 10"/>
          <p:cNvSpPr txBox="1"/>
          <p:nvPr/>
        </p:nvSpPr>
        <p:spPr>
          <a:xfrm>
            <a:off x="6275070" y="2760980"/>
            <a:ext cx="817245" cy="368300"/>
          </a:xfrm>
          <a:prstGeom prst="rect">
            <a:avLst/>
          </a:prstGeom>
          <a:noFill/>
        </p:spPr>
        <p:txBody>
          <a:bodyPr wrap="square" rtlCol="0">
            <a:spAutoFit/>
          </a:bodyPr>
          <a:p>
            <a:r>
              <a:rPr lang="" altLang="en-US"/>
              <a:t>HOG</a:t>
            </a:r>
            <a:endParaRPr lang="" altLang="en-US"/>
          </a:p>
        </p:txBody>
      </p:sp>
      <p:sp>
        <p:nvSpPr>
          <p:cNvPr id="12" name="Text Box 11"/>
          <p:cNvSpPr txBox="1"/>
          <p:nvPr/>
        </p:nvSpPr>
        <p:spPr>
          <a:xfrm>
            <a:off x="6267450" y="4081145"/>
            <a:ext cx="1184910" cy="922020"/>
          </a:xfrm>
          <a:prstGeom prst="rect">
            <a:avLst/>
          </a:prstGeom>
          <a:noFill/>
        </p:spPr>
        <p:txBody>
          <a:bodyPr wrap="square" rtlCol="0">
            <a:spAutoFit/>
          </a:bodyPr>
          <a:p>
            <a:r>
              <a:rPr lang="" altLang="en-US"/>
              <a:t>数据均一化+80%数据</a:t>
            </a:r>
            <a:endParaRPr lang=""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实验内容与结果</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48640" y="1111250"/>
            <a:ext cx="258254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结果分析</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47659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5605" y="1727835"/>
            <a:ext cx="8230870" cy="922020"/>
          </a:xfrm>
          <a:prstGeom prst="rect">
            <a:avLst/>
          </a:prstGeom>
          <a:noFill/>
        </p:spPr>
        <p:txBody>
          <a:bodyPr wrap="square" rtlCol="0">
            <a:spAutoFit/>
          </a:bodyPr>
          <a:lstStyle/>
          <a:p>
            <a:endParaRPr lang="en-US" altLang="zh-CN"/>
          </a:p>
          <a:p>
            <a:endParaRPr lang="en-US" altLang="zh-CN"/>
          </a:p>
          <a:p>
            <a:endParaRPr lang="en-US" altLang="zh-CN"/>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935950"/>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067116"/>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520" y="935990"/>
            <a:ext cx="1160145" cy="1010920"/>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０</a:t>
            </a: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3923931" y="1369741"/>
            <a:ext cx="110109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总结</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2700000">
            <a:off x="-974839" y="41194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164786" y="2757201"/>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0000">
            <a:off x="836957" y="43099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4035200" y="4288667"/>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2139606" y="4078384"/>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00000">
            <a:off x="5248457" y="3889038"/>
            <a:ext cx="1099801" cy="109980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6065317" y="47967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7522107" y="37327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0000">
            <a:off x="3491023" y="3951690"/>
            <a:ext cx="619900" cy="6199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31" presetClass="entr" presetSubtype="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par>
                                <p:cTn id="26" presetID="31" presetClass="entr" presetSubtype="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par>
                                <p:cTn id="32" presetID="31" presetClass="entr" presetSubtype="0"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anim calcmode="lin" valueType="num">
                                      <p:cBhvr>
                                        <p:cTn id="42" dur="1000" fill="hold"/>
                                        <p:tgtEl>
                                          <p:spTgt spid="12"/>
                                        </p:tgtEl>
                                        <p:attrNameLst>
                                          <p:attrName>style.rotation</p:attrName>
                                        </p:attrNameLst>
                                      </p:cBhvr>
                                      <p:tavLst>
                                        <p:tav tm="0">
                                          <p:val>
                                            <p:fltVal val="90"/>
                                          </p:val>
                                        </p:tav>
                                        <p:tav tm="100000">
                                          <p:val>
                                            <p:fltVal val="0"/>
                                          </p:val>
                                        </p:tav>
                                      </p:tavLst>
                                    </p:anim>
                                    <p:animEffect transition="in" filter="fade">
                                      <p:cBhvr>
                                        <p:cTn id="43" dur="1000"/>
                                        <p:tgtEl>
                                          <p:spTgt spid="12"/>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90"/>
                                          </p:val>
                                        </p:tav>
                                        <p:tav tm="100000">
                                          <p:val>
                                            <p:fltVal val="0"/>
                                          </p:val>
                                        </p:tav>
                                      </p:tavLst>
                                    </p:anim>
                                    <p:animEffect transition="in" filter="fade">
                                      <p:cBhvr>
                                        <p:cTn id="49" dur="1000"/>
                                        <p:tgtEl>
                                          <p:spTgt spid="13"/>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 calcmode="lin" valueType="num">
                                      <p:cBhvr>
                                        <p:cTn id="54" dur="1000" fill="hold"/>
                                        <p:tgtEl>
                                          <p:spTgt spid="14"/>
                                        </p:tgtEl>
                                        <p:attrNameLst>
                                          <p:attrName>style.rotation</p:attrName>
                                        </p:attrNameLst>
                                      </p:cBhvr>
                                      <p:tavLst>
                                        <p:tav tm="0">
                                          <p:val>
                                            <p:fltVal val="90"/>
                                          </p:val>
                                        </p:tav>
                                        <p:tav tm="100000">
                                          <p:val>
                                            <p:fltVal val="0"/>
                                          </p:val>
                                        </p:tav>
                                      </p:tavLst>
                                    </p:anim>
                                    <p:animEffect transition="in" filter="fade">
                                      <p:cBhvr>
                                        <p:cTn id="55" dur="1000"/>
                                        <p:tgtEl>
                                          <p:spTgt spid="14"/>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par>
                                <p:cTn id="62" presetID="31" presetClass="entr" presetSubtype="0" fill="hold" grpId="0" nodeType="withEffect">
                                  <p:stCondLst>
                                    <p:cond delay="2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fltVal val="0"/>
                                          </p:val>
                                        </p:tav>
                                        <p:tav tm="100000">
                                          <p:val>
                                            <p:strVal val="#ppt_w"/>
                                          </p:val>
                                        </p:tav>
                                      </p:tavLst>
                                    </p:anim>
                                    <p:anim calcmode="lin" valueType="num">
                                      <p:cBhvr>
                                        <p:cTn id="65" dur="1000" fill="hold"/>
                                        <p:tgtEl>
                                          <p:spTgt spid="16"/>
                                        </p:tgtEl>
                                        <p:attrNameLst>
                                          <p:attrName>ppt_h</p:attrName>
                                        </p:attrNameLst>
                                      </p:cBhvr>
                                      <p:tavLst>
                                        <p:tav tm="0">
                                          <p:val>
                                            <p:fltVal val="0"/>
                                          </p:val>
                                        </p:tav>
                                        <p:tav tm="100000">
                                          <p:val>
                                            <p:strVal val="#ppt_h"/>
                                          </p:val>
                                        </p:tav>
                                      </p:tavLst>
                                    </p:anim>
                                    <p:anim calcmode="lin" valueType="num">
                                      <p:cBhvr>
                                        <p:cTn id="66" dur="1000" fill="hold"/>
                                        <p:tgtEl>
                                          <p:spTgt spid="16"/>
                                        </p:tgtEl>
                                        <p:attrNameLst>
                                          <p:attrName>style.rotation</p:attrName>
                                        </p:attrNameLst>
                                      </p:cBhvr>
                                      <p:tavLst>
                                        <p:tav tm="0">
                                          <p:val>
                                            <p:fltVal val="90"/>
                                          </p:val>
                                        </p:tav>
                                        <p:tav tm="100000">
                                          <p:val>
                                            <p:fltVal val="0"/>
                                          </p:val>
                                        </p:tav>
                                      </p:tavLst>
                                    </p:anim>
                                    <p:animEffect transition="in" filter="fade">
                                      <p:cBhvr>
                                        <p:cTn id="67" dur="100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fltVal val="0"/>
                                          </p:val>
                                        </p:tav>
                                        <p:tav tm="100000">
                                          <p:val>
                                            <p:strVal val="#ppt_w"/>
                                          </p:val>
                                        </p:tav>
                                      </p:tavLst>
                                    </p:anim>
                                    <p:anim calcmode="lin" valueType="num">
                                      <p:cBhvr>
                                        <p:cTn id="71" dur="1000" fill="hold"/>
                                        <p:tgtEl>
                                          <p:spTgt spid="17"/>
                                        </p:tgtEl>
                                        <p:attrNameLst>
                                          <p:attrName>ppt_h</p:attrName>
                                        </p:attrNameLst>
                                      </p:cBhvr>
                                      <p:tavLst>
                                        <p:tav tm="0">
                                          <p:val>
                                            <p:fltVal val="0"/>
                                          </p:val>
                                        </p:tav>
                                        <p:tav tm="100000">
                                          <p:val>
                                            <p:strVal val="#ppt_h"/>
                                          </p:val>
                                        </p:tav>
                                      </p:tavLst>
                                    </p:anim>
                                    <p:anim calcmode="lin" valueType="num">
                                      <p:cBhvr>
                                        <p:cTn id="72" dur="1000" fill="hold"/>
                                        <p:tgtEl>
                                          <p:spTgt spid="17"/>
                                        </p:tgtEl>
                                        <p:attrNameLst>
                                          <p:attrName>style.rotation</p:attrName>
                                        </p:attrNameLst>
                                      </p:cBhvr>
                                      <p:tavLst>
                                        <p:tav tm="0">
                                          <p:val>
                                            <p:fltVal val="90"/>
                                          </p:val>
                                        </p:tav>
                                        <p:tav tm="100000">
                                          <p:val>
                                            <p:fltVal val="0"/>
                                          </p:val>
                                        </p:tav>
                                      </p:tavLst>
                                    </p:anim>
                                    <p:animEffect transition="in" filter="fade">
                                      <p:cBhvr>
                                        <p:cTn id="7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7" grpId="0"/>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总结与展望</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48640" y="1111250"/>
            <a:ext cx="258254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问题</a:t>
            </a:r>
            <a:r>
              <a:rPr lang="zh-CN" altLang="en-US" sz="1400" b="1" dirty="0">
                <a:solidFill>
                  <a:schemeClr val="tx1">
                    <a:lumMod val="85000"/>
                    <a:lumOff val="15000"/>
                  </a:schemeClr>
                </a:solidFill>
                <a:latin typeface="微软雅黑" panose="020B0503020204020204" pitchFamily="34" charset="-122"/>
              </a:rPr>
              <a:t>总结</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47659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0047" y="1749160"/>
            <a:ext cx="6774118" cy="164237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10" name="矩形 9"/>
          <p:cNvSpPr/>
          <p:nvPr/>
        </p:nvSpPr>
        <p:spPr>
          <a:xfrm>
            <a:off x="1977875" y="1812761"/>
            <a:ext cx="7344816" cy="9233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谢谢观看！</a:t>
            </a:r>
            <a:endParaRPr kumimoji="0" lang="zh-CN" altLang="en-US" sz="5400" b="1"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rot="2700000">
            <a:off x="-974839" y="4119423"/>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65" name="矩形 64"/>
          <p:cNvSpPr/>
          <p:nvPr/>
        </p:nvSpPr>
        <p:spPr>
          <a:xfrm rot="2700000">
            <a:off x="-164786" y="2757201"/>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3" name="矩形 72"/>
          <p:cNvSpPr/>
          <p:nvPr/>
        </p:nvSpPr>
        <p:spPr>
          <a:xfrm rot="2700000">
            <a:off x="836957" y="43099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4" name="矩形 73"/>
          <p:cNvSpPr/>
          <p:nvPr/>
        </p:nvSpPr>
        <p:spPr>
          <a:xfrm rot="2700000">
            <a:off x="4035200" y="4288667"/>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5" name="矩形 74"/>
          <p:cNvSpPr/>
          <p:nvPr/>
        </p:nvSpPr>
        <p:spPr>
          <a:xfrm rot="2700000">
            <a:off x="2139606" y="4078384"/>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7" name="矩形 76"/>
          <p:cNvSpPr/>
          <p:nvPr/>
        </p:nvSpPr>
        <p:spPr>
          <a:xfrm rot="2700000">
            <a:off x="5248457" y="3889038"/>
            <a:ext cx="1099801" cy="1099801"/>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8" name="矩形 77"/>
          <p:cNvSpPr/>
          <p:nvPr/>
        </p:nvSpPr>
        <p:spPr>
          <a:xfrm rot="2700000">
            <a:off x="6065317" y="47967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79" name="矩形 78"/>
          <p:cNvSpPr/>
          <p:nvPr/>
        </p:nvSpPr>
        <p:spPr>
          <a:xfrm rot="2700000">
            <a:off x="7522107" y="3732723"/>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
        <p:nvSpPr>
          <p:cNvPr id="80" name="矩形 79"/>
          <p:cNvSpPr/>
          <p:nvPr/>
        </p:nvSpPr>
        <p:spPr>
          <a:xfrm rot="2700000">
            <a:off x="3491023" y="3951690"/>
            <a:ext cx="619900" cy="619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itchFamily="2" charset="-122"/>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0"/>
                                        </p:tgtEl>
                                        <p:attrNameLst>
                                          <p:attrName>ppt_y</p:attrName>
                                        </p:attrNameLst>
                                      </p:cBhvr>
                                      <p:tavLst>
                                        <p:tav tm="0">
                                          <p:val>
                                            <p:strVal val="#ppt_y"/>
                                          </p:val>
                                        </p:tav>
                                        <p:tav tm="100000">
                                          <p:val>
                                            <p:strVal val="#ppt_y"/>
                                          </p:val>
                                        </p:tav>
                                      </p:tavLst>
                                    </p:anim>
                                    <p:anim calcmode="lin" valueType="num">
                                      <p:cBhvr>
                                        <p:cTn id="1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0"/>
                                        </p:tgtEl>
                                      </p:cBhvr>
                                    </p:animEffect>
                                  </p:childTnLst>
                                </p:cTn>
                              </p:par>
                              <p:par>
                                <p:cTn id="16" presetID="31" presetClass="entr" presetSubtype="0" fill="hold" grpId="0" nodeType="withEffect">
                                  <p:stCondLst>
                                    <p:cond delay="250"/>
                                  </p:stCondLst>
                                  <p:childTnLst>
                                    <p:set>
                                      <p:cBhvr>
                                        <p:cTn id="17" dur="1" fill="hold">
                                          <p:stCondLst>
                                            <p:cond delay="0"/>
                                          </p:stCondLst>
                                        </p:cTn>
                                        <p:tgtEl>
                                          <p:spTgt spid="57"/>
                                        </p:tgtEl>
                                        <p:attrNameLst>
                                          <p:attrName>style.visibility</p:attrName>
                                        </p:attrNameLst>
                                      </p:cBhvr>
                                      <p:to>
                                        <p:strVal val="visible"/>
                                      </p:to>
                                    </p:set>
                                    <p:anim calcmode="lin" valueType="num">
                                      <p:cBhvr>
                                        <p:cTn id="18" dur="1000" fill="hold"/>
                                        <p:tgtEl>
                                          <p:spTgt spid="57"/>
                                        </p:tgtEl>
                                        <p:attrNameLst>
                                          <p:attrName>ppt_w</p:attrName>
                                        </p:attrNameLst>
                                      </p:cBhvr>
                                      <p:tavLst>
                                        <p:tav tm="0">
                                          <p:val>
                                            <p:fltVal val="0"/>
                                          </p:val>
                                        </p:tav>
                                        <p:tav tm="100000">
                                          <p:val>
                                            <p:strVal val="#ppt_w"/>
                                          </p:val>
                                        </p:tav>
                                      </p:tavLst>
                                    </p:anim>
                                    <p:anim calcmode="lin" valueType="num">
                                      <p:cBhvr>
                                        <p:cTn id="19" dur="1000" fill="hold"/>
                                        <p:tgtEl>
                                          <p:spTgt spid="57"/>
                                        </p:tgtEl>
                                        <p:attrNameLst>
                                          <p:attrName>ppt_h</p:attrName>
                                        </p:attrNameLst>
                                      </p:cBhvr>
                                      <p:tavLst>
                                        <p:tav tm="0">
                                          <p:val>
                                            <p:fltVal val="0"/>
                                          </p:val>
                                        </p:tav>
                                        <p:tav tm="100000">
                                          <p:val>
                                            <p:strVal val="#ppt_h"/>
                                          </p:val>
                                        </p:tav>
                                      </p:tavLst>
                                    </p:anim>
                                    <p:anim calcmode="lin" valueType="num">
                                      <p:cBhvr>
                                        <p:cTn id="20" dur="1000" fill="hold"/>
                                        <p:tgtEl>
                                          <p:spTgt spid="57"/>
                                        </p:tgtEl>
                                        <p:attrNameLst>
                                          <p:attrName>style.rotation</p:attrName>
                                        </p:attrNameLst>
                                      </p:cBhvr>
                                      <p:tavLst>
                                        <p:tav tm="0">
                                          <p:val>
                                            <p:fltVal val="90"/>
                                          </p:val>
                                        </p:tav>
                                        <p:tav tm="100000">
                                          <p:val>
                                            <p:fltVal val="0"/>
                                          </p:val>
                                        </p:tav>
                                      </p:tavLst>
                                    </p:anim>
                                    <p:animEffect transition="in" filter="fade">
                                      <p:cBhvr>
                                        <p:cTn id="21" dur="1000"/>
                                        <p:tgtEl>
                                          <p:spTgt spid="57"/>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65"/>
                                        </p:tgtEl>
                                        <p:attrNameLst>
                                          <p:attrName>style.visibility</p:attrName>
                                        </p:attrNameLst>
                                      </p:cBhvr>
                                      <p:to>
                                        <p:strVal val="visible"/>
                                      </p:to>
                                    </p:set>
                                    <p:anim calcmode="lin" valueType="num">
                                      <p:cBhvr>
                                        <p:cTn id="24" dur="1000" fill="hold"/>
                                        <p:tgtEl>
                                          <p:spTgt spid="65"/>
                                        </p:tgtEl>
                                        <p:attrNameLst>
                                          <p:attrName>ppt_w</p:attrName>
                                        </p:attrNameLst>
                                      </p:cBhvr>
                                      <p:tavLst>
                                        <p:tav tm="0">
                                          <p:val>
                                            <p:fltVal val="0"/>
                                          </p:val>
                                        </p:tav>
                                        <p:tav tm="100000">
                                          <p:val>
                                            <p:strVal val="#ppt_w"/>
                                          </p:val>
                                        </p:tav>
                                      </p:tavLst>
                                    </p:anim>
                                    <p:anim calcmode="lin" valueType="num">
                                      <p:cBhvr>
                                        <p:cTn id="25" dur="1000" fill="hold"/>
                                        <p:tgtEl>
                                          <p:spTgt spid="65"/>
                                        </p:tgtEl>
                                        <p:attrNameLst>
                                          <p:attrName>ppt_h</p:attrName>
                                        </p:attrNameLst>
                                      </p:cBhvr>
                                      <p:tavLst>
                                        <p:tav tm="0">
                                          <p:val>
                                            <p:fltVal val="0"/>
                                          </p:val>
                                        </p:tav>
                                        <p:tav tm="100000">
                                          <p:val>
                                            <p:strVal val="#ppt_h"/>
                                          </p:val>
                                        </p:tav>
                                      </p:tavLst>
                                    </p:anim>
                                    <p:anim calcmode="lin" valueType="num">
                                      <p:cBhvr>
                                        <p:cTn id="26" dur="1000" fill="hold"/>
                                        <p:tgtEl>
                                          <p:spTgt spid="65"/>
                                        </p:tgtEl>
                                        <p:attrNameLst>
                                          <p:attrName>style.rotation</p:attrName>
                                        </p:attrNameLst>
                                      </p:cBhvr>
                                      <p:tavLst>
                                        <p:tav tm="0">
                                          <p:val>
                                            <p:fltVal val="90"/>
                                          </p:val>
                                        </p:tav>
                                        <p:tav tm="100000">
                                          <p:val>
                                            <p:fltVal val="0"/>
                                          </p:val>
                                        </p:tav>
                                      </p:tavLst>
                                    </p:anim>
                                    <p:animEffect transition="in" filter="fade">
                                      <p:cBhvr>
                                        <p:cTn id="27" dur="1000"/>
                                        <p:tgtEl>
                                          <p:spTgt spid="65"/>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73"/>
                                        </p:tgtEl>
                                        <p:attrNameLst>
                                          <p:attrName>style.visibility</p:attrName>
                                        </p:attrNameLst>
                                      </p:cBhvr>
                                      <p:to>
                                        <p:strVal val="visible"/>
                                      </p:to>
                                    </p:set>
                                    <p:anim calcmode="lin" valueType="num">
                                      <p:cBhvr>
                                        <p:cTn id="30" dur="1000" fill="hold"/>
                                        <p:tgtEl>
                                          <p:spTgt spid="73"/>
                                        </p:tgtEl>
                                        <p:attrNameLst>
                                          <p:attrName>ppt_w</p:attrName>
                                        </p:attrNameLst>
                                      </p:cBhvr>
                                      <p:tavLst>
                                        <p:tav tm="0">
                                          <p:val>
                                            <p:fltVal val="0"/>
                                          </p:val>
                                        </p:tav>
                                        <p:tav tm="100000">
                                          <p:val>
                                            <p:strVal val="#ppt_w"/>
                                          </p:val>
                                        </p:tav>
                                      </p:tavLst>
                                    </p:anim>
                                    <p:anim calcmode="lin" valueType="num">
                                      <p:cBhvr>
                                        <p:cTn id="31" dur="1000" fill="hold"/>
                                        <p:tgtEl>
                                          <p:spTgt spid="73"/>
                                        </p:tgtEl>
                                        <p:attrNameLst>
                                          <p:attrName>ppt_h</p:attrName>
                                        </p:attrNameLst>
                                      </p:cBhvr>
                                      <p:tavLst>
                                        <p:tav tm="0">
                                          <p:val>
                                            <p:fltVal val="0"/>
                                          </p:val>
                                        </p:tav>
                                        <p:tav tm="100000">
                                          <p:val>
                                            <p:strVal val="#ppt_h"/>
                                          </p:val>
                                        </p:tav>
                                      </p:tavLst>
                                    </p:anim>
                                    <p:anim calcmode="lin" valueType="num">
                                      <p:cBhvr>
                                        <p:cTn id="32" dur="1000" fill="hold"/>
                                        <p:tgtEl>
                                          <p:spTgt spid="73"/>
                                        </p:tgtEl>
                                        <p:attrNameLst>
                                          <p:attrName>style.rotation</p:attrName>
                                        </p:attrNameLst>
                                      </p:cBhvr>
                                      <p:tavLst>
                                        <p:tav tm="0">
                                          <p:val>
                                            <p:fltVal val="90"/>
                                          </p:val>
                                        </p:tav>
                                        <p:tav tm="100000">
                                          <p:val>
                                            <p:fltVal val="0"/>
                                          </p:val>
                                        </p:tav>
                                      </p:tavLst>
                                    </p:anim>
                                    <p:animEffect transition="in" filter="fade">
                                      <p:cBhvr>
                                        <p:cTn id="33" dur="1000"/>
                                        <p:tgtEl>
                                          <p:spTgt spid="73"/>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74"/>
                                        </p:tgtEl>
                                        <p:attrNameLst>
                                          <p:attrName>style.visibility</p:attrName>
                                        </p:attrNameLst>
                                      </p:cBhvr>
                                      <p:to>
                                        <p:strVal val="visible"/>
                                      </p:to>
                                    </p:set>
                                    <p:anim calcmode="lin" valueType="num">
                                      <p:cBhvr>
                                        <p:cTn id="36" dur="1000" fill="hold"/>
                                        <p:tgtEl>
                                          <p:spTgt spid="74"/>
                                        </p:tgtEl>
                                        <p:attrNameLst>
                                          <p:attrName>ppt_w</p:attrName>
                                        </p:attrNameLst>
                                      </p:cBhvr>
                                      <p:tavLst>
                                        <p:tav tm="0">
                                          <p:val>
                                            <p:fltVal val="0"/>
                                          </p:val>
                                        </p:tav>
                                        <p:tav tm="100000">
                                          <p:val>
                                            <p:strVal val="#ppt_w"/>
                                          </p:val>
                                        </p:tav>
                                      </p:tavLst>
                                    </p:anim>
                                    <p:anim calcmode="lin" valueType="num">
                                      <p:cBhvr>
                                        <p:cTn id="37" dur="1000" fill="hold"/>
                                        <p:tgtEl>
                                          <p:spTgt spid="74"/>
                                        </p:tgtEl>
                                        <p:attrNameLst>
                                          <p:attrName>ppt_h</p:attrName>
                                        </p:attrNameLst>
                                      </p:cBhvr>
                                      <p:tavLst>
                                        <p:tav tm="0">
                                          <p:val>
                                            <p:fltVal val="0"/>
                                          </p:val>
                                        </p:tav>
                                        <p:tav tm="100000">
                                          <p:val>
                                            <p:strVal val="#ppt_h"/>
                                          </p:val>
                                        </p:tav>
                                      </p:tavLst>
                                    </p:anim>
                                    <p:anim calcmode="lin" valueType="num">
                                      <p:cBhvr>
                                        <p:cTn id="38" dur="1000" fill="hold"/>
                                        <p:tgtEl>
                                          <p:spTgt spid="74"/>
                                        </p:tgtEl>
                                        <p:attrNameLst>
                                          <p:attrName>style.rotation</p:attrName>
                                        </p:attrNameLst>
                                      </p:cBhvr>
                                      <p:tavLst>
                                        <p:tav tm="0">
                                          <p:val>
                                            <p:fltVal val="90"/>
                                          </p:val>
                                        </p:tav>
                                        <p:tav tm="100000">
                                          <p:val>
                                            <p:fltVal val="0"/>
                                          </p:val>
                                        </p:tav>
                                      </p:tavLst>
                                    </p:anim>
                                    <p:animEffect transition="in" filter="fade">
                                      <p:cBhvr>
                                        <p:cTn id="39" dur="1000"/>
                                        <p:tgtEl>
                                          <p:spTgt spid="74"/>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75"/>
                                        </p:tgtEl>
                                        <p:attrNameLst>
                                          <p:attrName>style.visibility</p:attrName>
                                        </p:attrNameLst>
                                      </p:cBhvr>
                                      <p:to>
                                        <p:strVal val="visible"/>
                                      </p:to>
                                    </p:set>
                                    <p:anim calcmode="lin" valueType="num">
                                      <p:cBhvr>
                                        <p:cTn id="42" dur="1000" fill="hold"/>
                                        <p:tgtEl>
                                          <p:spTgt spid="75"/>
                                        </p:tgtEl>
                                        <p:attrNameLst>
                                          <p:attrName>ppt_w</p:attrName>
                                        </p:attrNameLst>
                                      </p:cBhvr>
                                      <p:tavLst>
                                        <p:tav tm="0">
                                          <p:val>
                                            <p:fltVal val="0"/>
                                          </p:val>
                                        </p:tav>
                                        <p:tav tm="100000">
                                          <p:val>
                                            <p:strVal val="#ppt_w"/>
                                          </p:val>
                                        </p:tav>
                                      </p:tavLst>
                                    </p:anim>
                                    <p:anim calcmode="lin" valueType="num">
                                      <p:cBhvr>
                                        <p:cTn id="43" dur="1000" fill="hold"/>
                                        <p:tgtEl>
                                          <p:spTgt spid="75"/>
                                        </p:tgtEl>
                                        <p:attrNameLst>
                                          <p:attrName>ppt_h</p:attrName>
                                        </p:attrNameLst>
                                      </p:cBhvr>
                                      <p:tavLst>
                                        <p:tav tm="0">
                                          <p:val>
                                            <p:fltVal val="0"/>
                                          </p:val>
                                        </p:tav>
                                        <p:tav tm="100000">
                                          <p:val>
                                            <p:strVal val="#ppt_h"/>
                                          </p:val>
                                        </p:tav>
                                      </p:tavLst>
                                    </p:anim>
                                    <p:anim calcmode="lin" valueType="num">
                                      <p:cBhvr>
                                        <p:cTn id="44" dur="1000" fill="hold"/>
                                        <p:tgtEl>
                                          <p:spTgt spid="75"/>
                                        </p:tgtEl>
                                        <p:attrNameLst>
                                          <p:attrName>style.rotation</p:attrName>
                                        </p:attrNameLst>
                                      </p:cBhvr>
                                      <p:tavLst>
                                        <p:tav tm="0">
                                          <p:val>
                                            <p:fltVal val="90"/>
                                          </p:val>
                                        </p:tav>
                                        <p:tav tm="100000">
                                          <p:val>
                                            <p:fltVal val="0"/>
                                          </p:val>
                                        </p:tav>
                                      </p:tavLst>
                                    </p:anim>
                                    <p:animEffect transition="in" filter="fade">
                                      <p:cBhvr>
                                        <p:cTn id="45" dur="1000"/>
                                        <p:tgtEl>
                                          <p:spTgt spid="75"/>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77"/>
                                        </p:tgtEl>
                                        <p:attrNameLst>
                                          <p:attrName>style.visibility</p:attrName>
                                        </p:attrNameLst>
                                      </p:cBhvr>
                                      <p:to>
                                        <p:strVal val="visible"/>
                                      </p:to>
                                    </p:set>
                                    <p:anim calcmode="lin" valueType="num">
                                      <p:cBhvr>
                                        <p:cTn id="48" dur="1000" fill="hold"/>
                                        <p:tgtEl>
                                          <p:spTgt spid="77"/>
                                        </p:tgtEl>
                                        <p:attrNameLst>
                                          <p:attrName>ppt_w</p:attrName>
                                        </p:attrNameLst>
                                      </p:cBhvr>
                                      <p:tavLst>
                                        <p:tav tm="0">
                                          <p:val>
                                            <p:fltVal val="0"/>
                                          </p:val>
                                        </p:tav>
                                        <p:tav tm="100000">
                                          <p:val>
                                            <p:strVal val="#ppt_w"/>
                                          </p:val>
                                        </p:tav>
                                      </p:tavLst>
                                    </p:anim>
                                    <p:anim calcmode="lin" valueType="num">
                                      <p:cBhvr>
                                        <p:cTn id="49" dur="1000" fill="hold"/>
                                        <p:tgtEl>
                                          <p:spTgt spid="77"/>
                                        </p:tgtEl>
                                        <p:attrNameLst>
                                          <p:attrName>ppt_h</p:attrName>
                                        </p:attrNameLst>
                                      </p:cBhvr>
                                      <p:tavLst>
                                        <p:tav tm="0">
                                          <p:val>
                                            <p:fltVal val="0"/>
                                          </p:val>
                                        </p:tav>
                                        <p:tav tm="100000">
                                          <p:val>
                                            <p:strVal val="#ppt_h"/>
                                          </p:val>
                                        </p:tav>
                                      </p:tavLst>
                                    </p:anim>
                                    <p:anim calcmode="lin" valueType="num">
                                      <p:cBhvr>
                                        <p:cTn id="50" dur="1000" fill="hold"/>
                                        <p:tgtEl>
                                          <p:spTgt spid="77"/>
                                        </p:tgtEl>
                                        <p:attrNameLst>
                                          <p:attrName>style.rotation</p:attrName>
                                        </p:attrNameLst>
                                      </p:cBhvr>
                                      <p:tavLst>
                                        <p:tav tm="0">
                                          <p:val>
                                            <p:fltVal val="90"/>
                                          </p:val>
                                        </p:tav>
                                        <p:tav tm="100000">
                                          <p:val>
                                            <p:fltVal val="0"/>
                                          </p:val>
                                        </p:tav>
                                      </p:tavLst>
                                    </p:anim>
                                    <p:animEffect transition="in" filter="fade">
                                      <p:cBhvr>
                                        <p:cTn id="51" dur="1000"/>
                                        <p:tgtEl>
                                          <p:spTgt spid="77"/>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78"/>
                                        </p:tgtEl>
                                        <p:attrNameLst>
                                          <p:attrName>style.visibility</p:attrName>
                                        </p:attrNameLst>
                                      </p:cBhvr>
                                      <p:to>
                                        <p:strVal val="visible"/>
                                      </p:to>
                                    </p:set>
                                    <p:anim calcmode="lin" valueType="num">
                                      <p:cBhvr>
                                        <p:cTn id="54" dur="1000" fill="hold"/>
                                        <p:tgtEl>
                                          <p:spTgt spid="78"/>
                                        </p:tgtEl>
                                        <p:attrNameLst>
                                          <p:attrName>ppt_w</p:attrName>
                                        </p:attrNameLst>
                                      </p:cBhvr>
                                      <p:tavLst>
                                        <p:tav tm="0">
                                          <p:val>
                                            <p:fltVal val="0"/>
                                          </p:val>
                                        </p:tav>
                                        <p:tav tm="100000">
                                          <p:val>
                                            <p:strVal val="#ppt_w"/>
                                          </p:val>
                                        </p:tav>
                                      </p:tavLst>
                                    </p:anim>
                                    <p:anim calcmode="lin" valueType="num">
                                      <p:cBhvr>
                                        <p:cTn id="55" dur="1000" fill="hold"/>
                                        <p:tgtEl>
                                          <p:spTgt spid="78"/>
                                        </p:tgtEl>
                                        <p:attrNameLst>
                                          <p:attrName>ppt_h</p:attrName>
                                        </p:attrNameLst>
                                      </p:cBhvr>
                                      <p:tavLst>
                                        <p:tav tm="0">
                                          <p:val>
                                            <p:fltVal val="0"/>
                                          </p:val>
                                        </p:tav>
                                        <p:tav tm="100000">
                                          <p:val>
                                            <p:strVal val="#ppt_h"/>
                                          </p:val>
                                        </p:tav>
                                      </p:tavLst>
                                    </p:anim>
                                    <p:anim calcmode="lin" valueType="num">
                                      <p:cBhvr>
                                        <p:cTn id="56" dur="1000" fill="hold"/>
                                        <p:tgtEl>
                                          <p:spTgt spid="78"/>
                                        </p:tgtEl>
                                        <p:attrNameLst>
                                          <p:attrName>style.rotation</p:attrName>
                                        </p:attrNameLst>
                                      </p:cBhvr>
                                      <p:tavLst>
                                        <p:tav tm="0">
                                          <p:val>
                                            <p:fltVal val="90"/>
                                          </p:val>
                                        </p:tav>
                                        <p:tav tm="100000">
                                          <p:val>
                                            <p:fltVal val="0"/>
                                          </p:val>
                                        </p:tav>
                                      </p:tavLst>
                                    </p:anim>
                                    <p:animEffect transition="in" filter="fade">
                                      <p:cBhvr>
                                        <p:cTn id="57" dur="1000"/>
                                        <p:tgtEl>
                                          <p:spTgt spid="78"/>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79"/>
                                        </p:tgtEl>
                                        <p:attrNameLst>
                                          <p:attrName>style.visibility</p:attrName>
                                        </p:attrNameLst>
                                      </p:cBhvr>
                                      <p:to>
                                        <p:strVal val="visible"/>
                                      </p:to>
                                    </p:set>
                                    <p:anim calcmode="lin" valueType="num">
                                      <p:cBhvr>
                                        <p:cTn id="60" dur="1000" fill="hold"/>
                                        <p:tgtEl>
                                          <p:spTgt spid="79"/>
                                        </p:tgtEl>
                                        <p:attrNameLst>
                                          <p:attrName>ppt_w</p:attrName>
                                        </p:attrNameLst>
                                      </p:cBhvr>
                                      <p:tavLst>
                                        <p:tav tm="0">
                                          <p:val>
                                            <p:fltVal val="0"/>
                                          </p:val>
                                        </p:tav>
                                        <p:tav tm="100000">
                                          <p:val>
                                            <p:strVal val="#ppt_w"/>
                                          </p:val>
                                        </p:tav>
                                      </p:tavLst>
                                    </p:anim>
                                    <p:anim calcmode="lin" valueType="num">
                                      <p:cBhvr>
                                        <p:cTn id="61" dur="1000" fill="hold"/>
                                        <p:tgtEl>
                                          <p:spTgt spid="79"/>
                                        </p:tgtEl>
                                        <p:attrNameLst>
                                          <p:attrName>ppt_h</p:attrName>
                                        </p:attrNameLst>
                                      </p:cBhvr>
                                      <p:tavLst>
                                        <p:tav tm="0">
                                          <p:val>
                                            <p:fltVal val="0"/>
                                          </p:val>
                                        </p:tav>
                                        <p:tav tm="100000">
                                          <p:val>
                                            <p:strVal val="#ppt_h"/>
                                          </p:val>
                                        </p:tav>
                                      </p:tavLst>
                                    </p:anim>
                                    <p:anim calcmode="lin" valueType="num">
                                      <p:cBhvr>
                                        <p:cTn id="62" dur="1000" fill="hold"/>
                                        <p:tgtEl>
                                          <p:spTgt spid="79"/>
                                        </p:tgtEl>
                                        <p:attrNameLst>
                                          <p:attrName>style.rotation</p:attrName>
                                        </p:attrNameLst>
                                      </p:cBhvr>
                                      <p:tavLst>
                                        <p:tav tm="0">
                                          <p:val>
                                            <p:fltVal val="90"/>
                                          </p:val>
                                        </p:tav>
                                        <p:tav tm="100000">
                                          <p:val>
                                            <p:fltVal val="0"/>
                                          </p:val>
                                        </p:tav>
                                      </p:tavLst>
                                    </p:anim>
                                    <p:animEffect transition="in" filter="fade">
                                      <p:cBhvr>
                                        <p:cTn id="63" dur="1000"/>
                                        <p:tgtEl>
                                          <p:spTgt spid="79"/>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80"/>
                                        </p:tgtEl>
                                        <p:attrNameLst>
                                          <p:attrName>style.visibility</p:attrName>
                                        </p:attrNameLst>
                                      </p:cBhvr>
                                      <p:to>
                                        <p:strVal val="visible"/>
                                      </p:to>
                                    </p:set>
                                    <p:anim calcmode="lin" valueType="num">
                                      <p:cBhvr>
                                        <p:cTn id="66" dur="1000" fill="hold"/>
                                        <p:tgtEl>
                                          <p:spTgt spid="80"/>
                                        </p:tgtEl>
                                        <p:attrNameLst>
                                          <p:attrName>ppt_w</p:attrName>
                                        </p:attrNameLst>
                                      </p:cBhvr>
                                      <p:tavLst>
                                        <p:tav tm="0">
                                          <p:val>
                                            <p:fltVal val="0"/>
                                          </p:val>
                                        </p:tav>
                                        <p:tav tm="100000">
                                          <p:val>
                                            <p:strVal val="#ppt_w"/>
                                          </p:val>
                                        </p:tav>
                                      </p:tavLst>
                                    </p:anim>
                                    <p:anim calcmode="lin" valueType="num">
                                      <p:cBhvr>
                                        <p:cTn id="67" dur="1000" fill="hold"/>
                                        <p:tgtEl>
                                          <p:spTgt spid="80"/>
                                        </p:tgtEl>
                                        <p:attrNameLst>
                                          <p:attrName>ppt_h</p:attrName>
                                        </p:attrNameLst>
                                      </p:cBhvr>
                                      <p:tavLst>
                                        <p:tav tm="0">
                                          <p:val>
                                            <p:fltVal val="0"/>
                                          </p:val>
                                        </p:tav>
                                        <p:tav tm="100000">
                                          <p:val>
                                            <p:strVal val="#ppt_h"/>
                                          </p:val>
                                        </p:tav>
                                      </p:tavLst>
                                    </p:anim>
                                    <p:anim calcmode="lin" valueType="num">
                                      <p:cBhvr>
                                        <p:cTn id="68" dur="1000" fill="hold"/>
                                        <p:tgtEl>
                                          <p:spTgt spid="80"/>
                                        </p:tgtEl>
                                        <p:attrNameLst>
                                          <p:attrName>style.rotation</p:attrName>
                                        </p:attrNameLst>
                                      </p:cBhvr>
                                      <p:tavLst>
                                        <p:tav tm="0">
                                          <p:val>
                                            <p:fltVal val="90"/>
                                          </p:val>
                                        </p:tav>
                                        <p:tav tm="100000">
                                          <p:val>
                                            <p:fltVal val="0"/>
                                          </p:val>
                                        </p:tav>
                                      </p:tavLst>
                                    </p:anim>
                                    <p:animEffect transition="in" filter="fade">
                                      <p:cBhvr>
                                        <p:cTn id="69"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p:bldP spid="57" grpId="0" animBg="1"/>
      <p:bldP spid="65" grpId="0" animBg="1"/>
      <p:bldP spid="73" grpId="0" animBg="1"/>
      <p:bldP spid="74" grpId="0" animBg="1"/>
      <p:bldP spid="75" grpId="0" animBg="1"/>
      <p:bldP spid="77" grpId="0" animBg="1"/>
      <p:bldP spid="78" grpId="0" animBg="1"/>
      <p:bldP spid="79" grpId="0" animBg="1"/>
      <p:bldP spid="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3"/>
          <p:cNvSpPr/>
          <p:nvPr/>
        </p:nvSpPr>
        <p:spPr>
          <a:xfrm>
            <a:off x="3563888" y="658552"/>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实验方法</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28" name="圆角矩形 1"/>
          <p:cNvSpPr/>
          <p:nvPr/>
        </p:nvSpPr>
        <p:spPr>
          <a:xfrm>
            <a:off x="2699792" y="658552"/>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圆角矩形 3"/>
          <p:cNvSpPr/>
          <p:nvPr/>
        </p:nvSpPr>
        <p:spPr>
          <a:xfrm>
            <a:off x="3563888" y="1443652"/>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核心代码</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0" name="圆角矩形 1"/>
          <p:cNvSpPr/>
          <p:nvPr/>
        </p:nvSpPr>
        <p:spPr>
          <a:xfrm>
            <a:off x="2699792" y="1443652"/>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圆角矩形 3"/>
          <p:cNvSpPr/>
          <p:nvPr/>
        </p:nvSpPr>
        <p:spPr>
          <a:xfrm>
            <a:off x="3563888" y="2235740"/>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实验结果分析</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2" name="圆角矩形 1"/>
          <p:cNvSpPr/>
          <p:nvPr/>
        </p:nvSpPr>
        <p:spPr>
          <a:xfrm>
            <a:off x="2699792" y="2235740"/>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a:t>
            </a:r>
            <a:r>
              <a:rPr lang="en-US" altLang="en-US" sz="2000" b="1" dirty="0">
                <a:solidFill>
                  <a:schemeClr val="bg1"/>
                </a:solidFill>
                <a:latin typeface="微软雅黑" panose="020B0503020204020204" pitchFamily="34" charset="-122"/>
                <a:ea typeface="微软雅黑" panose="020B0503020204020204" pitchFamily="34" charset="-122"/>
              </a:rPr>
              <a:t>2</a:t>
            </a:r>
            <a:endParaRPr lang="en-US" altLang="en-US" sz="2000" b="1" dirty="0">
              <a:solidFill>
                <a:schemeClr val="bg1"/>
              </a:solidFill>
              <a:latin typeface="微软雅黑" panose="020B0503020204020204" pitchFamily="34" charset="-122"/>
              <a:ea typeface="微软雅黑" panose="020B0503020204020204" pitchFamily="34" charset="-122"/>
            </a:endParaRPr>
          </a:p>
        </p:txBody>
      </p:sp>
      <p:sp>
        <p:nvSpPr>
          <p:cNvPr id="33" name="圆角矩形 3"/>
          <p:cNvSpPr/>
          <p:nvPr/>
        </p:nvSpPr>
        <p:spPr>
          <a:xfrm>
            <a:off x="3563888" y="3027828"/>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总结与展望</a:t>
            </a:r>
            <a:endParaRPr lang="en-US" altLang="zh-CN" sz="1700" b="1" dirty="0">
              <a:solidFill>
                <a:schemeClr val="bg1"/>
              </a:solidFill>
              <a:latin typeface="微软雅黑" panose="020B0503020204020204" pitchFamily="34" charset="-122"/>
              <a:ea typeface="微软雅黑" panose="020B0503020204020204" pitchFamily="34" charset="-122"/>
            </a:endParaRPr>
          </a:p>
        </p:txBody>
      </p:sp>
      <p:sp>
        <p:nvSpPr>
          <p:cNvPr id="34" name="圆角矩形 1"/>
          <p:cNvSpPr/>
          <p:nvPr/>
        </p:nvSpPr>
        <p:spPr>
          <a:xfrm>
            <a:off x="2699792" y="3027828"/>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a:t>
            </a:r>
            <a:r>
              <a:rPr lang="en-US" altLang="en-US" sz="2000" b="1" dirty="0">
                <a:solidFill>
                  <a:schemeClr val="bg1"/>
                </a:solidFill>
                <a:latin typeface="微软雅黑" panose="020B0503020204020204" pitchFamily="34" charset="-122"/>
                <a:ea typeface="微软雅黑" panose="020B0503020204020204" pitchFamily="34" charset="-122"/>
              </a:rPr>
              <a:t>3</a:t>
            </a:r>
            <a:endParaRPr lang="en-US"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7422468" y="94094"/>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矩形 35"/>
          <p:cNvSpPr/>
          <p:nvPr/>
        </p:nvSpPr>
        <p:spPr>
          <a:xfrm>
            <a:off x="7606076" y="293909"/>
            <a:ext cx="248440" cy="248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TextBox 36"/>
          <p:cNvSpPr txBox="1"/>
          <p:nvPr/>
        </p:nvSpPr>
        <p:spPr>
          <a:xfrm>
            <a:off x="7926524" y="122300"/>
            <a:ext cx="1584176" cy="461665"/>
          </a:xfrm>
          <a:prstGeom prst="rect">
            <a:avLst/>
          </a:prstGeom>
          <a:noFill/>
        </p:spPr>
        <p:txBody>
          <a:bodyPr wrap="square" rtlCol="0">
            <a:spAutoFit/>
          </a:bodyPr>
          <a:lstStyle/>
          <a:p>
            <a:r>
              <a:rPr lang="zh-CN" altLang="en-US" sz="2400" b="1" spc="300" dirty="0">
                <a:solidFill>
                  <a:schemeClr val="tx2">
                    <a:lumMod val="75000"/>
                  </a:schemeClr>
                </a:solidFill>
                <a:latin typeface="微软雅黑" panose="020B0503020204020204" pitchFamily="34" charset="-122"/>
                <a:ea typeface="微软雅黑" panose="020B0503020204020204" pitchFamily="34" charset="-122"/>
              </a:rPr>
              <a:t>目录页</a:t>
            </a:r>
            <a:endParaRPr lang="zh-CN" altLang="en-US" sz="2400" b="1" spc="3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rot="2700000">
            <a:off x="-974839" y="4119423"/>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2700000">
            <a:off x="-164786" y="2757201"/>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2700000">
            <a:off x="836957" y="43099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rot="2700000">
            <a:off x="4035200" y="4288667"/>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rot="2700000">
            <a:off x="2139606" y="4078384"/>
            <a:ext cx="1647406" cy="1647406"/>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rot="2700000">
            <a:off x="5248457" y="3889038"/>
            <a:ext cx="1099801" cy="1099801"/>
          </a:xfrm>
          <a:prstGeom prst="rect">
            <a:avLst/>
          </a:prstGeom>
          <a:solidFill>
            <a:srgbClr val="17375E"/>
          </a:soli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rot="2700000">
            <a:off x="6065317" y="4796710"/>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rot="2700000">
            <a:off x="7522107" y="3732723"/>
            <a:ext cx="1647406" cy="16474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rot="2700000">
            <a:off x="3491023" y="3951690"/>
            <a:ext cx="619900" cy="619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out)">
                                      <p:cBhvr>
                                        <p:cTn id="7" dur="500"/>
                                        <p:tgtEl>
                                          <p:spTgt spid="3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ox(out)">
                                      <p:cBhvr>
                                        <p:cTn id="10" dur="500"/>
                                        <p:tgtEl>
                                          <p:spTgt spid="3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0-#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0-#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0-#ppt_w/2"/>
                                          </p:val>
                                        </p:tav>
                                        <p:tav tm="100000">
                                          <p:val>
                                            <p:strVal val="#ppt_x"/>
                                          </p:val>
                                        </p:tav>
                                      </p:tavLst>
                                    </p:anim>
                                    <p:anim calcmode="lin" valueType="num">
                                      <p:cBhvr additive="base">
                                        <p:cTn id="46" dur="500" fill="hold"/>
                                        <p:tgtEl>
                                          <p:spTgt spid="34"/>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par>
                                <p:cTn id="51" presetID="31"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 calcmode="lin" valueType="num">
                                      <p:cBhvr>
                                        <p:cTn id="53" dur="1000" fill="hold"/>
                                        <p:tgtEl>
                                          <p:spTgt spid="41"/>
                                        </p:tgtEl>
                                        <p:attrNameLst>
                                          <p:attrName>ppt_w</p:attrName>
                                        </p:attrNameLst>
                                      </p:cBhvr>
                                      <p:tavLst>
                                        <p:tav tm="0">
                                          <p:val>
                                            <p:fltVal val="0"/>
                                          </p:val>
                                        </p:tav>
                                        <p:tav tm="100000">
                                          <p:val>
                                            <p:strVal val="#ppt_w"/>
                                          </p:val>
                                        </p:tav>
                                      </p:tavLst>
                                    </p:anim>
                                    <p:anim calcmode="lin" valueType="num">
                                      <p:cBhvr>
                                        <p:cTn id="54" dur="1000" fill="hold"/>
                                        <p:tgtEl>
                                          <p:spTgt spid="41"/>
                                        </p:tgtEl>
                                        <p:attrNameLst>
                                          <p:attrName>ppt_h</p:attrName>
                                        </p:attrNameLst>
                                      </p:cBhvr>
                                      <p:tavLst>
                                        <p:tav tm="0">
                                          <p:val>
                                            <p:fltVal val="0"/>
                                          </p:val>
                                        </p:tav>
                                        <p:tav tm="100000">
                                          <p:val>
                                            <p:strVal val="#ppt_h"/>
                                          </p:val>
                                        </p:tav>
                                      </p:tavLst>
                                    </p:anim>
                                    <p:anim calcmode="lin" valueType="num">
                                      <p:cBhvr>
                                        <p:cTn id="55" dur="1000" fill="hold"/>
                                        <p:tgtEl>
                                          <p:spTgt spid="41"/>
                                        </p:tgtEl>
                                        <p:attrNameLst>
                                          <p:attrName>style.rotation</p:attrName>
                                        </p:attrNameLst>
                                      </p:cBhvr>
                                      <p:tavLst>
                                        <p:tav tm="0">
                                          <p:val>
                                            <p:fltVal val="90"/>
                                          </p:val>
                                        </p:tav>
                                        <p:tav tm="100000">
                                          <p:val>
                                            <p:fltVal val="0"/>
                                          </p:val>
                                        </p:tav>
                                      </p:tavLst>
                                    </p:anim>
                                    <p:animEffect transition="in" filter="fade">
                                      <p:cBhvr>
                                        <p:cTn id="56" dur="1000"/>
                                        <p:tgtEl>
                                          <p:spTgt spid="41"/>
                                        </p:tgtEl>
                                      </p:cBhvr>
                                    </p:animEffect>
                                  </p:childTnLst>
                                </p:cTn>
                              </p:par>
                              <p:par>
                                <p:cTn id="57" presetID="31" presetClass="entr" presetSubtype="0" fill="hold" grpId="0" nodeType="withEffect">
                                  <p:stCondLst>
                                    <p:cond delay="250"/>
                                  </p:stCondLst>
                                  <p:childTnLst>
                                    <p:set>
                                      <p:cBhvr>
                                        <p:cTn id="58" dur="1" fill="hold">
                                          <p:stCondLst>
                                            <p:cond delay="0"/>
                                          </p:stCondLst>
                                        </p:cTn>
                                        <p:tgtEl>
                                          <p:spTgt spid="42"/>
                                        </p:tgtEl>
                                        <p:attrNameLst>
                                          <p:attrName>style.visibility</p:attrName>
                                        </p:attrNameLst>
                                      </p:cBhvr>
                                      <p:to>
                                        <p:strVal val="visible"/>
                                      </p:to>
                                    </p:set>
                                    <p:anim calcmode="lin" valueType="num">
                                      <p:cBhvr>
                                        <p:cTn id="59" dur="1000" fill="hold"/>
                                        <p:tgtEl>
                                          <p:spTgt spid="42"/>
                                        </p:tgtEl>
                                        <p:attrNameLst>
                                          <p:attrName>ppt_w</p:attrName>
                                        </p:attrNameLst>
                                      </p:cBhvr>
                                      <p:tavLst>
                                        <p:tav tm="0">
                                          <p:val>
                                            <p:fltVal val="0"/>
                                          </p:val>
                                        </p:tav>
                                        <p:tav tm="100000">
                                          <p:val>
                                            <p:strVal val="#ppt_w"/>
                                          </p:val>
                                        </p:tav>
                                      </p:tavLst>
                                    </p:anim>
                                    <p:anim calcmode="lin" valueType="num">
                                      <p:cBhvr>
                                        <p:cTn id="60" dur="1000" fill="hold"/>
                                        <p:tgtEl>
                                          <p:spTgt spid="42"/>
                                        </p:tgtEl>
                                        <p:attrNameLst>
                                          <p:attrName>ppt_h</p:attrName>
                                        </p:attrNameLst>
                                      </p:cBhvr>
                                      <p:tavLst>
                                        <p:tav tm="0">
                                          <p:val>
                                            <p:fltVal val="0"/>
                                          </p:val>
                                        </p:tav>
                                        <p:tav tm="100000">
                                          <p:val>
                                            <p:strVal val="#ppt_h"/>
                                          </p:val>
                                        </p:tav>
                                      </p:tavLst>
                                    </p:anim>
                                    <p:anim calcmode="lin" valueType="num">
                                      <p:cBhvr>
                                        <p:cTn id="61" dur="1000" fill="hold"/>
                                        <p:tgtEl>
                                          <p:spTgt spid="42"/>
                                        </p:tgtEl>
                                        <p:attrNameLst>
                                          <p:attrName>style.rotation</p:attrName>
                                        </p:attrNameLst>
                                      </p:cBhvr>
                                      <p:tavLst>
                                        <p:tav tm="0">
                                          <p:val>
                                            <p:fltVal val="90"/>
                                          </p:val>
                                        </p:tav>
                                        <p:tav tm="100000">
                                          <p:val>
                                            <p:fltVal val="0"/>
                                          </p:val>
                                        </p:tav>
                                      </p:tavLst>
                                    </p:anim>
                                    <p:animEffect transition="in" filter="fade">
                                      <p:cBhvr>
                                        <p:cTn id="62" dur="1000"/>
                                        <p:tgtEl>
                                          <p:spTgt spid="42"/>
                                        </p:tgtEl>
                                      </p:cBhvr>
                                    </p:animEffect>
                                  </p:childTnLst>
                                </p:cTn>
                              </p:par>
                              <p:par>
                                <p:cTn id="63" presetID="31" presetClass="entr" presetSubtype="0" fill="hold" grpId="0" nodeType="withEffect">
                                  <p:stCondLst>
                                    <p:cond delay="250"/>
                                  </p:stCondLst>
                                  <p:childTnLst>
                                    <p:set>
                                      <p:cBhvr>
                                        <p:cTn id="64" dur="1" fill="hold">
                                          <p:stCondLst>
                                            <p:cond delay="0"/>
                                          </p:stCondLst>
                                        </p:cTn>
                                        <p:tgtEl>
                                          <p:spTgt spid="43"/>
                                        </p:tgtEl>
                                        <p:attrNameLst>
                                          <p:attrName>style.visibility</p:attrName>
                                        </p:attrNameLst>
                                      </p:cBhvr>
                                      <p:to>
                                        <p:strVal val="visible"/>
                                      </p:to>
                                    </p:set>
                                    <p:anim calcmode="lin" valueType="num">
                                      <p:cBhvr>
                                        <p:cTn id="65" dur="1000" fill="hold"/>
                                        <p:tgtEl>
                                          <p:spTgt spid="43"/>
                                        </p:tgtEl>
                                        <p:attrNameLst>
                                          <p:attrName>ppt_w</p:attrName>
                                        </p:attrNameLst>
                                      </p:cBhvr>
                                      <p:tavLst>
                                        <p:tav tm="0">
                                          <p:val>
                                            <p:fltVal val="0"/>
                                          </p:val>
                                        </p:tav>
                                        <p:tav tm="100000">
                                          <p:val>
                                            <p:strVal val="#ppt_w"/>
                                          </p:val>
                                        </p:tav>
                                      </p:tavLst>
                                    </p:anim>
                                    <p:anim calcmode="lin" valueType="num">
                                      <p:cBhvr>
                                        <p:cTn id="66" dur="1000" fill="hold"/>
                                        <p:tgtEl>
                                          <p:spTgt spid="43"/>
                                        </p:tgtEl>
                                        <p:attrNameLst>
                                          <p:attrName>ppt_h</p:attrName>
                                        </p:attrNameLst>
                                      </p:cBhvr>
                                      <p:tavLst>
                                        <p:tav tm="0">
                                          <p:val>
                                            <p:fltVal val="0"/>
                                          </p:val>
                                        </p:tav>
                                        <p:tav tm="100000">
                                          <p:val>
                                            <p:strVal val="#ppt_h"/>
                                          </p:val>
                                        </p:tav>
                                      </p:tavLst>
                                    </p:anim>
                                    <p:anim calcmode="lin" valueType="num">
                                      <p:cBhvr>
                                        <p:cTn id="67" dur="1000" fill="hold"/>
                                        <p:tgtEl>
                                          <p:spTgt spid="43"/>
                                        </p:tgtEl>
                                        <p:attrNameLst>
                                          <p:attrName>style.rotation</p:attrName>
                                        </p:attrNameLst>
                                      </p:cBhvr>
                                      <p:tavLst>
                                        <p:tav tm="0">
                                          <p:val>
                                            <p:fltVal val="90"/>
                                          </p:val>
                                        </p:tav>
                                        <p:tav tm="100000">
                                          <p:val>
                                            <p:fltVal val="0"/>
                                          </p:val>
                                        </p:tav>
                                      </p:tavLst>
                                    </p:anim>
                                    <p:animEffect transition="in" filter="fade">
                                      <p:cBhvr>
                                        <p:cTn id="68" dur="1000"/>
                                        <p:tgtEl>
                                          <p:spTgt spid="43"/>
                                        </p:tgtEl>
                                      </p:cBhvr>
                                    </p:animEffect>
                                  </p:childTnLst>
                                </p:cTn>
                              </p:par>
                              <p:par>
                                <p:cTn id="69" presetID="31" presetClass="entr" presetSubtype="0" fill="hold" grpId="0" nodeType="withEffect">
                                  <p:stCondLst>
                                    <p:cond delay="250"/>
                                  </p:stCondLst>
                                  <p:childTnLst>
                                    <p:set>
                                      <p:cBhvr>
                                        <p:cTn id="70" dur="1" fill="hold">
                                          <p:stCondLst>
                                            <p:cond delay="0"/>
                                          </p:stCondLst>
                                        </p:cTn>
                                        <p:tgtEl>
                                          <p:spTgt spid="44"/>
                                        </p:tgtEl>
                                        <p:attrNameLst>
                                          <p:attrName>style.visibility</p:attrName>
                                        </p:attrNameLst>
                                      </p:cBhvr>
                                      <p:to>
                                        <p:strVal val="visible"/>
                                      </p:to>
                                    </p:set>
                                    <p:anim calcmode="lin" valueType="num">
                                      <p:cBhvr>
                                        <p:cTn id="71" dur="1000" fill="hold"/>
                                        <p:tgtEl>
                                          <p:spTgt spid="44"/>
                                        </p:tgtEl>
                                        <p:attrNameLst>
                                          <p:attrName>ppt_w</p:attrName>
                                        </p:attrNameLst>
                                      </p:cBhvr>
                                      <p:tavLst>
                                        <p:tav tm="0">
                                          <p:val>
                                            <p:fltVal val="0"/>
                                          </p:val>
                                        </p:tav>
                                        <p:tav tm="100000">
                                          <p:val>
                                            <p:strVal val="#ppt_w"/>
                                          </p:val>
                                        </p:tav>
                                      </p:tavLst>
                                    </p:anim>
                                    <p:anim calcmode="lin" valueType="num">
                                      <p:cBhvr>
                                        <p:cTn id="72" dur="1000" fill="hold"/>
                                        <p:tgtEl>
                                          <p:spTgt spid="44"/>
                                        </p:tgtEl>
                                        <p:attrNameLst>
                                          <p:attrName>ppt_h</p:attrName>
                                        </p:attrNameLst>
                                      </p:cBhvr>
                                      <p:tavLst>
                                        <p:tav tm="0">
                                          <p:val>
                                            <p:fltVal val="0"/>
                                          </p:val>
                                        </p:tav>
                                        <p:tav tm="100000">
                                          <p:val>
                                            <p:strVal val="#ppt_h"/>
                                          </p:val>
                                        </p:tav>
                                      </p:tavLst>
                                    </p:anim>
                                    <p:anim calcmode="lin" valueType="num">
                                      <p:cBhvr>
                                        <p:cTn id="73" dur="1000" fill="hold"/>
                                        <p:tgtEl>
                                          <p:spTgt spid="44"/>
                                        </p:tgtEl>
                                        <p:attrNameLst>
                                          <p:attrName>style.rotation</p:attrName>
                                        </p:attrNameLst>
                                      </p:cBhvr>
                                      <p:tavLst>
                                        <p:tav tm="0">
                                          <p:val>
                                            <p:fltVal val="90"/>
                                          </p:val>
                                        </p:tav>
                                        <p:tav tm="100000">
                                          <p:val>
                                            <p:fltVal val="0"/>
                                          </p:val>
                                        </p:tav>
                                      </p:tavLst>
                                    </p:anim>
                                    <p:animEffect transition="in" filter="fade">
                                      <p:cBhvr>
                                        <p:cTn id="74" dur="1000"/>
                                        <p:tgtEl>
                                          <p:spTgt spid="44"/>
                                        </p:tgtEl>
                                      </p:cBhvr>
                                    </p:animEffect>
                                  </p:childTnLst>
                                </p:cTn>
                              </p:par>
                              <p:par>
                                <p:cTn id="75" presetID="31" presetClass="entr" presetSubtype="0" fill="hold" grpId="0" nodeType="withEffect">
                                  <p:stCondLst>
                                    <p:cond delay="250"/>
                                  </p:stCondLst>
                                  <p:childTnLst>
                                    <p:set>
                                      <p:cBhvr>
                                        <p:cTn id="76" dur="1" fill="hold">
                                          <p:stCondLst>
                                            <p:cond delay="0"/>
                                          </p:stCondLst>
                                        </p:cTn>
                                        <p:tgtEl>
                                          <p:spTgt spid="45"/>
                                        </p:tgtEl>
                                        <p:attrNameLst>
                                          <p:attrName>style.visibility</p:attrName>
                                        </p:attrNameLst>
                                      </p:cBhvr>
                                      <p:to>
                                        <p:strVal val="visible"/>
                                      </p:to>
                                    </p:set>
                                    <p:anim calcmode="lin" valueType="num">
                                      <p:cBhvr>
                                        <p:cTn id="77" dur="1000" fill="hold"/>
                                        <p:tgtEl>
                                          <p:spTgt spid="45"/>
                                        </p:tgtEl>
                                        <p:attrNameLst>
                                          <p:attrName>ppt_w</p:attrName>
                                        </p:attrNameLst>
                                      </p:cBhvr>
                                      <p:tavLst>
                                        <p:tav tm="0">
                                          <p:val>
                                            <p:fltVal val="0"/>
                                          </p:val>
                                        </p:tav>
                                        <p:tav tm="100000">
                                          <p:val>
                                            <p:strVal val="#ppt_w"/>
                                          </p:val>
                                        </p:tav>
                                      </p:tavLst>
                                    </p:anim>
                                    <p:anim calcmode="lin" valueType="num">
                                      <p:cBhvr>
                                        <p:cTn id="78" dur="1000" fill="hold"/>
                                        <p:tgtEl>
                                          <p:spTgt spid="45"/>
                                        </p:tgtEl>
                                        <p:attrNameLst>
                                          <p:attrName>ppt_h</p:attrName>
                                        </p:attrNameLst>
                                      </p:cBhvr>
                                      <p:tavLst>
                                        <p:tav tm="0">
                                          <p:val>
                                            <p:fltVal val="0"/>
                                          </p:val>
                                        </p:tav>
                                        <p:tav tm="100000">
                                          <p:val>
                                            <p:strVal val="#ppt_h"/>
                                          </p:val>
                                        </p:tav>
                                      </p:tavLst>
                                    </p:anim>
                                    <p:anim calcmode="lin" valueType="num">
                                      <p:cBhvr>
                                        <p:cTn id="79" dur="1000" fill="hold"/>
                                        <p:tgtEl>
                                          <p:spTgt spid="45"/>
                                        </p:tgtEl>
                                        <p:attrNameLst>
                                          <p:attrName>style.rotation</p:attrName>
                                        </p:attrNameLst>
                                      </p:cBhvr>
                                      <p:tavLst>
                                        <p:tav tm="0">
                                          <p:val>
                                            <p:fltVal val="90"/>
                                          </p:val>
                                        </p:tav>
                                        <p:tav tm="100000">
                                          <p:val>
                                            <p:fltVal val="0"/>
                                          </p:val>
                                        </p:tav>
                                      </p:tavLst>
                                    </p:anim>
                                    <p:animEffect transition="in" filter="fade">
                                      <p:cBhvr>
                                        <p:cTn id="80" dur="1000"/>
                                        <p:tgtEl>
                                          <p:spTgt spid="45"/>
                                        </p:tgtEl>
                                      </p:cBhvr>
                                    </p:animEffect>
                                  </p:childTnLst>
                                </p:cTn>
                              </p:par>
                              <p:par>
                                <p:cTn id="81" presetID="31" presetClass="entr" presetSubtype="0" fill="hold" grpId="0" nodeType="withEffect">
                                  <p:stCondLst>
                                    <p:cond delay="250"/>
                                  </p:stCondLst>
                                  <p:childTnLst>
                                    <p:set>
                                      <p:cBhvr>
                                        <p:cTn id="82" dur="1" fill="hold">
                                          <p:stCondLst>
                                            <p:cond delay="0"/>
                                          </p:stCondLst>
                                        </p:cTn>
                                        <p:tgtEl>
                                          <p:spTgt spid="46"/>
                                        </p:tgtEl>
                                        <p:attrNameLst>
                                          <p:attrName>style.visibility</p:attrName>
                                        </p:attrNameLst>
                                      </p:cBhvr>
                                      <p:to>
                                        <p:strVal val="visible"/>
                                      </p:to>
                                    </p:set>
                                    <p:anim calcmode="lin" valueType="num">
                                      <p:cBhvr>
                                        <p:cTn id="83" dur="1000" fill="hold"/>
                                        <p:tgtEl>
                                          <p:spTgt spid="46"/>
                                        </p:tgtEl>
                                        <p:attrNameLst>
                                          <p:attrName>ppt_w</p:attrName>
                                        </p:attrNameLst>
                                      </p:cBhvr>
                                      <p:tavLst>
                                        <p:tav tm="0">
                                          <p:val>
                                            <p:fltVal val="0"/>
                                          </p:val>
                                        </p:tav>
                                        <p:tav tm="100000">
                                          <p:val>
                                            <p:strVal val="#ppt_w"/>
                                          </p:val>
                                        </p:tav>
                                      </p:tavLst>
                                    </p:anim>
                                    <p:anim calcmode="lin" valueType="num">
                                      <p:cBhvr>
                                        <p:cTn id="84" dur="1000" fill="hold"/>
                                        <p:tgtEl>
                                          <p:spTgt spid="46"/>
                                        </p:tgtEl>
                                        <p:attrNameLst>
                                          <p:attrName>ppt_h</p:attrName>
                                        </p:attrNameLst>
                                      </p:cBhvr>
                                      <p:tavLst>
                                        <p:tav tm="0">
                                          <p:val>
                                            <p:fltVal val="0"/>
                                          </p:val>
                                        </p:tav>
                                        <p:tav tm="100000">
                                          <p:val>
                                            <p:strVal val="#ppt_h"/>
                                          </p:val>
                                        </p:tav>
                                      </p:tavLst>
                                    </p:anim>
                                    <p:anim calcmode="lin" valueType="num">
                                      <p:cBhvr>
                                        <p:cTn id="85" dur="1000" fill="hold"/>
                                        <p:tgtEl>
                                          <p:spTgt spid="46"/>
                                        </p:tgtEl>
                                        <p:attrNameLst>
                                          <p:attrName>style.rotation</p:attrName>
                                        </p:attrNameLst>
                                      </p:cBhvr>
                                      <p:tavLst>
                                        <p:tav tm="0">
                                          <p:val>
                                            <p:fltVal val="90"/>
                                          </p:val>
                                        </p:tav>
                                        <p:tav tm="100000">
                                          <p:val>
                                            <p:fltVal val="0"/>
                                          </p:val>
                                        </p:tav>
                                      </p:tavLst>
                                    </p:anim>
                                    <p:animEffect transition="in" filter="fade">
                                      <p:cBhvr>
                                        <p:cTn id="86" dur="1000"/>
                                        <p:tgtEl>
                                          <p:spTgt spid="46"/>
                                        </p:tgtEl>
                                      </p:cBhvr>
                                    </p:animEffect>
                                  </p:childTnLst>
                                </p:cTn>
                              </p:par>
                              <p:par>
                                <p:cTn id="87" presetID="31" presetClass="entr" presetSubtype="0" fill="hold" grpId="0" nodeType="withEffect">
                                  <p:stCondLst>
                                    <p:cond delay="250"/>
                                  </p:stCondLst>
                                  <p:childTnLst>
                                    <p:set>
                                      <p:cBhvr>
                                        <p:cTn id="88" dur="1" fill="hold">
                                          <p:stCondLst>
                                            <p:cond delay="0"/>
                                          </p:stCondLst>
                                        </p:cTn>
                                        <p:tgtEl>
                                          <p:spTgt spid="47"/>
                                        </p:tgtEl>
                                        <p:attrNameLst>
                                          <p:attrName>style.visibility</p:attrName>
                                        </p:attrNameLst>
                                      </p:cBhvr>
                                      <p:to>
                                        <p:strVal val="visible"/>
                                      </p:to>
                                    </p:set>
                                    <p:anim calcmode="lin" valueType="num">
                                      <p:cBhvr>
                                        <p:cTn id="89" dur="1000" fill="hold"/>
                                        <p:tgtEl>
                                          <p:spTgt spid="47"/>
                                        </p:tgtEl>
                                        <p:attrNameLst>
                                          <p:attrName>ppt_w</p:attrName>
                                        </p:attrNameLst>
                                      </p:cBhvr>
                                      <p:tavLst>
                                        <p:tav tm="0">
                                          <p:val>
                                            <p:fltVal val="0"/>
                                          </p:val>
                                        </p:tav>
                                        <p:tav tm="100000">
                                          <p:val>
                                            <p:strVal val="#ppt_w"/>
                                          </p:val>
                                        </p:tav>
                                      </p:tavLst>
                                    </p:anim>
                                    <p:anim calcmode="lin" valueType="num">
                                      <p:cBhvr>
                                        <p:cTn id="90" dur="1000" fill="hold"/>
                                        <p:tgtEl>
                                          <p:spTgt spid="47"/>
                                        </p:tgtEl>
                                        <p:attrNameLst>
                                          <p:attrName>ppt_h</p:attrName>
                                        </p:attrNameLst>
                                      </p:cBhvr>
                                      <p:tavLst>
                                        <p:tav tm="0">
                                          <p:val>
                                            <p:fltVal val="0"/>
                                          </p:val>
                                        </p:tav>
                                        <p:tav tm="100000">
                                          <p:val>
                                            <p:strVal val="#ppt_h"/>
                                          </p:val>
                                        </p:tav>
                                      </p:tavLst>
                                    </p:anim>
                                    <p:anim calcmode="lin" valueType="num">
                                      <p:cBhvr>
                                        <p:cTn id="91" dur="1000" fill="hold"/>
                                        <p:tgtEl>
                                          <p:spTgt spid="47"/>
                                        </p:tgtEl>
                                        <p:attrNameLst>
                                          <p:attrName>style.rotation</p:attrName>
                                        </p:attrNameLst>
                                      </p:cBhvr>
                                      <p:tavLst>
                                        <p:tav tm="0">
                                          <p:val>
                                            <p:fltVal val="90"/>
                                          </p:val>
                                        </p:tav>
                                        <p:tav tm="100000">
                                          <p:val>
                                            <p:fltVal val="0"/>
                                          </p:val>
                                        </p:tav>
                                      </p:tavLst>
                                    </p:anim>
                                    <p:animEffect transition="in" filter="fade">
                                      <p:cBhvr>
                                        <p:cTn id="92" dur="1000"/>
                                        <p:tgtEl>
                                          <p:spTgt spid="47"/>
                                        </p:tgtEl>
                                      </p:cBhvr>
                                    </p:animEffect>
                                  </p:childTnLst>
                                </p:cTn>
                              </p:par>
                              <p:par>
                                <p:cTn id="93" presetID="31" presetClass="entr" presetSubtype="0" fill="hold" grpId="0" nodeType="withEffect">
                                  <p:stCondLst>
                                    <p:cond delay="250"/>
                                  </p:stCondLst>
                                  <p:childTnLst>
                                    <p:set>
                                      <p:cBhvr>
                                        <p:cTn id="94" dur="1" fill="hold">
                                          <p:stCondLst>
                                            <p:cond delay="0"/>
                                          </p:stCondLst>
                                        </p:cTn>
                                        <p:tgtEl>
                                          <p:spTgt spid="48"/>
                                        </p:tgtEl>
                                        <p:attrNameLst>
                                          <p:attrName>style.visibility</p:attrName>
                                        </p:attrNameLst>
                                      </p:cBhvr>
                                      <p:to>
                                        <p:strVal val="visible"/>
                                      </p:to>
                                    </p:set>
                                    <p:anim calcmode="lin" valueType="num">
                                      <p:cBhvr>
                                        <p:cTn id="95" dur="1000" fill="hold"/>
                                        <p:tgtEl>
                                          <p:spTgt spid="48"/>
                                        </p:tgtEl>
                                        <p:attrNameLst>
                                          <p:attrName>ppt_w</p:attrName>
                                        </p:attrNameLst>
                                      </p:cBhvr>
                                      <p:tavLst>
                                        <p:tav tm="0">
                                          <p:val>
                                            <p:fltVal val="0"/>
                                          </p:val>
                                        </p:tav>
                                        <p:tav tm="100000">
                                          <p:val>
                                            <p:strVal val="#ppt_w"/>
                                          </p:val>
                                        </p:tav>
                                      </p:tavLst>
                                    </p:anim>
                                    <p:anim calcmode="lin" valueType="num">
                                      <p:cBhvr>
                                        <p:cTn id="96" dur="1000" fill="hold"/>
                                        <p:tgtEl>
                                          <p:spTgt spid="48"/>
                                        </p:tgtEl>
                                        <p:attrNameLst>
                                          <p:attrName>ppt_h</p:attrName>
                                        </p:attrNameLst>
                                      </p:cBhvr>
                                      <p:tavLst>
                                        <p:tav tm="0">
                                          <p:val>
                                            <p:fltVal val="0"/>
                                          </p:val>
                                        </p:tav>
                                        <p:tav tm="100000">
                                          <p:val>
                                            <p:strVal val="#ppt_h"/>
                                          </p:val>
                                        </p:tav>
                                      </p:tavLst>
                                    </p:anim>
                                    <p:anim calcmode="lin" valueType="num">
                                      <p:cBhvr>
                                        <p:cTn id="97" dur="1000" fill="hold"/>
                                        <p:tgtEl>
                                          <p:spTgt spid="48"/>
                                        </p:tgtEl>
                                        <p:attrNameLst>
                                          <p:attrName>style.rotation</p:attrName>
                                        </p:attrNameLst>
                                      </p:cBhvr>
                                      <p:tavLst>
                                        <p:tav tm="0">
                                          <p:val>
                                            <p:fltVal val="90"/>
                                          </p:val>
                                        </p:tav>
                                        <p:tav tm="100000">
                                          <p:val>
                                            <p:fltVal val="0"/>
                                          </p:val>
                                        </p:tav>
                                      </p:tavLst>
                                    </p:anim>
                                    <p:animEffect transition="in" filter="fade">
                                      <p:cBhvr>
                                        <p:cTn id="98" dur="1000"/>
                                        <p:tgtEl>
                                          <p:spTgt spid="48"/>
                                        </p:tgtEl>
                                      </p:cBhvr>
                                    </p:animEffect>
                                  </p:childTnLst>
                                </p:cTn>
                              </p:par>
                              <p:par>
                                <p:cTn id="99" presetID="31" presetClass="entr" presetSubtype="0" fill="hold" grpId="0" nodeType="withEffect">
                                  <p:stCondLst>
                                    <p:cond delay="250"/>
                                  </p:stCondLst>
                                  <p:childTnLst>
                                    <p:set>
                                      <p:cBhvr>
                                        <p:cTn id="100" dur="1" fill="hold">
                                          <p:stCondLst>
                                            <p:cond delay="0"/>
                                          </p:stCondLst>
                                        </p:cTn>
                                        <p:tgtEl>
                                          <p:spTgt spid="49"/>
                                        </p:tgtEl>
                                        <p:attrNameLst>
                                          <p:attrName>style.visibility</p:attrName>
                                        </p:attrNameLst>
                                      </p:cBhvr>
                                      <p:to>
                                        <p:strVal val="visible"/>
                                      </p:to>
                                    </p:set>
                                    <p:anim calcmode="lin" valueType="num">
                                      <p:cBhvr>
                                        <p:cTn id="101" dur="1000" fill="hold"/>
                                        <p:tgtEl>
                                          <p:spTgt spid="49"/>
                                        </p:tgtEl>
                                        <p:attrNameLst>
                                          <p:attrName>ppt_w</p:attrName>
                                        </p:attrNameLst>
                                      </p:cBhvr>
                                      <p:tavLst>
                                        <p:tav tm="0">
                                          <p:val>
                                            <p:fltVal val="0"/>
                                          </p:val>
                                        </p:tav>
                                        <p:tav tm="100000">
                                          <p:val>
                                            <p:strVal val="#ppt_w"/>
                                          </p:val>
                                        </p:tav>
                                      </p:tavLst>
                                    </p:anim>
                                    <p:anim calcmode="lin" valueType="num">
                                      <p:cBhvr>
                                        <p:cTn id="102" dur="1000" fill="hold"/>
                                        <p:tgtEl>
                                          <p:spTgt spid="49"/>
                                        </p:tgtEl>
                                        <p:attrNameLst>
                                          <p:attrName>ppt_h</p:attrName>
                                        </p:attrNameLst>
                                      </p:cBhvr>
                                      <p:tavLst>
                                        <p:tav tm="0">
                                          <p:val>
                                            <p:fltVal val="0"/>
                                          </p:val>
                                        </p:tav>
                                        <p:tav tm="100000">
                                          <p:val>
                                            <p:strVal val="#ppt_h"/>
                                          </p:val>
                                        </p:tav>
                                      </p:tavLst>
                                    </p:anim>
                                    <p:anim calcmode="lin" valueType="num">
                                      <p:cBhvr>
                                        <p:cTn id="103" dur="1000" fill="hold"/>
                                        <p:tgtEl>
                                          <p:spTgt spid="49"/>
                                        </p:tgtEl>
                                        <p:attrNameLst>
                                          <p:attrName>style.rotation</p:attrName>
                                        </p:attrNameLst>
                                      </p:cBhvr>
                                      <p:tavLst>
                                        <p:tav tm="0">
                                          <p:val>
                                            <p:fltVal val="90"/>
                                          </p:val>
                                        </p:tav>
                                        <p:tav tm="100000">
                                          <p:val>
                                            <p:fltVal val="0"/>
                                          </p:val>
                                        </p:tav>
                                      </p:tavLst>
                                    </p:anim>
                                    <p:animEffect transition="in" filter="fade">
                                      <p:cBhvr>
                                        <p:cTn id="104"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935950"/>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067116"/>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9" y="935951"/>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01</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3923931" y="1369741"/>
            <a:ext cx="425450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实验方法</a:t>
            </a:r>
            <a:r>
              <a:rPr lang="en-US" altLang="zh-CN" sz="3600" b="1" dirty="0">
                <a:solidFill>
                  <a:schemeClr val="tx2">
                    <a:lumMod val="75000"/>
                  </a:schemeClr>
                </a:solidFill>
                <a:latin typeface="微软雅黑" panose="020B0503020204020204" pitchFamily="34" charset="-122"/>
                <a:ea typeface="微软雅黑" panose="020B0503020204020204" pitchFamily="34" charset="-122"/>
              </a:rPr>
              <a:t>&amp;核心代码</a:t>
            </a:r>
            <a:endParaRPr lang="en-US" altLang="zh-CN"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2700000">
            <a:off x="-974839" y="41194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164786" y="2757201"/>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0000">
            <a:off x="836957" y="43099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4035200" y="4288667"/>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2139606" y="4078384"/>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00000">
            <a:off x="5248457" y="3889038"/>
            <a:ext cx="1099801" cy="109980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6065317" y="47967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7522107" y="37327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0000">
            <a:off x="3491023" y="3951690"/>
            <a:ext cx="619900" cy="6199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31" presetClass="entr" presetSubtype="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par>
                                <p:cTn id="26" presetID="31" presetClass="entr" presetSubtype="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par>
                                <p:cTn id="32" presetID="31" presetClass="entr" presetSubtype="0"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anim calcmode="lin" valueType="num">
                                      <p:cBhvr>
                                        <p:cTn id="42" dur="1000" fill="hold"/>
                                        <p:tgtEl>
                                          <p:spTgt spid="12"/>
                                        </p:tgtEl>
                                        <p:attrNameLst>
                                          <p:attrName>style.rotation</p:attrName>
                                        </p:attrNameLst>
                                      </p:cBhvr>
                                      <p:tavLst>
                                        <p:tav tm="0">
                                          <p:val>
                                            <p:fltVal val="90"/>
                                          </p:val>
                                        </p:tav>
                                        <p:tav tm="100000">
                                          <p:val>
                                            <p:fltVal val="0"/>
                                          </p:val>
                                        </p:tav>
                                      </p:tavLst>
                                    </p:anim>
                                    <p:animEffect transition="in" filter="fade">
                                      <p:cBhvr>
                                        <p:cTn id="43" dur="1000"/>
                                        <p:tgtEl>
                                          <p:spTgt spid="12"/>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90"/>
                                          </p:val>
                                        </p:tav>
                                        <p:tav tm="100000">
                                          <p:val>
                                            <p:fltVal val="0"/>
                                          </p:val>
                                        </p:tav>
                                      </p:tavLst>
                                    </p:anim>
                                    <p:animEffect transition="in" filter="fade">
                                      <p:cBhvr>
                                        <p:cTn id="49" dur="1000"/>
                                        <p:tgtEl>
                                          <p:spTgt spid="13"/>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 calcmode="lin" valueType="num">
                                      <p:cBhvr>
                                        <p:cTn id="54" dur="1000" fill="hold"/>
                                        <p:tgtEl>
                                          <p:spTgt spid="14"/>
                                        </p:tgtEl>
                                        <p:attrNameLst>
                                          <p:attrName>style.rotation</p:attrName>
                                        </p:attrNameLst>
                                      </p:cBhvr>
                                      <p:tavLst>
                                        <p:tav tm="0">
                                          <p:val>
                                            <p:fltVal val="90"/>
                                          </p:val>
                                        </p:tav>
                                        <p:tav tm="100000">
                                          <p:val>
                                            <p:fltVal val="0"/>
                                          </p:val>
                                        </p:tav>
                                      </p:tavLst>
                                    </p:anim>
                                    <p:animEffect transition="in" filter="fade">
                                      <p:cBhvr>
                                        <p:cTn id="55" dur="1000"/>
                                        <p:tgtEl>
                                          <p:spTgt spid="14"/>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par>
                                <p:cTn id="62" presetID="31" presetClass="entr" presetSubtype="0" fill="hold" grpId="0" nodeType="withEffect">
                                  <p:stCondLst>
                                    <p:cond delay="2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fltVal val="0"/>
                                          </p:val>
                                        </p:tav>
                                        <p:tav tm="100000">
                                          <p:val>
                                            <p:strVal val="#ppt_w"/>
                                          </p:val>
                                        </p:tav>
                                      </p:tavLst>
                                    </p:anim>
                                    <p:anim calcmode="lin" valueType="num">
                                      <p:cBhvr>
                                        <p:cTn id="65" dur="1000" fill="hold"/>
                                        <p:tgtEl>
                                          <p:spTgt spid="16"/>
                                        </p:tgtEl>
                                        <p:attrNameLst>
                                          <p:attrName>ppt_h</p:attrName>
                                        </p:attrNameLst>
                                      </p:cBhvr>
                                      <p:tavLst>
                                        <p:tav tm="0">
                                          <p:val>
                                            <p:fltVal val="0"/>
                                          </p:val>
                                        </p:tav>
                                        <p:tav tm="100000">
                                          <p:val>
                                            <p:strVal val="#ppt_h"/>
                                          </p:val>
                                        </p:tav>
                                      </p:tavLst>
                                    </p:anim>
                                    <p:anim calcmode="lin" valueType="num">
                                      <p:cBhvr>
                                        <p:cTn id="66" dur="1000" fill="hold"/>
                                        <p:tgtEl>
                                          <p:spTgt spid="16"/>
                                        </p:tgtEl>
                                        <p:attrNameLst>
                                          <p:attrName>style.rotation</p:attrName>
                                        </p:attrNameLst>
                                      </p:cBhvr>
                                      <p:tavLst>
                                        <p:tav tm="0">
                                          <p:val>
                                            <p:fltVal val="90"/>
                                          </p:val>
                                        </p:tav>
                                        <p:tav tm="100000">
                                          <p:val>
                                            <p:fltVal val="0"/>
                                          </p:val>
                                        </p:tav>
                                      </p:tavLst>
                                    </p:anim>
                                    <p:animEffect transition="in" filter="fade">
                                      <p:cBhvr>
                                        <p:cTn id="67" dur="100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fltVal val="0"/>
                                          </p:val>
                                        </p:tav>
                                        <p:tav tm="100000">
                                          <p:val>
                                            <p:strVal val="#ppt_w"/>
                                          </p:val>
                                        </p:tav>
                                      </p:tavLst>
                                    </p:anim>
                                    <p:anim calcmode="lin" valueType="num">
                                      <p:cBhvr>
                                        <p:cTn id="71" dur="1000" fill="hold"/>
                                        <p:tgtEl>
                                          <p:spTgt spid="17"/>
                                        </p:tgtEl>
                                        <p:attrNameLst>
                                          <p:attrName>ppt_h</p:attrName>
                                        </p:attrNameLst>
                                      </p:cBhvr>
                                      <p:tavLst>
                                        <p:tav tm="0">
                                          <p:val>
                                            <p:fltVal val="0"/>
                                          </p:val>
                                        </p:tav>
                                        <p:tav tm="100000">
                                          <p:val>
                                            <p:strVal val="#ppt_h"/>
                                          </p:val>
                                        </p:tav>
                                      </p:tavLst>
                                    </p:anim>
                                    <p:anim calcmode="lin" valueType="num">
                                      <p:cBhvr>
                                        <p:cTn id="72" dur="1000" fill="hold"/>
                                        <p:tgtEl>
                                          <p:spTgt spid="17"/>
                                        </p:tgtEl>
                                        <p:attrNameLst>
                                          <p:attrName>style.rotation</p:attrName>
                                        </p:attrNameLst>
                                      </p:cBhvr>
                                      <p:tavLst>
                                        <p:tav tm="0">
                                          <p:val>
                                            <p:fltVal val="90"/>
                                          </p:val>
                                        </p:tav>
                                        <p:tav tm="100000">
                                          <p:val>
                                            <p:fltVal val="0"/>
                                          </p:val>
                                        </p:tav>
                                      </p:tavLst>
                                    </p:anim>
                                    <p:animEffect transition="in" filter="fade">
                                      <p:cBhvr>
                                        <p:cTn id="7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 </a:t>
            </a:r>
            <a:endParaRPr lang="zh-CN" altLang="en-US" dirty="0">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3384376" cy="369332"/>
          </a:xfrm>
          <a:prstGeom prst="rect">
            <a:avLst/>
          </a:prstGeom>
          <a:noFill/>
          <a:ln w="9525">
            <a:noFill/>
            <a:miter lim="800000"/>
          </a:ln>
        </p:spPr>
        <p:txBody>
          <a:bodyPr wrap="square">
            <a:spAutoFit/>
          </a:bodyPr>
          <a:lstStyle/>
          <a:p>
            <a:pPr lvl="0">
              <a:defRPr/>
            </a:pPr>
            <a:r>
              <a:rPr lang="en-US" altLang="zh-CN" b="1" kern="0" dirty="0" err="1">
                <a:solidFill>
                  <a:schemeClr val="bg1"/>
                </a:solidFill>
                <a:latin typeface="微软雅黑" panose="020B0503020204020204" pitchFamily="34" charset="-122"/>
                <a:ea typeface="微软雅黑" panose="020B0503020204020204" pitchFamily="34" charset="-122"/>
              </a:rPr>
              <a:t>kNN</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组合 7"/>
          <p:cNvGrpSpPr/>
          <p:nvPr/>
        </p:nvGrpSpPr>
        <p:grpSpPr>
          <a:xfrm>
            <a:off x="3203575" y="1318895"/>
            <a:ext cx="1390650" cy="1141730"/>
            <a:chOff x="3203848" y="1194651"/>
            <a:chExt cx="1324054" cy="1141426"/>
          </a:xfrm>
        </p:grpSpPr>
        <p:sp>
          <p:nvSpPr>
            <p:cNvPr id="9" name="六边形 8"/>
            <p:cNvSpPr/>
            <p:nvPr/>
          </p:nvSpPr>
          <p:spPr>
            <a:xfrm>
              <a:off x="3203848" y="1194651"/>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330543" y="1568835"/>
              <a:ext cx="992518" cy="337095"/>
            </a:xfrm>
            <a:prstGeom prst="rect">
              <a:avLst/>
            </a:prstGeom>
          </p:spPr>
          <p:txBody>
            <a:bodyPr wrap="square">
              <a:spAutoFit/>
            </a:bodyPr>
            <a:lstStyle/>
            <a:p>
              <a:pPr lvl="0" algn="ctr"/>
              <a:r>
                <a:rPr lang="en-US" altLang="zh-CN" sz="1600" dirty="0">
                  <a:solidFill>
                    <a:schemeClr val="bg1"/>
                  </a:solidFill>
                  <a:latin typeface="微软雅黑" panose="020B0503020204020204" pitchFamily="34" charset="-122"/>
                  <a:ea typeface="微软雅黑" panose="020B0503020204020204" pitchFamily="34" charset="-122"/>
                </a:rPr>
                <a:t>softmax</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480598" y="2029956"/>
            <a:ext cx="1324054" cy="1141426"/>
            <a:chOff x="4480598" y="1905429"/>
            <a:chExt cx="1324054" cy="1141426"/>
          </a:xfrm>
        </p:grpSpPr>
        <p:sp>
          <p:nvSpPr>
            <p:cNvPr id="12" name="六边形 11"/>
            <p:cNvSpPr/>
            <p:nvPr/>
          </p:nvSpPr>
          <p:spPr>
            <a:xfrm>
              <a:off x="4480598" y="1905429"/>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err="1">
                  <a:solidFill>
                    <a:schemeClr val="bg1"/>
                  </a:solidFill>
                  <a:latin typeface="微软雅黑" panose="020B0503020204020204" pitchFamily="34" charset="-122"/>
                </a:rPr>
                <a:t>hog</a:t>
              </a:r>
              <a:endParaRPr lang="en-US" altLang="en-US" dirty="0" err="1">
                <a:solidFill>
                  <a:schemeClr val="bg1"/>
                </a:solidFill>
                <a:latin typeface="微软雅黑" panose="020B0503020204020204" pitchFamily="34" charset="-122"/>
              </a:endParaRPr>
            </a:p>
          </p:txBody>
        </p:sp>
        <p:sp>
          <p:nvSpPr>
            <p:cNvPr id="13" name="矩形 12"/>
            <p:cNvSpPr/>
            <p:nvPr/>
          </p:nvSpPr>
          <p:spPr>
            <a:xfrm>
              <a:off x="4746581" y="2183754"/>
              <a:ext cx="792088" cy="338554"/>
            </a:xfrm>
            <a:prstGeom prst="rect">
              <a:avLst/>
            </a:prstGeom>
          </p:spPr>
          <p:txBody>
            <a:bodyPr wrap="square">
              <a:spAutoFit/>
            </a:bodyPr>
            <a:lstStyle/>
            <a:p>
              <a:pPr lvl="0"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03848" y="2740734"/>
            <a:ext cx="1324054" cy="1141426"/>
            <a:chOff x="3203848" y="2616207"/>
            <a:chExt cx="1324054" cy="1141426"/>
          </a:xfrm>
        </p:grpSpPr>
        <p:sp>
          <p:nvSpPr>
            <p:cNvPr id="15" name="六边形 14"/>
            <p:cNvSpPr/>
            <p:nvPr/>
          </p:nvSpPr>
          <p:spPr>
            <a:xfrm>
              <a:off x="3203848" y="2616207"/>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36840" y="2894532"/>
              <a:ext cx="972669" cy="583565"/>
            </a:xfrm>
            <a:prstGeom prst="rect">
              <a:avLst/>
            </a:prstGeom>
          </p:spPr>
          <p:txBody>
            <a:bodyPr wrap="square">
              <a:spAutoFit/>
            </a:bodyPr>
            <a:lstStyle/>
            <a:p>
              <a:pPr lvl="0" algn="ctr"/>
              <a:r>
                <a:rPr lang="en-US" altLang="zh-CN" sz="1600" dirty="0">
                  <a:solidFill>
                    <a:schemeClr val="bg1"/>
                  </a:solidFill>
                  <a:latin typeface="微软雅黑" panose="020B0503020204020204" pitchFamily="34" charset="-122"/>
                  <a:ea typeface="微软雅黑" panose="020B0503020204020204" pitchFamily="34" charset="-122"/>
                </a:rPr>
                <a:t>mini_ batch</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480598" y="3451515"/>
            <a:ext cx="1324054" cy="1141426"/>
            <a:chOff x="4480598" y="3326987"/>
            <a:chExt cx="1324054" cy="1141426"/>
          </a:xfrm>
        </p:grpSpPr>
        <p:sp>
          <p:nvSpPr>
            <p:cNvPr id="18" name="六边形 17"/>
            <p:cNvSpPr/>
            <p:nvPr/>
          </p:nvSpPr>
          <p:spPr>
            <a:xfrm>
              <a:off x="4480598" y="3326987"/>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93992" y="3658650"/>
              <a:ext cx="1058071" cy="338554"/>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图表分析</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0" name="文本框 7"/>
          <p:cNvSpPr txBox="1">
            <a:spLocks noChangeArrowheads="1"/>
          </p:cNvSpPr>
          <p:nvPr/>
        </p:nvSpPr>
        <p:spPr bwMode="auto">
          <a:xfrm>
            <a:off x="5804394" y="1032711"/>
            <a:ext cx="2401658" cy="127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en-US" sz="1400" dirty="0" err="1">
                <a:solidFill>
                  <a:schemeClr val="tx1">
                    <a:lumMod val="85000"/>
                    <a:lumOff val="15000"/>
                  </a:schemeClr>
                </a:solidFill>
                <a:latin typeface="微软雅黑" panose="020B0503020204020204" pitchFamily="34" charset="-122"/>
              </a:rPr>
              <a:t>hog特征处理</a:t>
            </a:r>
            <a:endParaRPr lang="en-US" sz="1400" dirty="0">
              <a:solidFill>
                <a:schemeClr val="tx1">
                  <a:lumMod val="85000"/>
                  <a:lumOff val="15000"/>
                </a:schemeClr>
              </a:solidFill>
              <a:latin typeface="微软雅黑" panose="020B0503020204020204" pitchFamily="34" charset="-122"/>
            </a:endParaRPr>
          </a:p>
        </p:txBody>
      </p:sp>
      <p:sp>
        <p:nvSpPr>
          <p:cNvPr id="21" name="文本框 7"/>
          <p:cNvSpPr txBox="1">
            <a:spLocks noChangeArrowheads="1"/>
          </p:cNvSpPr>
          <p:nvPr/>
        </p:nvSpPr>
        <p:spPr bwMode="auto">
          <a:xfrm>
            <a:off x="683443" y="1444361"/>
            <a:ext cx="2367154" cy="120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en-US" sz="1400" dirty="0" err="1">
                <a:solidFill>
                  <a:schemeClr val="tx1">
                    <a:lumMod val="85000"/>
                    <a:lumOff val="15000"/>
                  </a:schemeClr>
                </a:solidFill>
                <a:latin typeface="微软雅黑" panose="020B0503020204020204" pitchFamily="34" charset="-122"/>
              </a:rPr>
              <a:t>softmax </a:t>
            </a:r>
            <a:endParaRPr lang="en-US" altLang="en-US" sz="1400" dirty="0" err="1">
              <a:solidFill>
                <a:schemeClr val="tx1">
                  <a:lumMod val="85000"/>
                  <a:lumOff val="15000"/>
                </a:schemeClr>
              </a:solidFill>
              <a:latin typeface="微软雅黑" panose="020B0503020204020204" pitchFamily="34" charset="-122"/>
            </a:endParaRPr>
          </a:p>
          <a:p>
            <a:pPr eaLnBrk="1" hangingPunct="1"/>
            <a:endParaRPr lang="en-US" altLang="en-US" sz="1400" dirty="0" err="1">
              <a:solidFill>
                <a:schemeClr val="tx1">
                  <a:lumMod val="85000"/>
                  <a:lumOff val="15000"/>
                </a:schemeClr>
              </a:solidFill>
              <a:latin typeface="微软雅黑" panose="020B0503020204020204" pitchFamily="34" charset="-122"/>
            </a:endParaRPr>
          </a:p>
          <a:p>
            <a:pPr eaLnBrk="1" hangingPunct="1"/>
            <a:r>
              <a:rPr lang="en-US" altLang="en-US" sz="1400" dirty="0" err="1">
                <a:solidFill>
                  <a:schemeClr val="tx1">
                    <a:lumMod val="85000"/>
                    <a:lumOff val="15000"/>
                  </a:schemeClr>
                </a:solidFill>
                <a:latin typeface="微软雅黑" panose="020B0503020204020204" pitchFamily="34" charset="-122"/>
              </a:rPr>
              <a:t>+</a:t>
            </a:r>
            <a:endParaRPr lang="en-US" altLang="en-US" sz="1400" dirty="0" err="1">
              <a:solidFill>
                <a:schemeClr val="tx1">
                  <a:lumMod val="85000"/>
                  <a:lumOff val="15000"/>
                </a:schemeClr>
              </a:solidFill>
              <a:latin typeface="微软雅黑" panose="020B0503020204020204" pitchFamily="34" charset="-122"/>
            </a:endParaRPr>
          </a:p>
          <a:p>
            <a:pPr eaLnBrk="1" hangingPunct="1"/>
            <a:br>
              <a:rPr lang="en-US" altLang="en-US" sz="1400" dirty="0" err="1">
                <a:solidFill>
                  <a:schemeClr val="tx1">
                    <a:lumMod val="85000"/>
                    <a:lumOff val="15000"/>
                  </a:schemeClr>
                </a:solidFill>
                <a:latin typeface="微软雅黑" panose="020B0503020204020204" pitchFamily="34" charset="-122"/>
              </a:rPr>
            </a:br>
            <a:r>
              <a:rPr lang="en-US" altLang="en-US" sz="1400" dirty="0" err="1">
                <a:solidFill>
                  <a:schemeClr val="tx1">
                    <a:lumMod val="85000"/>
                    <a:lumOff val="15000"/>
                  </a:schemeClr>
                </a:solidFill>
                <a:latin typeface="微软雅黑" panose="020B0503020204020204" pitchFamily="34" charset="-122"/>
              </a:rPr>
              <a:t>crossentropy</a:t>
            </a:r>
            <a:endParaRPr lang="en-US" altLang="en-US" sz="1400" dirty="0" err="1">
              <a:solidFill>
                <a:schemeClr val="tx1">
                  <a:lumMod val="85000"/>
                  <a:lumOff val="15000"/>
                </a:schemeClr>
              </a:solidFill>
              <a:latin typeface="微软雅黑" panose="020B0503020204020204" pitchFamily="34" charset="-122"/>
            </a:endParaRPr>
          </a:p>
        </p:txBody>
      </p:sp>
      <p:sp>
        <p:nvSpPr>
          <p:cNvPr id="22" name="文本框 7"/>
          <p:cNvSpPr txBox="1">
            <a:spLocks noChangeArrowheads="1"/>
          </p:cNvSpPr>
          <p:nvPr/>
        </p:nvSpPr>
        <p:spPr bwMode="auto">
          <a:xfrm>
            <a:off x="5804535" y="3729990"/>
            <a:ext cx="3021330" cy="246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dirty="0">
                <a:solidFill>
                  <a:schemeClr val="tx1">
                    <a:lumMod val="85000"/>
                    <a:lumOff val="15000"/>
                  </a:schemeClr>
                </a:solidFill>
                <a:latin typeface="微软雅黑" panose="020B0503020204020204" pitchFamily="34" charset="-122"/>
              </a:rPr>
              <a:t>图表分析</a:t>
            </a:r>
            <a:endParaRPr lang="en-US" altLang="zh-CN" sz="1400" dirty="0">
              <a:solidFill>
                <a:schemeClr val="tx1">
                  <a:lumMod val="85000"/>
                  <a:lumOff val="15000"/>
                </a:schemeClr>
              </a:solidFill>
              <a:latin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rPr>
              <a:t>绘制 </a:t>
            </a:r>
            <a:r>
              <a:rPr lang="en-US" altLang="zh-CN" sz="1400" dirty="0" err="1"/>
              <a:t>matplotlib.pyplot</a:t>
            </a:r>
            <a:endParaRPr lang="en-US" altLang="zh-CN" sz="1400" dirty="0"/>
          </a:p>
        </p:txBody>
      </p:sp>
      <p:sp>
        <p:nvSpPr>
          <p:cNvPr id="23" name="文本框 7"/>
          <p:cNvSpPr txBox="1">
            <a:spLocks noChangeArrowheads="1"/>
          </p:cNvSpPr>
          <p:nvPr/>
        </p:nvSpPr>
        <p:spPr bwMode="auto">
          <a:xfrm>
            <a:off x="683568" y="3119981"/>
            <a:ext cx="2367154" cy="120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en-US" sz="1400" dirty="0">
                <a:solidFill>
                  <a:schemeClr val="tx1">
                    <a:lumMod val="85000"/>
                    <a:lumOff val="15000"/>
                  </a:schemeClr>
                </a:solidFill>
                <a:latin typeface="微软雅黑" panose="020B0503020204020204" pitchFamily="34" charset="-122"/>
              </a:rPr>
              <a:t>减小一次训练的训练集大小</a:t>
            </a:r>
            <a:endParaRPr lang="en-US" sz="1400" dirty="0">
              <a:solidFill>
                <a:schemeClr val="tx1">
                  <a:lumMod val="85000"/>
                  <a:lumOff val="15000"/>
                </a:schemeClr>
              </a:solidFill>
              <a:latin typeface="微软雅黑" panose="020B0503020204020204" pitchFamily="34"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9"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300" fill="hold"/>
                                        <p:tgtEl>
                                          <p:spTgt spid="8"/>
                                        </p:tgtEl>
                                        <p:attrNameLst>
                                          <p:attrName>ppt_x</p:attrName>
                                        </p:attrNameLst>
                                      </p:cBhvr>
                                      <p:tavLst>
                                        <p:tav tm="0">
                                          <p:val>
                                            <p:strVal val="0-#ppt_w/2"/>
                                          </p:val>
                                        </p:tav>
                                        <p:tav tm="100000">
                                          <p:val>
                                            <p:strVal val="#ppt_x"/>
                                          </p:val>
                                        </p:tav>
                                      </p:tavLst>
                                    </p:anim>
                                    <p:anim calcmode="lin" valueType="num">
                                      <p:cBhvr additive="base">
                                        <p:cTn id="19" dur="300" fill="hold"/>
                                        <p:tgtEl>
                                          <p:spTgt spid="8"/>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par>
                          <p:cTn id="24" fill="hold">
                            <p:stCondLst>
                              <p:cond delay="2000"/>
                            </p:stCondLst>
                            <p:childTnLst>
                              <p:par>
                                <p:cTn id="25" presetID="2" presetClass="entr" presetSubtype="3"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300" fill="hold"/>
                                        <p:tgtEl>
                                          <p:spTgt spid="11"/>
                                        </p:tgtEl>
                                        <p:attrNameLst>
                                          <p:attrName>ppt_x</p:attrName>
                                        </p:attrNameLst>
                                      </p:cBhvr>
                                      <p:tavLst>
                                        <p:tav tm="0">
                                          <p:val>
                                            <p:strVal val="1+#ppt_w/2"/>
                                          </p:val>
                                        </p:tav>
                                        <p:tav tm="100000">
                                          <p:val>
                                            <p:strVal val="#ppt_x"/>
                                          </p:val>
                                        </p:tav>
                                      </p:tavLst>
                                    </p:anim>
                                    <p:anim calcmode="lin" valueType="num">
                                      <p:cBhvr additive="base">
                                        <p:cTn id="28" dur="300" fill="hold"/>
                                        <p:tgtEl>
                                          <p:spTgt spid="11"/>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 presetClass="entr" presetSubtype="12"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300" fill="hold"/>
                                        <p:tgtEl>
                                          <p:spTgt spid="14"/>
                                        </p:tgtEl>
                                        <p:attrNameLst>
                                          <p:attrName>ppt_x</p:attrName>
                                        </p:attrNameLst>
                                      </p:cBhvr>
                                      <p:tavLst>
                                        <p:tav tm="0">
                                          <p:val>
                                            <p:strVal val="0-#ppt_w/2"/>
                                          </p:val>
                                        </p:tav>
                                        <p:tav tm="100000">
                                          <p:val>
                                            <p:strVal val="#ppt_x"/>
                                          </p:val>
                                        </p:tav>
                                      </p:tavLst>
                                    </p:anim>
                                    <p:anim calcmode="lin" valueType="num">
                                      <p:cBhvr additive="base">
                                        <p:cTn id="37" dur="3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500"/>
                                        <p:tgtEl>
                                          <p:spTgt spid="23"/>
                                        </p:tgtEl>
                                      </p:cBhvr>
                                    </p:animEffect>
                                  </p:childTnLst>
                                </p:cTn>
                              </p:par>
                            </p:childTnLst>
                          </p:cTn>
                        </p:par>
                        <p:par>
                          <p:cTn id="42" fill="hold">
                            <p:stCondLst>
                              <p:cond delay="4000"/>
                            </p:stCondLst>
                            <p:childTnLst>
                              <p:par>
                                <p:cTn id="43" presetID="2" presetClass="entr" presetSubtype="6"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300" fill="hold"/>
                                        <p:tgtEl>
                                          <p:spTgt spid="17"/>
                                        </p:tgtEl>
                                        <p:attrNameLst>
                                          <p:attrName>ppt_x</p:attrName>
                                        </p:attrNameLst>
                                      </p:cBhvr>
                                      <p:tavLst>
                                        <p:tav tm="0">
                                          <p:val>
                                            <p:strVal val="1+#ppt_w/2"/>
                                          </p:val>
                                        </p:tav>
                                        <p:tav tm="100000">
                                          <p:val>
                                            <p:strVal val="#ppt_x"/>
                                          </p:val>
                                        </p:tav>
                                      </p:tavLst>
                                    </p:anim>
                                    <p:anim calcmode="lin" valueType="num">
                                      <p:cBhvr additive="base">
                                        <p:cTn id="46" dur="3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3394" y="149871"/>
            <a:ext cx="2592288" cy="368300"/>
          </a:xfrm>
          <a:prstGeom prst="rect">
            <a:avLst/>
          </a:prstGeom>
          <a:noFill/>
        </p:spPr>
        <p:txBody>
          <a:bodyPr wrap="square" rtlCol="0">
            <a:spAutoFit/>
          </a:bodyPr>
          <a:lstStyle/>
          <a:p>
            <a:r>
              <a:rPr lang="en-US" altLang="en-US" dirty="0" err="1">
                <a:solidFill>
                  <a:schemeClr val="tx1">
                    <a:lumMod val="85000"/>
                    <a:lumOff val="15000"/>
                  </a:schemeClr>
                </a:solidFill>
                <a:latin typeface="微软雅黑" panose="020B0503020204020204" pitchFamily="34" charset="-122"/>
              </a:rPr>
              <a:t>Softmax</a:t>
            </a:r>
            <a:r>
              <a:rPr lang="en-US" altLang="zh-CN" dirty="0" err="1"/>
              <a:t>Classifier</a:t>
            </a:r>
            <a:endParaRPr lang="en-US" altLang="zh-CN" dirty="0"/>
          </a:p>
        </p:txBody>
      </p:sp>
      <p:pic>
        <p:nvPicPr>
          <p:cNvPr id="4" name="Picture 3"/>
          <p:cNvPicPr>
            <a:picLocks noChangeAspect="1"/>
          </p:cNvPicPr>
          <p:nvPr/>
        </p:nvPicPr>
        <p:blipFill>
          <a:blip r:embed="rId1"/>
          <a:stretch>
            <a:fillRect/>
          </a:stretch>
        </p:blipFill>
        <p:spPr>
          <a:xfrm>
            <a:off x="328295" y="1181735"/>
            <a:ext cx="6438900" cy="3114675"/>
          </a:xfrm>
          <a:prstGeom prst="rect">
            <a:avLst/>
          </a:prstGeom>
        </p:spPr>
      </p:pic>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en-US" altLang="zh-CN" b="1" kern="0" dirty="0">
                <a:solidFill>
                  <a:schemeClr val="bg1"/>
                </a:solidFill>
                <a:latin typeface="微软雅黑" panose="020B0503020204020204" pitchFamily="34" charset="-122"/>
                <a:ea typeface="微软雅黑" panose="020B0503020204020204" pitchFamily="34" charset="-122"/>
              </a:rPr>
              <a:t>交叉熵</a:t>
            </a:r>
            <a:endParaRPr lang="en-US" altLang="zh-CN"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Text Box 3"/>
          <p:cNvSpPr txBox="1"/>
          <p:nvPr/>
        </p:nvSpPr>
        <p:spPr>
          <a:xfrm>
            <a:off x="128270" y="780415"/>
            <a:ext cx="8617585" cy="922020"/>
          </a:xfrm>
          <a:prstGeom prst="rect">
            <a:avLst/>
          </a:prstGeom>
          <a:noFill/>
        </p:spPr>
        <p:txBody>
          <a:bodyPr wrap="square" rtlCol="0">
            <a:spAutoFit/>
          </a:bodyPr>
          <a:p>
            <a:r>
              <a:rPr lang="en-US" altLang="en-US"/>
              <a:t>      </a:t>
            </a:r>
            <a:r>
              <a:rPr lang="en-US"/>
              <a:t>交叉熵损失函数是搭配softmax使用的损失函数。（当然，理论上，softmax可以搭配别的损失函数。）之所以用交叉熵，是因为softmax输出的是概率分布，而衡量概率分布的相似程度的常用方法是KL散度。</a:t>
            </a:r>
            <a:r>
              <a:rPr lang="en-US" altLang="en-US"/>
              <a:t>而kl散度的表达式就是交叉熵。</a:t>
            </a:r>
            <a:endParaRPr lang="en-US"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图表分析</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a:off x="179512" y="1059582"/>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1"/>
          <a:stretch>
            <a:fillRect/>
          </a:stretch>
        </p:blipFill>
        <p:spPr>
          <a:xfrm>
            <a:off x="2065739" y="1241246"/>
            <a:ext cx="6682725" cy="1633423"/>
          </a:xfrm>
          <a:prstGeom prst="rect">
            <a:avLst/>
          </a:prstGeom>
        </p:spPr>
      </p:pic>
      <p:pic>
        <p:nvPicPr>
          <p:cNvPr id="17" name="图片 16"/>
          <p:cNvPicPr>
            <a:picLocks noChangeAspect="1"/>
          </p:cNvPicPr>
          <p:nvPr/>
        </p:nvPicPr>
        <p:blipFill>
          <a:blip r:embed="rId2"/>
          <a:stretch>
            <a:fillRect/>
          </a:stretch>
        </p:blipFill>
        <p:spPr>
          <a:xfrm>
            <a:off x="2087163" y="3050623"/>
            <a:ext cx="6661301" cy="1897391"/>
          </a:xfrm>
          <a:prstGeom prst="rect">
            <a:avLst/>
          </a:prstGeom>
        </p:spPr>
      </p:pic>
      <p:sp>
        <p:nvSpPr>
          <p:cNvPr id="4" name="文本框 3"/>
          <p:cNvSpPr txBox="1"/>
          <p:nvPr/>
        </p:nvSpPr>
        <p:spPr>
          <a:xfrm>
            <a:off x="123524" y="690250"/>
            <a:ext cx="3800404" cy="369332"/>
          </a:xfrm>
          <a:prstGeom prst="rect">
            <a:avLst/>
          </a:prstGeom>
          <a:noFill/>
        </p:spPr>
        <p:txBody>
          <a:bodyPr wrap="square" rtlCol="0">
            <a:spAutoFit/>
          </a:bodyPr>
          <a:lstStyle/>
          <a:p>
            <a:r>
              <a:rPr lang="zh-CN" altLang="en-US" dirty="0"/>
              <a:t>使用</a:t>
            </a:r>
            <a:r>
              <a:rPr lang="en-US" altLang="zh-CN" dirty="0" err="1"/>
              <a:t>matplotlib.pyplot</a:t>
            </a:r>
            <a:endParaRPr lang="zh-CN" altLang="en-US" dirty="0"/>
          </a:p>
        </p:txBody>
      </p:sp>
      <p:sp>
        <p:nvSpPr>
          <p:cNvPr id="8" name="文本框 7"/>
          <p:cNvSpPr txBox="1"/>
          <p:nvPr/>
        </p:nvSpPr>
        <p:spPr>
          <a:xfrm>
            <a:off x="179014" y="1248197"/>
            <a:ext cx="1296144" cy="523220"/>
          </a:xfrm>
          <a:prstGeom prst="rect">
            <a:avLst/>
          </a:prstGeom>
          <a:noFill/>
        </p:spPr>
        <p:txBody>
          <a:bodyPr wrap="square" rtlCol="0">
            <a:spAutoFit/>
          </a:bodyPr>
          <a:lstStyle/>
          <a:p>
            <a:r>
              <a:rPr lang="zh-CN" altLang="en-US" sz="1400" dirty="0"/>
              <a:t>绘制单条曲线，保存为</a:t>
            </a:r>
            <a:r>
              <a:rPr lang="en-US" altLang="zh-CN" sz="1400" dirty="0" err="1"/>
              <a:t>png</a:t>
            </a:r>
            <a:endParaRPr lang="zh-CN" altLang="en-US" sz="1400" dirty="0"/>
          </a:p>
        </p:txBody>
      </p:sp>
      <p:sp>
        <p:nvSpPr>
          <p:cNvPr id="9" name="文本框 8"/>
          <p:cNvSpPr txBox="1"/>
          <p:nvPr/>
        </p:nvSpPr>
        <p:spPr>
          <a:xfrm>
            <a:off x="179014" y="2940967"/>
            <a:ext cx="1712172" cy="738664"/>
          </a:xfrm>
          <a:prstGeom prst="rect">
            <a:avLst/>
          </a:prstGeom>
          <a:noFill/>
        </p:spPr>
        <p:txBody>
          <a:bodyPr wrap="square" rtlCol="0">
            <a:spAutoFit/>
          </a:bodyPr>
          <a:lstStyle/>
          <a:p>
            <a:r>
              <a:rPr lang="zh-CN" altLang="en-US" sz="1400" dirty="0"/>
              <a:t>绘制</a:t>
            </a:r>
            <a:r>
              <a:rPr lang="en-US" altLang="zh-CN" sz="1400" dirty="0"/>
              <a:t>4</a:t>
            </a:r>
            <a:r>
              <a:rPr lang="zh-CN" altLang="en-US" sz="1400" dirty="0"/>
              <a:t>种距离计算方法下的</a:t>
            </a:r>
            <a:r>
              <a:rPr lang="en-US" altLang="zh-CN" sz="1400" dirty="0"/>
              <a:t>4</a:t>
            </a:r>
            <a:r>
              <a:rPr lang="zh-CN" altLang="en-US" sz="1400" dirty="0"/>
              <a:t>条曲线，得到对比图表</a:t>
            </a:r>
            <a:endParaRPr lang="zh-CN" altLang="en-US" sz="1400"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en-US" altLang="zh-CN" b="1" kern="0" dirty="0">
                <a:solidFill>
                  <a:schemeClr val="bg1"/>
                </a:solidFill>
                <a:latin typeface="微软雅黑" panose="020B0503020204020204" pitchFamily="34" charset="-122"/>
                <a:ea typeface="微软雅黑" panose="020B0503020204020204" pitchFamily="34" charset="-122"/>
              </a:rPr>
              <a:t>hog</a:t>
            </a:r>
            <a:r>
              <a:rPr lang="zh-CN" altLang="en-US" b="1" kern="0" dirty="0">
                <a:solidFill>
                  <a:schemeClr val="bg1"/>
                </a:solidFill>
                <a:latin typeface="微软雅黑" panose="020B0503020204020204" pitchFamily="34" charset="-122"/>
                <a:ea typeface="微软雅黑" panose="020B0503020204020204" pitchFamily="34" charset="-122"/>
              </a:rPr>
              <a:t>算法简介</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48640" y="1111250"/>
            <a:ext cx="258254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8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hog</a:t>
            </a:r>
            <a:r>
              <a:rPr lang="zh-CN" altLang="en-US" sz="1400" b="1" dirty="0">
                <a:solidFill>
                  <a:schemeClr val="tx1">
                    <a:lumMod val="85000"/>
                    <a:lumOff val="15000"/>
                  </a:schemeClr>
                </a:solidFill>
                <a:latin typeface="微软雅黑" panose="020B0503020204020204" pitchFamily="34" charset="-122"/>
              </a:rPr>
              <a:t>特征提取</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47659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
          <a:stretch>
            <a:fillRect/>
          </a:stretch>
        </p:blipFill>
        <p:spPr>
          <a:xfrm>
            <a:off x="4421505" y="3954780"/>
            <a:ext cx="2238375" cy="965835"/>
          </a:xfrm>
          <a:prstGeom prst="rect">
            <a:avLst/>
          </a:prstGeom>
        </p:spPr>
      </p:pic>
      <p:pic>
        <p:nvPicPr>
          <p:cNvPr id="14" name="图片 13"/>
          <p:cNvPicPr>
            <a:picLocks noChangeAspect="1"/>
          </p:cNvPicPr>
          <p:nvPr/>
        </p:nvPicPr>
        <p:blipFill>
          <a:blip r:embed="rId2"/>
          <a:stretch>
            <a:fillRect/>
          </a:stretch>
        </p:blipFill>
        <p:spPr>
          <a:xfrm>
            <a:off x="6659880" y="3940175"/>
            <a:ext cx="2322830" cy="980440"/>
          </a:xfrm>
          <a:prstGeom prst="rect">
            <a:avLst/>
          </a:prstGeom>
        </p:spPr>
      </p:pic>
      <p:sp>
        <p:nvSpPr>
          <p:cNvPr id="15" name="文本框 14"/>
          <p:cNvSpPr txBox="1"/>
          <p:nvPr/>
        </p:nvSpPr>
        <p:spPr>
          <a:xfrm>
            <a:off x="539750" y="1694815"/>
            <a:ext cx="4013200" cy="2461260"/>
          </a:xfrm>
          <a:prstGeom prst="rect">
            <a:avLst/>
          </a:prstGeom>
          <a:noFill/>
        </p:spPr>
        <p:txBody>
          <a:bodyPr wrap="square" rtlCol="0">
            <a:spAutoFit/>
          </a:bodyPr>
          <a:lstStyle/>
          <a:p>
            <a:pPr algn="l"/>
            <a:r>
              <a:rPr lang="zh-CN" altLang="en-US" sz="1400"/>
              <a:t> 方向梯度直方图（Histogram of Oriented Gradient, HOG）特征是一种在计算机视觉和图像处理中用来进行物体检测的特征描述子。HOG特征通过计算和统计图像局部区域的梯度方向直方图来构成特征。</a:t>
            </a:r>
            <a:endParaRPr lang="zh-CN" altLang="en-US" sz="1400"/>
          </a:p>
          <a:p>
            <a:pPr algn="l"/>
            <a:endParaRPr lang="zh-CN" altLang="en-US" sz="1400"/>
          </a:p>
          <a:p>
            <a:pPr algn="l"/>
            <a:r>
              <a:rPr lang="zh-CN" altLang="en-US" sz="1400"/>
              <a:t>优点：忽略了光照对于图像造成的影响，同时图像特征所需维度降低了</a:t>
            </a:r>
            <a:endParaRPr lang="zh-CN" altLang="en-US" sz="1400"/>
          </a:p>
          <a:p>
            <a:pPr algn="l"/>
            <a:endParaRPr lang="zh-CN" altLang="en-US" sz="1400"/>
          </a:p>
          <a:p>
            <a:pPr algn="l"/>
            <a:r>
              <a:rPr lang="zh-CN" altLang="en-US" sz="1400"/>
              <a:t>缺点：</a:t>
            </a:r>
            <a:r>
              <a:rPr lang="en-US" altLang="zh-CN" sz="1400"/>
              <a:t>1. </a:t>
            </a:r>
            <a:r>
              <a:rPr lang="zh-CN" altLang="en-US" sz="1400"/>
              <a:t>描述子生成速度慢   </a:t>
            </a:r>
            <a:r>
              <a:rPr lang="en-US" altLang="zh-CN" sz="1400"/>
              <a:t>2. </a:t>
            </a:r>
            <a:r>
              <a:rPr lang="zh-CN" altLang="en-US" sz="1400"/>
              <a:t>很难处理遮挡问题  </a:t>
            </a:r>
            <a:r>
              <a:rPr lang="en-US" altLang="zh-CN" sz="1400"/>
              <a:t>3. </a:t>
            </a:r>
            <a:r>
              <a:rPr lang="zh-CN" altLang="en-US" sz="1400"/>
              <a:t>对噪点较为敏感。</a:t>
            </a:r>
            <a:endParaRPr lang="zh-CN" altLang="en-US" sz="1400"/>
          </a:p>
        </p:txBody>
      </p:sp>
      <p:pic>
        <p:nvPicPr>
          <p:cNvPr id="16" name="图片 15"/>
          <p:cNvPicPr>
            <a:picLocks noChangeAspect="1"/>
          </p:cNvPicPr>
          <p:nvPr/>
        </p:nvPicPr>
        <p:blipFill>
          <a:blip r:embed="rId3"/>
          <a:stretch>
            <a:fillRect/>
          </a:stretch>
        </p:blipFill>
        <p:spPr>
          <a:xfrm>
            <a:off x="5428615" y="883285"/>
            <a:ext cx="2787015" cy="3071495"/>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935950"/>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067116"/>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520" y="935990"/>
            <a:ext cx="1160145" cy="1010920"/>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０</a:t>
            </a: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a:t>
            </a:r>
            <a:endPar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3923931" y="1369741"/>
            <a:ext cx="292608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实验结果分析</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2700000">
            <a:off x="-974839" y="41194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164786" y="2757201"/>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0000">
            <a:off x="836957" y="43099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4035200" y="4288667"/>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2139606" y="4078384"/>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00000">
            <a:off x="5248457" y="3889038"/>
            <a:ext cx="1099801" cy="109980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6065317" y="4796710"/>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7522107" y="3732723"/>
            <a:ext cx="1647406" cy="164740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0000">
            <a:off x="3491023" y="3951690"/>
            <a:ext cx="619900" cy="6199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31" presetClass="entr" presetSubtype="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par>
                                <p:cTn id="26" presetID="31" presetClass="entr" presetSubtype="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par>
                                <p:cTn id="32" presetID="31" presetClass="entr" presetSubtype="0"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anim calcmode="lin" valueType="num">
                                      <p:cBhvr>
                                        <p:cTn id="42" dur="1000" fill="hold"/>
                                        <p:tgtEl>
                                          <p:spTgt spid="12"/>
                                        </p:tgtEl>
                                        <p:attrNameLst>
                                          <p:attrName>style.rotation</p:attrName>
                                        </p:attrNameLst>
                                      </p:cBhvr>
                                      <p:tavLst>
                                        <p:tav tm="0">
                                          <p:val>
                                            <p:fltVal val="90"/>
                                          </p:val>
                                        </p:tav>
                                        <p:tav tm="100000">
                                          <p:val>
                                            <p:fltVal val="0"/>
                                          </p:val>
                                        </p:tav>
                                      </p:tavLst>
                                    </p:anim>
                                    <p:animEffect transition="in" filter="fade">
                                      <p:cBhvr>
                                        <p:cTn id="43" dur="1000"/>
                                        <p:tgtEl>
                                          <p:spTgt spid="12"/>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90"/>
                                          </p:val>
                                        </p:tav>
                                        <p:tav tm="100000">
                                          <p:val>
                                            <p:fltVal val="0"/>
                                          </p:val>
                                        </p:tav>
                                      </p:tavLst>
                                    </p:anim>
                                    <p:animEffect transition="in" filter="fade">
                                      <p:cBhvr>
                                        <p:cTn id="49" dur="1000"/>
                                        <p:tgtEl>
                                          <p:spTgt spid="13"/>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 calcmode="lin" valueType="num">
                                      <p:cBhvr>
                                        <p:cTn id="54" dur="1000" fill="hold"/>
                                        <p:tgtEl>
                                          <p:spTgt spid="14"/>
                                        </p:tgtEl>
                                        <p:attrNameLst>
                                          <p:attrName>style.rotation</p:attrName>
                                        </p:attrNameLst>
                                      </p:cBhvr>
                                      <p:tavLst>
                                        <p:tav tm="0">
                                          <p:val>
                                            <p:fltVal val="90"/>
                                          </p:val>
                                        </p:tav>
                                        <p:tav tm="100000">
                                          <p:val>
                                            <p:fltVal val="0"/>
                                          </p:val>
                                        </p:tav>
                                      </p:tavLst>
                                    </p:anim>
                                    <p:animEffect transition="in" filter="fade">
                                      <p:cBhvr>
                                        <p:cTn id="55" dur="1000"/>
                                        <p:tgtEl>
                                          <p:spTgt spid="14"/>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par>
                                <p:cTn id="62" presetID="31" presetClass="entr" presetSubtype="0" fill="hold" grpId="0" nodeType="withEffect">
                                  <p:stCondLst>
                                    <p:cond delay="2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fltVal val="0"/>
                                          </p:val>
                                        </p:tav>
                                        <p:tav tm="100000">
                                          <p:val>
                                            <p:strVal val="#ppt_w"/>
                                          </p:val>
                                        </p:tav>
                                      </p:tavLst>
                                    </p:anim>
                                    <p:anim calcmode="lin" valueType="num">
                                      <p:cBhvr>
                                        <p:cTn id="65" dur="1000" fill="hold"/>
                                        <p:tgtEl>
                                          <p:spTgt spid="16"/>
                                        </p:tgtEl>
                                        <p:attrNameLst>
                                          <p:attrName>ppt_h</p:attrName>
                                        </p:attrNameLst>
                                      </p:cBhvr>
                                      <p:tavLst>
                                        <p:tav tm="0">
                                          <p:val>
                                            <p:fltVal val="0"/>
                                          </p:val>
                                        </p:tav>
                                        <p:tav tm="100000">
                                          <p:val>
                                            <p:strVal val="#ppt_h"/>
                                          </p:val>
                                        </p:tav>
                                      </p:tavLst>
                                    </p:anim>
                                    <p:anim calcmode="lin" valueType="num">
                                      <p:cBhvr>
                                        <p:cTn id="66" dur="1000" fill="hold"/>
                                        <p:tgtEl>
                                          <p:spTgt spid="16"/>
                                        </p:tgtEl>
                                        <p:attrNameLst>
                                          <p:attrName>style.rotation</p:attrName>
                                        </p:attrNameLst>
                                      </p:cBhvr>
                                      <p:tavLst>
                                        <p:tav tm="0">
                                          <p:val>
                                            <p:fltVal val="90"/>
                                          </p:val>
                                        </p:tav>
                                        <p:tav tm="100000">
                                          <p:val>
                                            <p:fltVal val="0"/>
                                          </p:val>
                                        </p:tav>
                                      </p:tavLst>
                                    </p:anim>
                                    <p:animEffect transition="in" filter="fade">
                                      <p:cBhvr>
                                        <p:cTn id="67" dur="100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fltVal val="0"/>
                                          </p:val>
                                        </p:tav>
                                        <p:tav tm="100000">
                                          <p:val>
                                            <p:strVal val="#ppt_w"/>
                                          </p:val>
                                        </p:tav>
                                      </p:tavLst>
                                    </p:anim>
                                    <p:anim calcmode="lin" valueType="num">
                                      <p:cBhvr>
                                        <p:cTn id="71" dur="1000" fill="hold"/>
                                        <p:tgtEl>
                                          <p:spTgt spid="17"/>
                                        </p:tgtEl>
                                        <p:attrNameLst>
                                          <p:attrName>ppt_h</p:attrName>
                                        </p:attrNameLst>
                                      </p:cBhvr>
                                      <p:tavLst>
                                        <p:tav tm="0">
                                          <p:val>
                                            <p:fltVal val="0"/>
                                          </p:val>
                                        </p:tav>
                                        <p:tav tm="100000">
                                          <p:val>
                                            <p:strVal val="#ppt_h"/>
                                          </p:val>
                                        </p:tav>
                                      </p:tavLst>
                                    </p:anim>
                                    <p:anim calcmode="lin" valueType="num">
                                      <p:cBhvr>
                                        <p:cTn id="72" dur="1000" fill="hold"/>
                                        <p:tgtEl>
                                          <p:spTgt spid="17"/>
                                        </p:tgtEl>
                                        <p:attrNameLst>
                                          <p:attrName>style.rotation</p:attrName>
                                        </p:attrNameLst>
                                      </p:cBhvr>
                                      <p:tavLst>
                                        <p:tav tm="0">
                                          <p:val>
                                            <p:fltVal val="90"/>
                                          </p:val>
                                        </p:tav>
                                        <p:tav tm="100000">
                                          <p:val>
                                            <p:fltVal val="0"/>
                                          </p:val>
                                        </p:tav>
                                      </p:tavLst>
                                    </p:anim>
                                    <p:animEffect transition="in" filter="fade">
                                      <p:cBhvr>
                                        <p:cTn id="7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7" grpId="0"/>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670</Words>
  <Application>WPS Presentation</Application>
  <PresentationFormat>全屏显示(16:9)</PresentationFormat>
  <Paragraphs>105</Paragraphs>
  <Slides>14</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DejaVu Sans</vt:lpstr>
      <vt:lpstr>微软雅黑</vt:lpstr>
      <vt:lpstr>Droid Sans Fallback</vt:lpstr>
      <vt:lpstr>华文中宋</vt:lpstr>
      <vt:lpstr>Arial Unicode MS</vt:lpstr>
      <vt:lpstr>Arial Narrow</vt:lpstr>
      <vt:lpstr>Calibri</vt:lpstr>
      <vt:lpstr>Arial Unicode MS</vt:lpstr>
      <vt:lpstr>SimSun</vt:lpstr>
      <vt:lpstr>SimSun</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蓝色工作总结</dc:title>
  <dc:creator>第一PPT</dc:creator>
  <cp:keywords>www.1ppt.com</cp:keywords>
  <dc:description>www.1ppt.com</dc:description>
  <cp:lastModifiedBy>萌宝宝灰</cp:lastModifiedBy>
  <cp:revision>172</cp:revision>
  <dcterms:created xsi:type="dcterms:W3CDTF">2020-03-10T06:10:30Z</dcterms:created>
  <dcterms:modified xsi:type="dcterms:W3CDTF">2020-03-10T06:10:30Z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