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1" r:id="rId5"/>
    <p:sldId id="262" r:id="rId6"/>
    <p:sldId id="353" r:id="rId7"/>
    <p:sldId id="360" r:id="rId8"/>
    <p:sldId id="358" r:id="rId9"/>
    <p:sldId id="344" r:id="rId10"/>
    <p:sldId id="359" r:id="rId11"/>
    <p:sldId id="368" r:id="rId12"/>
    <p:sldId id="349" r:id="rId13"/>
    <p:sldId id="350" r:id="rId14"/>
    <p:sldId id="351" r:id="rId15"/>
    <p:sldId id="297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17375E"/>
    <a:srgbClr val="25C6FF"/>
    <a:srgbClr val="67F5F2"/>
    <a:srgbClr val="6CE8EE"/>
    <a:srgbClr val="C31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8" y="72"/>
      </p:cViewPr>
      <p:guideLst>
        <p:guide orient="horz" pos="1617"/>
        <p:guide pos="28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9B237-5AB2-48CF-8032-32E9FB6EB4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861678-F871-4BA5-BC3E-7CD7D2CF1E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228184" y="25717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PPT</a:t>
            </a:r>
            <a:r>
              <a:rPr lang="zh-CN" altLang="en-US" sz="100" dirty="0">
                <a:solidFill>
                  <a:schemeClr val="bg1"/>
                </a:solidFill>
              </a:rPr>
              <a:t>素材：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  PPT</a:t>
            </a:r>
            <a:r>
              <a:rPr lang="zh-CN" altLang="en-US" sz="100" dirty="0">
                <a:solidFill>
                  <a:schemeClr val="bg1"/>
                </a:solidFill>
              </a:rPr>
              <a:t>图表：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精美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            </a:t>
            </a:r>
            <a:r>
              <a:rPr lang="zh-CN" altLang="en-US" sz="100" dirty="0">
                <a:solidFill>
                  <a:schemeClr val="bg1"/>
                </a:solidFill>
              </a:rPr>
              <a:t>字体下载：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www.1ppt.com/ziti/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工作总结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www.1ppt.com/xiazai/zongjie/ </a:t>
            </a:r>
            <a:r>
              <a:rPr lang="zh-CN" altLang="en-US" sz="100" dirty="0">
                <a:solidFill>
                  <a:schemeClr val="bg1"/>
                </a:solidFill>
              </a:rPr>
              <a:t>工作计划：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www.1ppt.com/xiazai/jihua/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商务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www.1ppt.com/moban/shangwu/  </a:t>
            </a:r>
            <a:r>
              <a:rPr lang="zh-CN" altLang="en-US" sz="100" dirty="0">
                <a:solidFill>
                  <a:schemeClr val="bg1"/>
                </a:solidFill>
              </a:rPr>
              <a:t>个人简历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www.1ppt.com/xiazai/jianli/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毕业答辩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www.1ppt.com/xiazai/dabian/  </a:t>
            </a:r>
            <a:r>
              <a:rPr lang="zh-CN" altLang="en-US" sz="100" dirty="0">
                <a:solidFill>
                  <a:schemeClr val="bg1"/>
                </a:solidFill>
              </a:rPr>
              <a:t>工作汇报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www.1ppt.com/xiazai/huibao/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en-US" altLang="zh-CN" sz="1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advTm="0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380047" y="1851670"/>
            <a:ext cx="6774118" cy="13945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77875" y="1996975"/>
            <a:ext cx="734481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的图像分类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7"/>
          <p:cNvSpPr>
            <a:spLocks noEditPoints="1"/>
          </p:cNvSpPr>
          <p:nvPr/>
        </p:nvSpPr>
        <p:spPr bwMode="auto">
          <a:xfrm>
            <a:off x="2507862" y="2790577"/>
            <a:ext cx="252000" cy="252000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5552" y="2770180"/>
            <a:ext cx="6318447" cy="31305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种子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1701   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报告组：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Automen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组员：曾德巍，杨豪迈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，朱良辉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 rot="2700000">
            <a:off x="-974839" y="4119423"/>
            <a:ext cx="1647406" cy="1647406"/>
          </a:xfrm>
          <a:prstGeom prst="rect">
            <a:avLst/>
          </a:prstGeom>
          <a:solidFill>
            <a:srgbClr val="17375E"/>
          </a:soli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 rot="2700000">
            <a:off x="-164786" y="2757201"/>
            <a:ext cx="1647406" cy="1647406"/>
          </a:xfrm>
          <a:prstGeom prst="rect">
            <a:avLst/>
          </a:prstGeom>
          <a:solidFill>
            <a:srgbClr val="17375E"/>
          </a:soli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 rot="2700000">
            <a:off x="836957" y="4309910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 rot="2700000">
            <a:off x="4035200" y="4288667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 rot="2700000">
            <a:off x="2139606" y="4078384"/>
            <a:ext cx="1647406" cy="1647406"/>
          </a:xfrm>
          <a:prstGeom prst="rect">
            <a:avLst/>
          </a:prstGeom>
          <a:solidFill>
            <a:srgbClr val="17375E"/>
          </a:soli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 rot="2700000">
            <a:off x="5248457" y="3889038"/>
            <a:ext cx="1099801" cy="1099801"/>
          </a:xfrm>
          <a:prstGeom prst="rect">
            <a:avLst/>
          </a:prstGeom>
          <a:solidFill>
            <a:srgbClr val="17375E"/>
          </a:soli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 rot="2700000">
            <a:off x="6065317" y="4796710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 rot="2700000">
            <a:off x="7522107" y="3732723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 rot="2700000">
            <a:off x="3491023" y="3951690"/>
            <a:ext cx="619900" cy="6199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12" grpId="0" animBg="1"/>
      <p:bldP spid="13" grpId="0"/>
      <p:bldP spid="57" grpId="0" animBg="1"/>
      <p:bldP spid="65" grpId="0" animBg="1"/>
      <p:bldP spid="73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2304256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实验内容与结果</a:t>
            </a:r>
            <a:endParaRPr lang="zh-CN" altLang="en-US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548640" y="1111250"/>
            <a:ext cx="258254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扩展三层网络，激活函数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11560" y="1476597"/>
            <a:ext cx="252028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5605" y="1727835"/>
            <a:ext cx="8230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5070" y="899160"/>
            <a:ext cx="5010785" cy="40119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15365" y="1863725"/>
            <a:ext cx="17875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加入两层</a:t>
            </a:r>
            <a:r>
              <a:rPr lang="en-US" altLang="zh-CN"/>
              <a:t>:150 50</a:t>
            </a:r>
            <a:endParaRPr lang="en-US" altLang="zh-CN"/>
          </a:p>
          <a:p>
            <a:r>
              <a:rPr lang="en-US" altLang="zh-CN"/>
              <a:t>relu</a:t>
            </a:r>
            <a:r>
              <a:rPr lang="zh-CN" altLang="en-US"/>
              <a:t>激活函数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" y="2649855"/>
            <a:ext cx="3274695" cy="2165985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bldLvl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梯形 2"/>
          <p:cNvSpPr/>
          <p:nvPr/>
        </p:nvSpPr>
        <p:spPr>
          <a:xfrm>
            <a:off x="2674800" y="935950"/>
            <a:ext cx="1170000" cy="216024"/>
          </a:xfrm>
          <a:prstGeom prst="trapezoid">
            <a:avLst>
              <a:gd name="adj" fmla="val 4043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09800" y="1067116"/>
            <a:ext cx="6934200" cy="125711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116000" tIns="0" bIns="36000" anchor="ctr"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b="1" dirty="0">
              <a:solidFill>
                <a:srgbClr val="00A28B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5" name="任意多边形 8"/>
          <p:cNvSpPr/>
          <p:nvPr/>
        </p:nvSpPr>
        <p:spPr bwMode="auto">
          <a:xfrm>
            <a:off x="2763520" y="935990"/>
            <a:ext cx="1160145" cy="1010920"/>
          </a:xfrm>
          <a:custGeom>
            <a:avLst/>
            <a:gdLst>
              <a:gd name="T0" fmla="*/ 0 w 993531"/>
              <a:gd name="T1" fmla="*/ 0 h 1011115"/>
              <a:gd name="T2" fmla="*/ 993775 w 993531"/>
              <a:gd name="T3" fmla="*/ 0 h 1011115"/>
              <a:gd name="T4" fmla="*/ 496888 w 993531"/>
              <a:gd name="T5" fmla="*/ 1011237 h 1011115"/>
              <a:gd name="T6" fmla="*/ 0 60000 65536"/>
              <a:gd name="T7" fmla="*/ 0 60000 65536"/>
              <a:gd name="T8" fmla="*/ 0 60000 65536"/>
              <a:gd name="T9" fmla="*/ 0 w 993531"/>
              <a:gd name="T10" fmla="*/ 0 h 1011115"/>
              <a:gd name="T11" fmla="*/ 993531 w 993531"/>
              <a:gd name="T12" fmla="*/ 1011115 h 1011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3531" h="1011115">
                <a:moveTo>
                  <a:pt x="0" y="0"/>
                </a:moveTo>
                <a:lnTo>
                  <a:pt x="993531" y="0"/>
                </a:lnTo>
                <a:lnTo>
                  <a:pt x="496766" y="101111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 algn="ctr">
            <a:noFill/>
            <a:miter lim="800000"/>
          </a:ln>
        </p:spPr>
        <p:txBody>
          <a:bodyPr tIns="0" bIns="360000" anchor="ctr"/>
          <a:lstStyle/>
          <a:p>
            <a:pPr algn="ctr" eaLnBrk="1" hangingPunct="1">
              <a:spcBef>
                <a:spcPts val="2400"/>
              </a:spcBef>
              <a:buClr>
                <a:schemeClr val="accent1"/>
              </a:buClr>
              <a:buSzPct val="6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０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3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3931" y="1369741"/>
            <a:ext cx="11010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-974839" y="4119423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700000">
            <a:off x="-164786" y="2757201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700000">
            <a:off x="836957" y="4309910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700000">
            <a:off x="4035200" y="4288667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700000">
            <a:off x="2139606" y="4078384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700000">
            <a:off x="5248457" y="3889038"/>
            <a:ext cx="1099801" cy="109980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00000">
            <a:off x="6065317" y="4796710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700000">
            <a:off x="7522107" y="3732723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2700000">
            <a:off x="3491023" y="3951690"/>
            <a:ext cx="619900" cy="61990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7" grpId="0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2304256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altLang="en-US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548640" y="1111250"/>
            <a:ext cx="258254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问题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总结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11560" y="1476597"/>
            <a:ext cx="252028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11505" y="1907540"/>
            <a:ext cx="74910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使用线性的分类器对于复杂数据效果不理想，可以使用激活函数优化这一点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合理的设置</a:t>
            </a:r>
            <a:r>
              <a:rPr lang="en-US" altLang="zh-CN"/>
              <a:t>learning rate</a:t>
            </a:r>
            <a:r>
              <a:rPr lang="zh-CN" altLang="en-US"/>
              <a:t>可以让模型更好的收敛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合理调节超参数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bldLvl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380047" y="1749160"/>
            <a:ext cx="6774118" cy="164237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77875" y="1812761"/>
            <a:ext cx="7344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谢谢观看！</a:t>
            </a:r>
            <a:endParaRPr kumimoji="0" lang="zh-CN" altLang="en-US" sz="5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 rot="2700000">
            <a:off x="-974839" y="4119423"/>
            <a:ext cx="1647406" cy="1647406"/>
          </a:xfrm>
          <a:prstGeom prst="rect">
            <a:avLst/>
          </a:prstGeom>
          <a:solidFill>
            <a:srgbClr val="17375E"/>
          </a:soli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 rot="2700000">
            <a:off x="-164786" y="2757201"/>
            <a:ext cx="1647406" cy="1647406"/>
          </a:xfrm>
          <a:prstGeom prst="rect">
            <a:avLst/>
          </a:prstGeom>
          <a:solidFill>
            <a:srgbClr val="17375E"/>
          </a:soli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 rot="2700000">
            <a:off x="836957" y="4309910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 rot="2700000">
            <a:off x="4035200" y="4288667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5" name="矩形 74"/>
          <p:cNvSpPr/>
          <p:nvPr/>
        </p:nvSpPr>
        <p:spPr>
          <a:xfrm rot="2700000">
            <a:off x="2139606" y="4078384"/>
            <a:ext cx="1647406" cy="1647406"/>
          </a:xfrm>
          <a:prstGeom prst="rect">
            <a:avLst/>
          </a:prstGeom>
          <a:solidFill>
            <a:srgbClr val="17375E"/>
          </a:soli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 rot="2700000">
            <a:off x="5248457" y="3889038"/>
            <a:ext cx="1099801" cy="1099801"/>
          </a:xfrm>
          <a:prstGeom prst="rect">
            <a:avLst/>
          </a:prstGeom>
          <a:solidFill>
            <a:srgbClr val="17375E"/>
          </a:soli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 rot="2700000">
            <a:off x="6065317" y="4796710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 rot="2700000">
            <a:off x="7522107" y="3732723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0" name="矩形 79"/>
          <p:cNvSpPr/>
          <p:nvPr/>
        </p:nvSpPr>
        <p:spPr>
          <a:xfrm rot="2700000">
            <a:off x="3491023" y="3951690"/>
            <a:ext cx="619900" cy="6199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57" grpId="0" animBg="1"/>
      <p:bldP spid="65" grpId="0" animBg="1"/>
      <p:bldP spid="73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3"/>
          <p:cNvSpPr/>
          <p:nvPr/>
        </p:nvSpPr>
        <p:spPr>
          <a:xfrm>
            <a:off x="3563888" y="658552"/>
            <a:ext cx="3240000" cy="504000"/>
          </a:xfrm>
          <a:custGeom>
            <a:avLst/>
            <a:gdLst/>
            <a:ahLst/>
            <a:cxnLst/>
            <a:rect l="l" t="t" r="r" b="b"/>
            <a:pathLst>
              <a:path w="3374954" h="511044">
                <a:moveTo>
                  <a:pt x="0" y="0"/>
                </a:moveTo>
                <a:lnTo>
                  <a:pt x="3312637" y="0"/>
                </a:lnTo>
                <a:cubicBezTo>
                  <a:pt x="3347054" y="0"/>
                  <a:pt x="3374954" y="27900"/>
                  <a:pt x="3374954" y="62317"/>
                </a:cubicBezTo>
                <a:lnTo>
                  <a:pt x="3374954" y="448727"/>
                </a:lnTo>
                <a:cubicBezTo>
                  <a:pt x="3374954" y="483144"/>
                  <a:pt x="3347054" y="511044"/>
                  <a:pt x="3312637" y="511044"/>
                </a:cubicBezTo>
                <a:lnTo>
                  <a:pt x="0" y="511044"/>
                </a:lnTo>
                <a:lnTo>
                  <a:pt x="255522" y="25552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99834" bIns="49917" rtlCol="0" anchor="ctr"/>
          <a:lstStyle/>
          <a:p>
            <a:pPr algn="ctr"/>
            <a:r>
              <a:rPr lang="zh-CN" altLang="en-US" sz="1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实验方法</a:t>
            </a:r>
            <a:endParaRPr lang="zh-CN" altLang="en-US" sz="1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1"/>
          <p:cNvSpPr/>
          <p:nvPr/>
        </p:nvSpPr>
        <p:spPr>
          <a:xfrm>
            <a:off x="2699792" y="658552"/>
            <a:ext cx="1008112" cy="504000"/>
          </a:xfrm>
          <a:custGeom>
            <a:avLst/>
            <a:gdLst/>
            <a:ahLst/>
            <a:cxnLst/>
            <a:rect l="l" t="t" r="r" b="b"/>
            <a:pathLst>
              <a:path w="1008112" h="511044">
                <a:moveTo>
                  <a:pt x="62317" y="0"/>
                </a:moveTo>
                <a:lnTo>
                  <a:pt x="432048" y="0"/>
                </a:lnTo>
                <a:lnTo>
                  <a:pt x="576064" y="0"/>
                </a:lnTo>
                <a:lnTo>
                  <a:pt x="752590" y="0"/>
                </a:lnTo>
                <a:lnTo>
                  <a:pt x="1008112" y="255522"/>
                </a:lnTo>
                <a:lnTo>
                  <a:pt x="752590" y="511044"/>
                </a:lnTo>
                <a:lnTo>
                  <a:pt x="576064" y="511044"/>
                </a:lnTo>
                <a:lnTo>
                  <a:pt x="432048" y="511044"/>
                </a:lnTo>
                <a:lnTo>
                  <a:pt x="62317" y="511044"/>
                </a:lnTo>
                <a:cubicBezTo>
                  <a:pt x="27900" y="511044"/>
                  <a:pt x="0" y="483144"/>
                  <a:pt x="0" y="448727"/>
                </a:cubicBezTo>
                <a:lnTo>
                  <a:pt x="0" y="62317"/>
                </a:lnTo>
                <a:cubicBezTo>
                  <a:pt x="0" y="27900"/>
                  <a:pt x="27900" y="0"/>
                  <a:pt x="6231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324000" bIns="49917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3"/>
          <p:cNvSpPr/>
          <p:nvPr/>
        </p:nvSpPr>
        <p:spPr>
          <a:xfrm>
            <a:off x="3563888" y="1443652"/>
            <a:ext cx="3240000" cy="504000"/>
          </a:xfrm>
          <a:custGeom>
            <a:avLst/>
            <a:gdLst/>
            <a:ahLst/>
            <a:cxnLst/>
            <a:rect l="l" t="t" r="r" b="b"/>
            <a:pathLst>
              <a:path w="3374954" h="511044">
                <a:moveTo>
                  <a:pt x="0" y="0"/>
                </a:moveTo>
                <a:lnTo>
                  <a:pt x="3312637" y="0"/>
                </a:lnTo>
                <a:cubicBezTo>
                  <a:pt x="3347054" y="0"/>
                  <a:pt x="3374954" y="27900"/>
                  <a:pt x="3374954" y="62317"/>
                </a:cubicBezTo>
                <a:lnTo>
                  <a:pt x="3374954" y="448727"/>
                </a:lnTo>
                <a:cubicBezTo>
                  <a:pt x="3374954" y="483144"/>
                  <a:pt x="3347054" y="511044"/>
                  <a:pt x="3312637" y="511044"/>
                </a:cubicBezTo>
                <a:lnTo>
                  <a:pt x="0" y="511044"/>
                </a:lnTo>
                <a:lnTo>
                  <a:pt x="255522" y="25552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99834" bIns="49917" rtlCol="0" anchor="ctr"/>
          <a:lstStyle/>
          <a:p>
            <a:pPr algn="ctr"/>
            <a:r>
              <a:rPr lang="zh-CN" altLang="en-US" sz="1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核心代码</a:t>
            </a:r>
            <a:endParaRPr lang="zh-CN" altLang="en-US" sz="1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1"/>
          <p:cNvSpPr/>
          <p:nvPr/>
        </p:nvSpPr>
        <p:spPr>
          <a:xfrm>
            <a:off x="2699792" y="1443652"/>
            <a:ext cx="1008112" cy="504000"/>
          </a:xfrm>
          <a:custGeom>
            <a:avLst/>
            <a:gdLst/>
            <a:ahLst/>
            <a:cxnLst/>
            <a:rect l="l" t="t" r="r" b="b"/>
            <a:pathLst>
              <a:path w="1008112" h="511044">
                <a:moveTo>
                  <a:pt x="62317" y="0"/>
                </a:moveTo>
                <a:lnTo>
                  <a:pt x="432048" y="0"/>
                </a:lnTo>
                <a:lnTo>
                  <a:pt x="576064" y="0"/>
                </a:lnTo>
                <a:lnTo>
                  <a:pt x="752590" y="0"/>
                </a:lnTo>
                <a:lnTo>
                  <a:pt x="1008112" y="255522"/>
                </a:lnTo>
                <a:lnTo>
                  <a:pt x="752590" y="511044"/>
                </a:lnTo>
                <a:lnTo>
                  <a:pt x="576064" y="511044"/>
                </a:lnTo>
                <a:lnTo>
                  <a:pt x="432048" y="511044"/>
                </a:lnTo>
                <a:lnTo>
                  <a:pt x="62317" y="511044"/>
                </a:lnTo>
                <a:cubicBezTo>
                  <a:pt x="27900" y="511044"/>
                  <a:pt x="0" y="483144"/>
                  <a:pt x="0" y="448727"/>
                </a:cubicBezTo>
                <a:lnTo>
                  <a:pt x="0" y="62317"/>
                </a:lnTo>
                <a:cubicBezTo>
                  <a:pt x="0" y="27900"/>
                  <a:pt x="27900" y="0"/>
                  <a:pt x="6231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324000" bIns="49917" rtlCol="0" anchor="ctr"/>
          <a:lstStyle/>
          <a:p>
            <a:pPr algn="ctr"/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"/>
          <p:cNvSpPr/>
          <p:nvPr/>
        </p:nvSpPr>
        <p:spPr>
          <a:xfrm>
            <a:off x="3563888" y="2235740"/>
            <a:ext cx="3240000" cy="504000"/>
          </a:xfrm>
          <a:custGeom>
            <a:avLst/>
            <a:gdLst/>
            <a:ahLst/>
            <a:cxnLst/>
            <a:rect l="l" t="t" r="r" b="b"/>
            <a:pathLst>
              <a:path w="3374954" h="511044">
                <a:moveTo>
                  <a:pt x="0" y="0"/>
                </a:moveTo>
                <a:lnTo>
                  <a:pt x="3312637" y="0"/>
                </a:lnTo>
                <a:cubicBezTo>
                  <a:pt x="3347054" y="0"/>
                  <a:pt x="3374954" y="27900"/>
                  <a:pt x="3374954" y="62317"/>
                </a:cubicBezTo>
                <a:lnTo>
                  <a:pt x="3374954" y="448727"/>
                </a:lnTo>
                <a:cubicBezTo>
                  <a:pt x="3374954" y="483144"/>
                  <a:pt x="3347054" y="511044"/>
                  <a:pt x="3312637" y="511044"/>
                </a:cubicBezTo>
                <a:lnTo>
                  <a:pt x="0" y="511044"/>
                </a:lnTo>
                <a:lnTo>
                  <a:pt x="255522" y="25552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99834" bIns="49917" rtlCol="0" anchor="ctr"/>
          <a:lstStyle/>
          <a:p>
            <a:pPr algn="ctr"/>
            <a:r>
              <a:rPr lang="zh-CN" altLang="en-US" sz="1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  <a:endParaRPr lang="zh-CN" altLang="en-US" sz="1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1"/>
          <p:cNvSpPr/>
          <p:nvPr/>
        </p:nvSpPr>
        <p:spPr>
          <a:xfrm>
            <a:off x="2699792" y="2235740"/>
            <a:ext cx="1008112" cy="504000"/>
          </a:xfrm>
          <a:custGeom>
            <a:avLst/>
            <a:gdLst/>
            <a:ahLst/>
            <a:cxnLst/>
            <a:rect l="l" t="t" r="r" b="b"/>
            <a:pathLst>
              <a:path w="1008112" h="511044">
                <a:moveTo>
                  <a:pt x="62317" y="0"/>
                </a:moveTo>
                <a:lnTo>
                  <a:pt x="432048" y="0"/>
                </a:lnTo>
                <a:lnTo>
                  <a:pt x="576064" y="0"/>
                </a:lnTo>
                <a:lnTo>
                  <a:pt x="752590" y="0"/>
                </a:lnTo>
                <a:lnTo>
                  <a:pt x="1008112" y="255522"/>
                </a:lnTo>
                <a:lnTo>
                  <a:pt x="752590" y="511044"/>
                </a:lnTo>
                <a:lnTo>
                  <a:pt x="576064" y="511044"/>
                </a:lnTo>
                <a:lnTo>
                  <a:pt x="432048" y="511044"/>
                </a:lnTo>
                <a:lnTo>
                  <a:pt x="62317" y="511044"/>
                </a:lnTo>
                <a:cubicBezTo>
                  <a:pt x="27900" y="511044"/>
                  <a:pt x="0" y="483144"/>
                  <a:pt x="0" y="448727"/>
                </a:cubicBezTo>
                <a:lnTo>
                  <a:pt x="0" y="62317"/>
                </a:lnTo>
                <a:cubicBezTo>
                  <a:pt x="0" y="27900"/>
                  <a:pt x="27900" y="0"/>
                  <a:pt x="6231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324000" bIns="49917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"/>
          <p:cNvSpPr/>
          <p:nvPr/>
        </p:nvSpPr>
        <p:spPr>
          <a:xfrm>
            <a:off x="3563888" y="3027828"/>
            <a:ext cx="3240000" cy="504000"/>
          </a:xfrm>
          <a:custGeom>
            <a:avLst/>
            <a:gdLst/>
            <a:ahLst/>
            <a:cxnLst/>
            <a:rect l="l" t="t" r="r" b="b"/>
            <a:pathLst>
              <a:path w="3374954" h="511044">
                <a:moveTo>
                  <a:pt x="0" y="0"/>
                </a:moveTo>
                <a:lnTo>
                  <a:pt x="3312637" y="0"/>
                </a:lnTo>
                <a:cubicBezTo>
                  <a:pt x="3347054" y="0"/>
                  <a:pt x="3374954" y="27900"/>
                  <a:pt x="3374954" y="62317"/>
                </a:cubicBezTo>
                <a:lnTo>
                  <a:pt x="3374954" y="448727"/>
                </a:lnTo>
                <a:cubicBezTo>
                  <a:pt x="3374954" y="483144"/>
                  <a:pt x="3347054" y="511044"/>
                  <a:pt x="3312637" y="511044"/>
                </a:cubicBezTo>
                <a:lnTo>
                  <a:pt x="0" y="511044"/>
                </a:lnTo>
                <a:lnTo>
                  <a:pt x="255522" y="25552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99834" bIns="49917" rtlCol="0" anchor="ctr"/>
          <a:lstStyle/>
          <a:p>
            <a:pPr algn="ctr"/>
            <a:r>
              <a:rPr lang="zh-CN" altLang="en-US" sz="1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en-US" altLang="zh-CN" sz="1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1"/>
          <p:cNvSpPr/>
          <p:nvPr/>
        </p:nvSpPr>
        <p:spPr>
          <a:xfrm>
            <a:off x="2699792" y="3027828"/>
            <a:ext cx="1008112" cy="504000"/>
          </a:xfrm>
          <a:custGeom>
            <a:avLst/>
            <a:gdLst/>
            <a:ahLst/>
            <a:cxnLst/>
            <a:rect l="l" t="t" r="r" b="b"/>
            <a:pathLst>
              <a:path w="1008112" h="511044">
                <a:moveTo>
                  <a:pt x="62317" y="0"/>
                </a:moveTo>
                <a:lnTo>
                  <a:pt x="432048" y="0"/>
                </a:lnTo>
                <a:lnTo>
                  <a:pt x="576064" y="0"/>
                </a:lnTo>
                <a:lnTo>
                  <a:pt x="752590" y="0"/>
                </a:lnTo>
                <a:lnTo>
                  <a:pt x="1008112" y="255522"/>
                </a:lnTo>
                <a:lnTo>
                  <a:pt x="752590" y="511044"/>
                </a:lnTo>
                <a:lnTo>
                  <a:pt x="576064" y="511044"/>
                </a:lnTo>
                <a:lnTo>
                  <a:pt x="432048" y="511044"/>
                </a:lnTo>
                <a:lnTo>
                  <a:pt x="62317" y="511044"/>
                </a:lnTo>
                <a:cubicBezTo>
                  <a:pt x="27900" y="511044"/>
                  <a:pt x="0" y="483144"/>
                  <a:pt x="0" y="448727"/>
                </a:cubicBezTo>
                <a:lnTo>
                  <a:pt x="0" y="62317"/>
                </a:lnTo>
                <a:cubicBezTo>
                  <a:pt x="0" y="27900"/>
                  <a:pt x="27900" y="0"/>
                  <a:pt x="6231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324000" bIns="49917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422468" y="94094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606076" y="293909"/>
            <a:ext cx="248440" cy="2484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926524" y="12230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zh-CN" altLang="en-US" sz="2400" b="1" spc="3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 rot="2700000">
            <a:off x="-974839" y="4119423"/>
            <a:ext cx="1647406" cy="1647406"/>
          </a:xfrm>
          <a:prstGeom prst="rect">
            <a:avLst/>
          </a:prstGeom>
          <a:solidFill>
            <a:srgbClr val="17375E"/>
          </a:soli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2700000">
            <a:off x="-164786" y="2757201"/>
            <a:ext cx="1647406" cy="1647406"/>
          </a:xfrm>
          <a:prstGeom prst="rect">
            <a:avLst/>
          </a:prstGeom>
          <a:solidFill>
            <a:srgbClr val="17375E"/>
          </a:soli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rot="2700000">
            <a:off x="836957" y="4309910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2700000">
            <a:off x="4035200" y="4288667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2700000">
            <a:off x="2139606" y="4078384"/>
            <a:ext cx="1647406" cy="1647406"/>
          </a:xfrm>
          <a:prstGeom prst="rect">
            <a:avLst/>
          </a:prstGeom>
          <a:solidFill>
            <a:srgbClr val="17375E"/>
          </a:soli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2700000">
            <a:off x="5248457" y="3889038"/>
            <a:ext cx="1099801" cy="1099801"/>
          </a:xfrm>
          <a:prstGeom prst="rect">
            <a:avLst/>
          </a:prstGeom>
          <a:solidFill>
            <a:srgbClr val="17375E"/>
          </a:soli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 rot="2700000">
            <a:off x="6065317" y="4796710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2700000">
            <a:off x="7522107" y="3732723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2700000">
            <a:off x="3491023" y="3951690"/>
            <a:ext cx="619900" cy="6199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梯形 2"/>
          <p:cNvSpPr/>
          <p:nvPr/>
        </p:nvSpPr>
        <p:spPr>
          <a:xfrm>
            <a:off x="2674800" y="935950"/>
            <a:ext cx="1170000" cy="216024"/>
          </a:xfrm>
          <a:prstGeom prst="trapezoid">
            <a:avLst>
              <a:gd name="adj" fmla="val 4043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09800" y="1067116"/>
            <a:ext cx="6934200" cy="125711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116000" tIns="0" bIns="36000" anchor="ctr"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b="1" dirty="0">
              <a:solidFill>
                <a:srgbClr val="00A28B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5" name="任意多边形 8"/>
          <p:cNvSpPr/>
          <p:nvPr/>
        </p:nvSpPr>
        <p:spPr bwMode="auto">
          <a:xfrm>
            <a:off x="2763669" y="935951"/>
            <a:ext cx="993775" cy="1011237"/>
          </a:xfrm>
          <a:custGeom>
            <a:avLst/>
            <a:gdLst>
              <a:gd name="T0" fmla="*/ 0 w 993531"/>
              <a:gd name="T1" fmla="*/ 0 h 1011115"/>
              <a:gd name="T2" fmla="*/ 993775 w 993531"/>
              <a:gd name="T3" fmla="*/ 0 h 1011115"/>
              <a:gd name="T4" fmla="*/ 496888 w 993531"/>
              <a:gd name="T5" fmla="*/ 1011237 h 1011115"/>
              <a:gd name="T6" fmla="*/ 0 60000 65536"/>
              <a:gd name="T7" fmla="*/ 0 60000 65536"/>
              <a:gd name="T8" fmla="*/ 0 60000 65536"/>
              <a:gd name="T9" fmla="*/ 0 w 993531"/>
              <a:gd name="T10" fmla="*/ 0 h 1011115"/>
              <a:gd name="T11" fmla="*/ 993531 w 993531"/>
              <a:gd name="T12" fmla="*/ 1011115 h 1011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3531" h="1011115">
                <a:moveTo>
                  <a:pt x="0" y="0"/>
                </a:moveTo>
                <a:lnTo>
                  <a:pt x="993531" y="0"/>
                </a:lnTo>
                <a:lnTo>
                  <a:pt x="496766" y="101111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 algn="ctr">
            <a:noFill/>
            <a:miter lim="800000"/>
          </a:ln>
        </p:spPr>
        <p:txBody>
          <a:bodyPr tIns="0" bIns="360000" anchor="ctr"/>
          <a:lstStyle/>
          <a:p>
            <a:pPr algn="ctr" eaLnBrk="1" hangingPunct="1">
              <a:spcBef>
                <a:spcPts val="2400"/>
              </a:spcBef>
              <a:buClr>
                <a:schemeClr val="accent1"/>
              </a:buClr>
              <a:buSzPct val="60000"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3931" y="1369741"/>
            <a:ext cx="425450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实验方法</a:t>
            </a:r>
            <a:r>
              <a:rPr lang="en-US" altLang="zh-CN" sz="3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&amp;核心代码</a:t>
            </a:r>
            <a:endParaRPr lang="en-US" altLang="zh-CN" sz="3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-974839" y="4119423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700000">
            <a:off x="-164786" y="2757201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700000">
            <a:off x="836957" y="4309910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700000">
            <a:off x="4035200" y="4288667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700000">
            <a:off x="2139606" y="4078384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700000">
            <a:off x="5248457" y="3889038"/>
            <a:ext cx="1099801" cy="109980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00000">
            <a:off x="6065317" y="4796710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700000">
            <a:off x="7522107" y="3732723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2700000">
            <a:off x="3491023" y="3951690"/>
            <a:ext cx="619900" cy="61990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338437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endParaRPr lang="zh-CN" altLang="en-US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203575" y="1318895"/>
            <a:ext cx="1390650" cy="1141730"/>
            <a:chOff x="3203848" y="1194651"/>
            <a:chExt cx="1324054" cy="1141426"/>
          </a:xfrm>
        </p:grpSpPr>
        <p:sp>
          <p:nvSpPr>
            <p:cNvPr id="9" name="六边形 8"/>
            <p:cNvSpPr/>
            <p:nvPr/>
          </p:nvSpPr>
          <p:spPr>
            <a:xfrm>
              <a:off x="3203848" y="1194651"/>
              <a:ext cx="1324054" cy="1141426"/>
            </a:xfrm>
            <a:prstGeom prst="hex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330543" y="1568835"/>
              <a:ext cx="992518" cy="3370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softmax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80598" y="2029956"/>
            <a:ext cx="1324054" cy="1141426"/>
            <a:chOff x="4480598" y="1905429"/>
            <a:chExt cx="1324054" cy="1141426"/>
          </a:xfrm>
        </p:grpSpPr>
        <p:sp>
          <p:nvSpPr>
            <p:cNvPr id="12" name="六边形 11"/>
            <p:cNvSpPr/>
            <p:nvPr/>
          </p:nvSpPr>
          <p:spPr>
            <a:xfrm>
              <a:off x="4480598" y="1905429"/>
              <a:ext cx="1324054" cy="1141426"/>
            </a:xfrm>
            <a:prstGeom prst="hex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err="1">
                  <a:solidFill>
                    <a:schemeClr val="bg1"/>
                  </a:solidFill>
                  <a:latin typeface="微软雅黑" panose="020B0503020204020204" pitchFamily="34" charset="-122"/>
                </a:rPr>
                <a:t>正则化</a:t>
              </a:r>
              <a:endParaRPr lang="zh-CN" altLang="en-US" dirty="0" err="1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46581" y="2183754"/>
              <a:ext cx="7920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03848" y="2740734"/>
            <a:ext cx="1324054" cy="1141426"/>
            <a:chOff x="3203848" y="2616207"/>
            <a:chExt cx="1324054" cy="1141426"/>
          </a:xfrm>
        </p:grpSpPr>
        <p:sp>
          <p:nvSpPr>
            <p:cNvPr id="15" name="六边形 14"/>
            <p:cNvSpPr/>
            <p:nvPr/>
          </p:nvSpPr>
          <p:spPr>
            <a:xfrm>
              <a:off x="3203848" y="2616207"/>
              <a:ext cx="1324054" cy="1141426"/>
            </a:xfrm>
            <a:prstGeom prst="hex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336840" y="2894532"/>
              <a:ext cx="972669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mini_ batch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480598" y="3451515"/>
            <a:ext cx="1324054" cy="1141426"/>
            <a:chOff x="4480598" y="3326987"/>
            <a:chExt cx="1324054" cy="1141426"/>
          </a:xfrm>
        </p:grpSpPr>
        <p:sp>
          <p:nvSpPr>
            <p:cNvPr id="18" name="六边形 17"/>
            <p:cNvSpPr/>
            <p:nvPr/>
          </p:nvSpPr>
          <p:spPr>
            <a:xfrm>
              <a:off x="4480598" y="3326987"/>
              <a:ext cx="1324054" cy="1141426"/>
            </a:xfrm>
            <a:prstGeom prst="hex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593992" y="3658650"/>
              <a:ext cx="105807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图表分析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7"/>
          <p:cNvSpPr txBox="1">
            <a:spLocks noChangeArrowheads="1"/>
          </p:cNvSpPr>
          <p:nvPr/>
        </p:nvSpPr>
        <p:spPr bwMode="auto">
          <a:xfrm>
            <a:off x="5804394" y="1032711"/>
            <a:ext cx="2401658" cy="127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使用正则化增强模型泛华能力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文本框 7"/>
          <p:cNvSpPr txBox="1">
            <a:spLocks noChangeArrowheads="1"/>
          </p:cNvSpPr>
          <p:nvPr/>
        </p:nvSpPr>
        <p:spPr bwMode="auto">
          <a:xfrm>
            <a:off x="683443" y="1444361"/>
            <a:ext cx="2367154" cy="120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softmax </a:t>
            </a:r>
            <a:endParaRPr lang="en-US" altLang="en-US" sz="1400" dirty="0" err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  <a:p>
            <a:pPr eaLnBrk="1" hangingPunct="1"/>
            <a:endParaRPr lang="en-US" altLang="en-US" sz="1400" dirty="0" err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  <a:p>
            <a:pPr eaLnBrk="1" hangingPunct="1"/>
            <a:r>
              <a:rPr lang="en-US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+</a:t>
            </a:r>
            <a:endParaRPr lang="en-US" altLang="en-US" sz="1400" dirty="0" err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  <a:p>
            <a:pPr eaLnBrk="1" hangingPunct="1"/>
            <a:br>
              <a:rPr lang="en-US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</a:br>
            <a:r>
              <a:rPr lang="en-US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crossentropy</a:t>
            </a:r>
            <a:endParaRPr lang="en-US" altLang="en-US" sz="1400" dirty="0" err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文本框 7"/>
          <p:cNvSpPr txBox="1">
            <a:spLocks noChangeArrowheads="1"/>
          </p:cNvSpPr>
          <p:nvPr/>
        </p:nvSpPr>
        <p:spPr bwMode="auto">
          <a:xfrm>
            <a:off x="5804535" y="3729990"/>
            <a:ext cx="3021330" cy="2465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图表分析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绘制 </a:t>
            </a:r>
            <a:r>
              <a:rPr lang="en-US" altLang="zh-CN" sz="1400" dirty="0" err="1"/>
              <a:t>matplotlib.pyplot</a:t>
            </a:r>
            <a:endParaRPr lang="en-US" altLang="zh-CN" sz="1400" dirty="0"/>
          </a:p>
        </p:txBody>
      </p:sp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683568" y="3119981"/>
            <a:ext cx="2367154" cy="120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减小一次训练的训练集大小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采用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batch_size = 1000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每个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epoch learning_rate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减少为之前的五分之一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bldLvl="0" animBg="1"/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2304256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交叉熵</a:t>
            </a:r>
            <a:endParaRPr lang="en-US" altLang="zh-CN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28270" y="780415"/>
            <a:ext cx="8617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      </a:t>
            </a:r>
            <a:r>
              <a:rPr lang="en-US"/>
              <a:t>交叉熵损失函数是搭配softmax使用的损失函数。（当然，理论上，softmax可以搭配别的损失函数。）之所以用交叉熵，是因为softmax输出的是概率分布，而衡量概率分布的相似程度的常用方法是KL散度。</a:t>
            </a:r>
            <a:r>
              <a:rPr lang="en-US" altLang="en-US"/>
              <a:t>而kl散度的表达式就是交叉熵。</a:t>
            </a:r>
            <a:endParaRPr lang="en-US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b="49670"/>
          <a:stretch>
            <a:fillRect/>
          </a:stretch>
        </p:blipFill>
        <p:spPr>
          <a:xfrm>
            <a:off x="193040" y="1823720"/>
            <a:ext cx="4324350" cy="24695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t="50366" r="-1516"/>
          <a:stretch>
            <a:fillRect/>
          </a:stretch>
        </p:blipFill>
        <p:spPr>
          <a:xfrm>
            <a:off x="4472305" y="1816735"/>
            <a:ext cx="4464050" cy="2476500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3394" y="149871"/>
            <a:ext cx="259228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Softmax</a:t>
            </a:r>
            <a:r>
              <a:rPr lang="en-US" altLang="zh-CN" dirty="0" err="1"/>
              <a:t>Classifier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73036" y="763524"/>
                <a:ext cx="159194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+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36" y="763524"/>
                <a:ext cx="1591945" cy="368300"/>
              </a:xfrm>
              <a:prstGeom prst="rect">
                <a:avLst/>
              </a:prstGeom>
              <a:blipFill rotWithShape="1">
                <a:blip r:embed="rId1"/>
                <a:stretch>
                  <a:fillRect l="-36" t="-69" r="36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570" y="588010"/>
            <a:ext cx="2823210" cy="7181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70471" y="1467104"/>
                <a:ext cx="2774950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𝛻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𝑊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∙(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𝑊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71" y="1467104"/>
                <a:ext cx="2774950" cy="360680"/>
              </a:xfrm>
              <a:prstGeom prst="rect">
                <a:avLst/>
              </a:prstGeom>
              <a:blipFill rotWithShape="1">
                <a:blip r:embed="rId3"/>
                <a:stretch>
                  <a:fillRect l="-21" t="-70" r="21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653726" y="1467104"/>
                <a:ext cx="217043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𝛻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726" y="1467104"/>
                <a:ext cx="2170430" cy="368300"/>
              </a:xfrm>
              <a:prstGeom prst="rect">
                <a:avLst/>
              </a:prstGeom>
              <a:blipFill rotWithShape="1">
                <a:blip r:embed="rId4"/>
                <a:stretch>
                  <a:fillRect l="-26" t="-69" r="26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" y="1835150"/>
            <a:ext cx="8741410" cy="3228975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梯形 2"/>
          <p:cNvSpPr/>
          <p:nvPr/>
        </p:nvSpPr>
        <p:spPr>
          <a:xfrm>
            <a:off x="2674800" y="935950"/>
            <a:ext cx="1170000" cy="216024"/>
          </a:xfrm>
          <a:prstGeom prst="trapezoid">
            <a:avLst>
              <a:gd name="adj" fmla="val 4043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09800" y="1067116"/>
            <a:ext cx="6934200" cy="125711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116000" tIns="0" bIns="36000" anchor="ctr"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b="1" dirty="0">
              <a:solidFill>
                <a:srgbClr val="00A28B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5" name="任意多边形 8"/>
          <p:cNvSpPr/>
          <p:nvPr/>
        </p:nvSpPr>
        <p:spPr bwMode="auto">
          <a:xfrm>
            <a:off x="2763520" y="935990"/>
            <a:ext cx="1160145" cy="1010920"/>
          </a:xfrm>
          <a:custGeom>
            <a:avLst/>
            <a:gdLst>
              <a:gd name="T0" fmla="*/ 0 w 993531"/>
              <a:gd name="T1" fmla="*/ 0 h 1011115"/>
              <a:gd name="T2" fmla="*/ 993775 w 993531"/>
              <a:gd name="T3" fmla="*/ 0 h 1011115"/>
              <a:gd name="T4" fmla="*/ 496888 w 993531"/>
              <a:gd name="T5" fmla="*/ 1011237 h 1011115"/>
              <a:gd name="T6" fmla="*/ 0 60000 65536"/>
              <a:gd name="T7" fmla="*/ 0 60000 65536"/>
              <a:gd name="T8" fmla="*/ 0 60000 65536"/>
              <a:gd name="T9" fmla="*/ 0 w 993531"/>
              <a:gd name="T10" fmla="*/ 0 h 1011115"/>
              <a:gd name="T11" fmla="*/ 993531 w 993531"/>
              <a:gd name="T12" fmla="*/ 1011115 h 1011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3531" h="1011115">
                <a:moveTo>
                  <a:pt x="0" y="0"/>
                </a:moveTo>
                <a:lnTo>
                  <a:pt x="993531" y="0"/>
                </a:lnTo>
                <a:lnTo>
                  <a:pt x="496766" y="101111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 algn="ctr">
            <a:noFill/>
            <a:miter lim="800000"/>
          </a:ln>
        </p:spPr>
        <p:txBody>
          <a:bodyPr tIns="0" bIns="360000" anchor="ctr"/>
          <a:lstStyle/>
          <a:p>
            <a:pPr algn="ctr" eaLnBrk="1" hangingPunct="1">
              <a:spcBef>
                <a:spcPts val="2400"/>
              </a:spcBef>
              <a:buClr>
                <a:schemeClr val="accent1"/>
              </a:buClr>
              <a:buSzPct val="6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０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3931" y="1369741"/>
            <a:ext cx="2926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  <a:endParaRPr lang="zh-CN" altLang="en-US" sz="3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-974839" y="4119423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700000">
            <a:off x="-164786" y="2757201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700000">
            <a:off x="836957" y="4309910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700000">
            <a:off x="4035200" y="4288667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700000">
            <a:off x="2139606" y="4078384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700000">
            <a:off x="5248457" y="3889038"/>
            <a:ext cx="1099801" cy="109980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00000">
            <a:off x="6065317" y="4796710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700000">
            <a:off x="7522107" y="3732723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2700000">
            <a:off x="3491023" y="3951690"/>
            <a:ext cx="619900" cy="61990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7" grpId="0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19" y="627534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2304256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结果展示</a:t>
            </a:r>
            <a:endParaRPr lang="zh-CN" altLang="en-US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7504" y="770915"/>
            <a:ext cx="19442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超参数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793490" y="1327150"/>
            <a:ext cx="51117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策略：使用</a:t>
            </a:r>
            <a:r>
              <a:rPr lang="en-US" altLang="zh-CN"/>
              <a:t>jupyter notebook</a:t>
            </a:r>
            <a:r>
              <a:rPr lang="zh-CN" altLang="en-US"/>
              <a:t>一次训练一个</a:t>
            </a:r>
            <a:r>
              <a:rPr lang="en-US" altLang="zh-CN"/>
              <a:t>epoch</a:t>
            </a:r>
            <a:r>
              <a:rPr lang="zh-CN" altLang="en-US"/>
              <a:t>。初始</a:t>
            </a:r>
            <a:r>
              <a:rPr lang="en-US" altLang="zh-CN"/>
              <a:t>learning rate</a:t>
            </a:r>
            <a:r>
              <a:rPr lang="zh-CN" altLang="en-US"/>
              <a:t>是</a:t>
            </a:r>
            <a:r>
              <a:rPr lang="en-US" altLang="zh-CN"/>
              <a:t>0.0005</a:t>
            </a:r>
            <a:r>
              <a:rPr lang="zh-CN" altLang="en-US"/>
              <a:t>，每一个</a:t>
            </a:r>
            <a:r>
              <a:rPr lang="en-US" altLang="zh-CN"/>
              <a:t>epoch</a:t>
            </a:r>
            <a:r>
              <a:rPr lang="zh-CN" altLang="en-US"/>
              <a:t>减小</a:t>
            </a:r>
            <a:r>
              <a:rPr lang="en-US" altLang="zh-CN"/>
              <a:t>learning rate</a:t>
            </a:r>
            <a:r>
              <a:rPr lang="zh-CN" altLang="en-US"/>
              <a:t>为之前的五分之一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227455"/>
            <a:ext cx="2760980" cy="18573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37870" y="3255645"/>
            <a:ext cx="22637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learning rate</a:t>
            </a:r>
            <a:endParaRPr lang="en-US" altLang="zh-CN"/>
          </a:p>
          <a:p>
            <a:r>
              <a:rPr lang="en-US" altLang="zh-CN"/>
              <a:t>0-50: 0.0005</a:t>
            </a:r>
            <a:endParaRPr lang="en-US" altLang="zh-CN"/>
          </a:p>
          <a:p>
            <a:r>
              <a:rPr lang="en-US" altLang="zh-CN"/>
              <a:t>50-150: 0.0001</a:t>
            </a:r>
            <a:endParaRPr lang="en-US" altLang="zh-CN"/>
          </a:p>
          <a:p>
            <a:r>
              <a:rPr lang="en-US" altLang="zh-CN"/>
              <a:t>150-200:0.00002</a:t>
            </a:r>
            <a:endParaRPr lang="en-US" altLang="zh-CN"/>
          </a:p>
          <a:p>
            <a:r>
              <a:rPr lang="en-US" altLang="zh-CN"/>
              <a:t>200-250:0.000004</a:t>
            </a:r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65" y="2249170"/>
            <a:ext cx="4288155" cy="2836545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19" y="627534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2304256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结果展示</a:t>
            </a:r>
            <a:endParaRPr lang="zh-CN" altLang="en-US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7504" y="770915"/>
            <a:ext cx="19442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HOG</a:t>
            </a:r>
            <a:endParaRPr lang="en-US" altLang="zh-C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347470"/>
            <a:ext cx="5457825" cy="981075"/>
          </a:xfrm>
          <a:prstGeom prst="rect">
            <a:avLst/>
          </a:prstGeom>
        </p:spPr>
      </p:pic>
      <p:pic>
        <p:nvPicPr>
          <p:cNvPr id="4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2945765"/>
            <a:ext cx="5457825" cy="981075"/>
          </a:xfrm>
          <a:prstGeom prst="rect">
            <a:avLst/>
          </a:prstGeom>
        </p:spPr>
      </p:pic>
      <p:sp>
        <p:nvSpPr>
          <p:cNvPr id="10" name="Text Box 10"/>
          <p:cNvSpPr txBox="1"/>
          <p:nvPr/>
        </p:nvSpPr>
        <p:spPr>
          <a:xfrm>
            <a:off x="6553835" y="1654175"/>
            <a:ext cx="817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HOG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6450330" y="3143250"/>
            <a:ext cx="11849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数据均一化+80%数据</a:t>
            </a:r>
            <a:endParaRPr lang="en-US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bldLvl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WPS 演示</Application>
  <PresentationFormat>全屏显示(16:9)</PresentationFormat>
  <Paragraphs>111</Paragraphs>
  <Slides>13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华文中宋</vt:lpstr>
      <vt:lpstr>Arial Unicode MS</vt:lpstr>
      <vt:lpstr>Times New Roman</vt:lpstr>
      <vt:lpstr>Arial Narrow</vt:lpstr>
      <vt:lpstr>Cambria Math</vt:lpstr>
      <vt:lpstr>Calibri</vt:lpstr>
      <vt:lpstr>SimSun</vt:lpstr>
      <vt:lpstr>Arial Unicode MS</vt:lpstr>
      <vt:lpstr>Noto Sans CJK SC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蓝色工作总结</dc:title>
  <dc:creator>第一PPT</dc:creator>
  <cp:keywords>www.1ppt.com</cp:keywords>
  <dc:description>www.1ppt.com</dc:description>
  <cp:lastModifiedBy>ted</cp:lastModifiedBy>
  <cp:revision>178</cp:revision>
  <dcterms:created xsi:type="dcterms:W3CDTF">2020-03-10T06:14:48Z</dcterms:created>
  <dcterms:modified xsi:type="dcterms:W3CDTF">2020-03-10T06:14:48Z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2052-11.1.0.9126</vt:lpwstr>
  </property>
</Properties>
</file>