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353" r:id="rId6"/>
    <p:sldId id="370" r:id="rId7"/>
    <p:sldId id="381" r:id="rId8"/>
    <p:sldId id="374" r:id="rId9"/>
    <p:sldId id="375" r:id="rId10"/>
    <p:sldId id="358" r:id="rId11"/>
    <p:sldId id="377" r:id="rId12"/>
    <p:sldId id="373" r:id="rId13"/>
    <p:sldId id="376" r:id="rId14"/>
    <p:sldId id="378" r:id="rId15"/>
    <p:sldId id="380" r:id="rId16"/>
    <p:sldId id="383" r:id="rId17"/>
    <p:sldId id="384" r:id="rId18"/>
    <p:sldId id="350" r:id="rId19"/>
    <p:sldId id="351" r:id="rId20"/>
    <p:sldId id="297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17375E"/>
    <a:srgbClr val="25C6FF"/>
    <a:srgbClr val="67F5F2"/>
    <a:srgbClr val="6CE8EE"/>
    <a:srgbClr val="C31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72"/>
      </p:cViewPr>
      <p:guideLst>
        <p:guide orient="horz" pos="1626"/>
        <p:guide pos="28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B237-5AB2-48CF-8032-32E9FB6EB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861678-F871-4BA5-BC3E-7CD7D2CF1E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228184" y="2571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www.1ppt.com/xiazai/jihua/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www.1ppt.com/xiazai/jianli/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www.1ppt.com/xiazai/huibao/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en-US" altLang="zh-CN" sz="1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0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80047" y="1851670"/>
            <a:ext cx="6774118" cy="1394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77875" y="1996975"/>
            <a:ext cx="734481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的图像分类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2507862" y="2790577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5552" y="2770180"/>
            <a:ext cx="6318447" cy="31305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种子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1701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报告组：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Automen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组员：曾德巍，杨豪迈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，朱良辉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2" grpId="0" animBg="1"/>
      <p:bldP spid="13" grpId="0"/>
      <p:bldP spid="57" grpId="0" animBg="1"/>
      <p:bldP spid="65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VGG 11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302000" y="231775"/>
            <a:ext cx="415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BN层位置：</a:t>
            </a:r>
            <a:r>
              <a:rPr lang="en-US" altLang="en-US">
                <a:sym typeface="+mn-ea"/>
              </a:rPr>
              <a:t>第五层卷积核后</a:t>
            </a:r>
            <a:endParaRPr lang="en-US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-1203325"/>
            <a:ext cx="16316325" cy="6067425"/>
          </a:xfrm>
          <a:prstGeom prst="rect">
            <a:avLst/>
          </a:prstGeom>
        </p:spPr>
      </p:pic>
      <p:pic>
        <p:nvPicPr>
          <p:cNvPr id="18" name="Picture 17" descr="err lr=0.0001 optimizer=adam epochs=10train_batch_size256test_batch_siz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609600"/>
            <a:ext cx="3060065" cy="2295525"/>
          </a:xfrm>
          <a:prstGeom prst="rect">
            <a:avLst/>
          </a:prstGeom>
        </p:spPr>
      </p:pic>
      <p:pic>
        <p:nvPicPr>
          <p:cNvPr id="19" name="Picture 18" descr="acc lr=0.0001 optimizer=adam epochs=10train_batch_size256test_batch_size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775" y="2882265"/>
            <a:ext cx="3075940" cy="2307590"/>
          </a:xfrm>
          <a:prstGeom prst="rect">
            <a:avLst/>
          </a:prstGeom>
        </p:spPr>
      </p:pic>
      <p:pic>
        <p:nvPicPr>
          <p:cNvPr id="20" name="Picture 19" descr="err lr=0.0001 optimizer=adam epochs=10train_batch_size256test_batch_size64 with Normaliz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" y="600075"/>
            <a:ext cx="3073400" cy="2305050"/>
          </a:xfrm>
          <a:prstGeom prst="rect">
            <a:avLst/>
          </a:prstGeom>
        </p:spPr>
      </p:pic>
      <p:pic>
        <p:nvPicPr>
          <p:cNvPr id="21" name="Picture 20" descr="acc lr=0.0001 optimizer=adam epochs=10train_batch_size256test_batch_size64 with Normaliz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" y="2905125"/>
            <a:ext cx="3073400" cy="230505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7210425" y="1097915"/>
            <a:ext cx="1417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zero centered</a:t>
            </a:r>
            <a:endParaRPr lang="en-US" altLang="en-US"/>
          </a:p>
        </p:txBody>
      </p:sp>
      <p:pic>
        <p:nvPicPr>
          <p:cNvPr id="3" name="Picture 2" descr="acc vgglr=0.0003 optimizer=adam epochs=10train_batch_size256test_batch_size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040" y="2921000"/>
            <a:ext cx="3270250" cy="2273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686300" y="1501775"/>
            <a:ext cx="1388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adjust lr</a:t>
            </a:r>
            <a:endParaRPr lang="" altLang="en-US"/>
          </a:p>
        </p:txBody>
      </p:sp>
      <p:pic>
        <p:nvPicPr>
          <p:cNvPr id="9" name="Picture 8" descr="err vgglr=0.0003 optimizer=adam epochs=10train_batch_size256test_batch_size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040" y="620395"/>
            <a:ext cx="3086735" cy="23006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297680" y="1097915"/>
            <a:ext cx="144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adjust lr</a:t>
            </a:r>
            <a:endParaRPr lang="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VGG 1</a:t>
            </a:r>
            <a:r>
              <a:rPr lang="" altLang="en-US"/>
              <a:t>6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671820" y="577215"/>
            <a:ext cx="4150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每一层都追加了Conv</a:t>
            </a:r>
            <a:br>
              <a:rPr lang="" altLang="en-US"/>
            </a:br>
            <a:r>
              <a:rPr lang="en-US" altLang="en-US">
                <a:sym typeface="+mn-ea"/>
              </a:rPr>
              <a:t>每一个Conv都追加Relu </a:t>
            </a:r>
            <a:endParaRPr lang="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945" y="-1126490"/>
            <a:ext cx="6353175" cy="5705475"/>
          </a:xfrm>
          <a:prstGeom prst="rect">
            <a:avLst/>
          </a:prstGeom>
        </p:spPr>
      </p:pic>
      <p:pic>
        <p:nvPicPr>
          <p:cNvPr id="4" name="Picture 3" descr="vgg16 acc lr=0.0001 optimizer=adam epochs=10train_batch_size256test_batch_siz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2397760"/>
            <a:ext cx="3665220" cy="2748915"/>
          </a:xfrm>
          <a:prstGeom prst="rect">
            <a:avLst/>
          </a:prstGeom>
        </p:spPr>
      </p:pic>
      <p:pic>
        <p:nvPicPr>
          <p:cNvPr id="5" name="Picture 4" descr="vgg16 err lr=0.0001 optimizer=adam epochs=10train_batch_size256test_batch_size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05" y="2397760"/>
            <a:ext cx="3587115" cy="269049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463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VGG </a:t>
            </a:r>
            <a:r>
              <a:rPr lang="" altLang="en-US"/>
              <a:t>堆叠越多越好吗？</a:t>
            </a:r>
            <a:endParaRPr lang="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92100" y="6731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过拟合</a:t>
            </a:r>
            <a:r>
              <a:rPr lang="" altLang="en-US"/>
              <a:t>？</a:t>
            </a:r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1041400"/>
            <a:ext cx="4285615" cy="1283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737485"/>
            <a:ext cx="6500495" cy="23317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2100" y="2324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模型退化！</a:t>
            </a:r>
            <a:endParaRPr lang="" altLang="en-US"/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Mini </a:t>
            </a:r>
            <a:r>
              <a:rPr lang="en-US" altLang="en-US"/>
              <a:t>VGG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671820" y="577215"/>
            <a:ext cx="4150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保留了4个</a:t>
            </a:r>
            <a:r>
              <a:rPr lang="en-US" altLang="en-US"/>
              <a:t>Conv</a:t>
            </a:r>
            <a:br>
              <a:rPr lang="en-US" altLang="en-US"/>
            </a:br>
            <a:r>
              <a:rPr lang="en-US" altLang="en-US">
                <a:sym typeface="+mn-ea"/>
              </a:rPr>
              <a:t>         </a:t>
            </a:r>
            <a:r>
              <a:rPr lang="" altLang="en-US">
                <a:sym typeface="+mn-ea"/>
              </a:rPr>
              <a:t>3层全连接</a:t>
            </a:r>
            <a:endParaRPr lang="" altLang="en-US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89330"/>
            <a:ext cx="6353175" cy="5705475"/>
          </a:xfrm>
          <a:prstGeom prst="rect">
            <a:avLst/>
          </a:prstGeom>
        </p:spPr>
      </p:pic>
      <p:pic>
        <p:nvPicPr>
          <p:cNvPr id="6" name="Picture 5" descr="err vgg mini lr=0.003 optimizer=adam epochs=10train_batch_size256test_batch_siz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30" y="2746375"/>
            <a:ext cx="4178935" cy="2431415"/>
          </a:xfrm>
          <a:prstGeom prst="rect">
            <a:avLst/>
          </a:prstGeom>
        </p:spPr>
      </p:pic>
      <p:pic>
        <p:nvPicPr>
          <p:cNvPr id="9" name="Picture 8" descr="acc vgg mini lr=0.003 optimizer=adam epochs=10train_batch_size256test_batch_size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15" y="2746375"/>
            <a:ext cx="4208145" cy="2431415"/>
          </a:xfrm>
          <a:prstGeom prst="rect">
            <a:avLst/>
          </a:prstGeom>
        </p:spPr>
      </p:pic>
      <p:pic>
        <p:nvPicPr>
          <p:cNvPr id="10" name="Picture 9" descr="err vgglr=0.003 optimizer=adam epochs=10tbs64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570" y="-41275"/>
            <a:ext cx="3507740" cy="2787650"/>
          </a:xfrm>
          <a:prstGeom prst="rect">
            <a:avLst/>
          </a:prstGeom>
        </p:spPr>
      </p:pic>
      <p:pic>
        <p:nvPicPr>
          <p:cNvPr id="11" name="Picture 10" descr="acc vgglr=0.003 optimizer=adam epochs=10tbs64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45" y="-41275"/>
            <a:ext cx="3455035" cy="2787650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Hybrid VGG</a:t>
            </a:r>
            <a:r>
              <a:rPr lang="en-US" altLang="en-US"/>
              <a:t> 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227330"/>
            <a:ext cx="6353175" cy="57054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53990" y="331470"/>
            <a:ext cx="3887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每个Conv层之后添加BN层</a:t>
            </a:r>
            <a:endParaRPr lang="" altLang="en-US"/>
          </a:p>
          <a:p>
            <a:r>
              <a:rPr lang="" altLang="en-US"/>
              <a:t>每个Pool层之后添加Dropout层</a:t>
            </a:r>
            <a:endParaRPr lang="" altLang="en-US"/>
          </a:p>
        </p:txBody>
      </p:sp>
      <p:pic>
        <p:nvPicPr>
          <p:cNvPr id="9" name="Picture 8" descr="err cifar lr=0.003 optimizer=adam epochs=10tbs256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25" y="3086735"/>
            <a:ext cx="3746500" cy="2086610"/>
          </a:xfrm>
          <a:prstGeom prst="rect">
            <a:avLst/>
          </a:prstGeom>
        </p:spPr>
      </p:pic>
      <p:pic>
        <p:nvPicPr>
          <p:cNvPr id="10" name="Picture 9" descr="acc cifar lr=0.003 optimizer=adam epochs=10tbs256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5" y="923290"/>
            <a:ext cx="3747135" cy="2163445"/>
          </a:xfrm>
          <a:prstGeom prst="rect">
            <a:avLst/>
          </a:prstGeom>
        </p:spPr>
      </p:pic>
      <p:pic>
        <p:nvPicPr>
          <p:cNvPr id="13" name="Picture 12" descr="err vgglr=0.003 optimizer=adam epochs=10tbs64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270" y="3086735"/>
            <a:ext cx="3615055" cy="2085975"/>
          </a:xfrm>
          <a:prstGeom prst="rect">
            <a:avLst/>
          </a:prstGeom>
        </p:spPr>
      </p:pic>
      <p:pic>
        <p:nvPicPr>
          <p:cNvPr id="14" name="Picture 13" descr="acc vgglr=0.003 optimizer=adam epochs=10tbs64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635" y="923290"/>
            <a:ext cx="3615690" cy="23507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3303270" y="2045970"/>
            <a:ext cx="184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减少BN层数</a:t>
            </a:r>
            <a:endParaRPr lang="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274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Dropout</a:t>
            </a:r>
            <a:endParaRPr lang="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922655"/>
            <a:ext cx="3009900" cy="904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" y="2707005"/>
            <a:ext cx="3152775" cy="16192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222240" y="1663065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（1）取平均的作用</a:t>
            </a:r>
            <a:endParaRPr lang="en-US" sz="1200"/>
          </a:p>
          <a:p>
            <a:endParaRPr lang="en-US" sz="1200"/>
          </a:p>
          <a:p>
            <a:r>
              <a:rPr lang="en-US" sz="1200"/>
              <a:t>（2）减少神经元之间复杂的共适应关系</a:t>
            </a:r>
            <a:endParaRPr lang="en-US" sz="1200"/>
          </a:p>
          <a:p>
            <a:endParaRPr lang="en-US" sz="1200"/>
          </a:p>
          <a:p>
            <a:r>
              <a:rPr lang="" altLang="en-US" sz="1200"/>
              <a:t> ( 3 ) 加速训练</a:t>
            </a:r>
            <a:endParaRPr lang="" altLang="en-US" sz="1200"/>
          </a:p>
          <a:p>
            <a:endParaRPr lang="" altLang="en-US" sz="1200"/>
          </a:p>
          <a:p>
            <a:r>
              <a:rPr lang="" altLang="en-US" sz="1200"/>
              <a:t> ( 4 ) 削弱过拟合</a:t>
            </a:r>
            <a:endParaRPr lang="" altLang="en-US" sz="1200"/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935950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067116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520" y="935990"/>
            <a:ext cx="1160145" cy="1010920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０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31" y="1369741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548640" y="1111250"/>
            <a:ext cx="258254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问题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总结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1560" y="1476597"/>
            <a:ext cx="252028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8640" y="1476375"/>
            <a:ext cx="8230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1. </a:t>
            </a:r>
            <a:r>
              <a:rPr lang="en-US" altLang="en-US">
                <a:sym typeface="+mn-ea"/>
              </a:rPr>
              <a:t>Var算子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2. Group Convolution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3. VGG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80047" y="1749160"/>
            <a:ext cx="6774118" cy="164237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7875" y="1812761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谢谢观看！</a:t>
            </a:r>
            <a:endParaRPr kumimoji="0" lang="zh-CN" altLang="en-US" sz="5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57" grpId="0" animBg="1"/>
      <p:bldP spid="65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2674800" y="935950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067116"/>
            <a:ext cx="6934200" cy="12571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/>
          <p:nvPr/>
        </p:nvSpPr>
        <p:spPr bwMode="auto">
          <a:xfrm>
            <a:off x="2763669" y="935951"/>
            <a:ext cx="993775" cy="101123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31" y="1369741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-974839" y="41194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-164786" y="2757201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836957" y="43099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4035200" y="4288667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2139606" y="4078384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>
            <a:off x="5248457" y="3889038"/>
            <a:ext cx="1099801" cy="109980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6065317" y="4796710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7522107" y="3732723"/>
            <a:ext cx="1647406" cy="164740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3491023" y="3951690"/>
            <a:ext cx="619900" cy="6199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338437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" altLang="en-US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203848" y="1319178"/>
            <a:ext cx="1324054" cy="1141426"/>
            <a:chOff x="3203848" y="1194651"/>
            <a:chExt cx="1324054" cy="1141426"/>
          </a:xfrm>
        </p:grpSpPr>
        <p:sp>
          <p:nvSpPr>
            <p:cNvPr id="9" name="六边形 8"/>
            <p:cNvSpPr/>
            <p:nvPr/>
          </p:nvSpPr>
          <p:spPr>
            <a:xfrm>
              <a:off x="3203848" y="1194651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26915" y="1472976"/>
              <a:ext cx="992518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CNN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80598" y="2029956"/>
            <a:ext cx="1324054" cy="1141426"/>
            <a:chOff x="4480598" y="1905429"/>
            <a:chExt cx="1324054" cy="1141426"/>
          </a:xfrm>
        </p:grpSpPr>
        <p:sp>
          <p:nvSpPr>
            <p:cNvPr id="12" name="六边形 11"/>
            <p:cNvSpPr/>
            <p:nvPr/>
          </p:nvSpPr>
          <p:spPr>
            <a:xfrm>
              <a:off x="4480598" y="1905429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err="1">
                  <a:solidFill>
                    <a:schemeClr val="bg1"/>
                  </a:solidFill>
                  <a:latin typeface="微软雅黑" panose="020B0503020204020204" pitchFamily="34" charset="-122"/>
                </a:rPr>
                <a:t>VGG</a:t>
              </a:r>
              <a:endParaRPr lang="en-US" altLang="en-US" dirty="0" err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46581" y="2183754"/>
              <a:ext cx="7920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03848" y="2740734"/>
            <a:ext cx="1324054" cy="1141426"/>
            <a:chOff x="3203848" y="2616207"/>
            <a:chExt cx="1324054" cy="1141426"/>
          </a:xfrm>
        </p:grpSpPr>
        <p:sp>
          <p:nvSpPr>
            <p:cNvPr id="15" name="六边形 14"/>
            <p:cNvSpPr/>
            <p:nvPr/>
          </p:nvSpPr>
          <p:spPr>
            <a:xfrm>
              <a:off x="3203848" y="2616207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36840" y="2894532"/>
              <a:ext cx="972669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BN</a:t>
              </a:r>
              <a:endParaRPr lang="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80598" y="3451515"/>
            <a:ext cx="1324054" cy="1141426"/>
            <a:chOff x="4480598" y="3326987"/>
            <a:chExt cx="1324054" cy="1141426"/>
          </a:xfrm>
        </p:grpSpPr>
        <p:sp>
          <p:nvSpPr>
            <p:cNvPr id="18" name="六边形 17"/>
            <p:cNvSpPr/>
            <p:nvPr/>
          </p:nvSpPr>
          <p:spPr>
            <a:xfrm>
              <a:off x="4480598" y="3326987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594627" y="3605310"/>
              <a:ext cx="1058071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Dropout</a:t>
              </a:r>
              <a:endParaRPr lang="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683568" y="2710406"/>
            <a:ext cx="2367154" cy="12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5744248" y="2770795"/>
            <a:ext cx="1324054" cy="1141426"/>
            <a:chOff x="4480598" y="3326987"/>
            <a:chExt cx="1324054" cy="1141426"/>
          </a:xfrm>
        </p:grpSpPr>
        <p:sp>
          <p:nvSpPr>
            <p:cNvPr id="24" name="六边形 17"/>
            <p:cNvSpPr/>
            <p:nvPr/>
          </p:nvSpPr>
          <p:spPr>
            <a:xfrm>
              <a:off x="4480598" y="3326987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18"/>
            <p:cNvSpPr/>
            <p:nvPr/>
          </p:nvSpPr>
          <p:spPr>
            <a:xfrm>
              <a:off x="4613042" y="3669445"/>
              <a:ext cx="1058071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/>
              <a:r>
                <a:rPr lang="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</a:t>
              </a:r>
              <a:endParaRPr lang="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7"/>
          <p:cNvGrpSpPr/>
          <p:nvPr/>
        </p:nvGrpSpPr>
        <p:grpSpPr>
          <a:xfrm>
            <a:off x="1954168" y="2030378"/>
            <a:ext cx="1324054" cy="1141426"/>
            <a:chOff x="3203848" y="1194651"/>
            <a:chExt cx="1324054" cy="1141426"/>
          </a:xfrm>
        </p:grpSpPr>
        <p:sp>
          <p:nvSpPr>
            <p:cNvPr id="27" name="六边形 8"/>
            <p:cNvSpPr/>
            <p:nvPr/>
          </p:nvSpPr>
          <p:spPr>
            <a:xfrm>
              <a:off x="3203848" y="1194651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9"/>
            <p:cNvSpPr/>
            <p:nvPr/>
          </p:nvSpPr>
          <p:spPr>
            <a:xfrm>
              <a:off x="3238773" y="1568666"/>
              <a:ext cx="1289050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/>
              <a:r>
                <a:rPr lang="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Optimizer</a:t>
              </a:r>
              <a:endParaRPr lang="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"/>
          <p:cNvGrpSpPr/>
          <p:nvPr/>
        </p:nvGrpSpPr>
        <p:grpSpPr>
          <a:xfrm>
            <a:off x="4480833" y="698783"/>
            <a:ext cx="1324054" cy="1141426"/>
            <a:chOff x="3203848" y="1194651"/>
            <a:chExt cx="1324054" cy="1141426"/>
          </a:xfrm>
        </p:grpSpPr>
        <p:sp>
          <p:nvSpPr>
            <p:cNvPr id="30" name="六边形 8"/>
            <p:cNvSpPr/>
            <p:nvPr/>
          </p:nvSpPr>
          <p:spPr>
            <a:xfrm>
              <a:off x="3203848" y="1194651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9"/>
            <p:cNvSpPr/>
            <p:nvPr/>
          </p:nvSpPr>
          <p:spPr>
            <a:xfrm>
              <a:off x="3326915" y="1596166"/>
              <a:ext cx="992518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/>
              <a:r>
                <a:rPr lang="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感受野</a:t>
              </a:r>
              <a:endParaRPr lang="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954168" y="698783"/>
            <a:ext cx="1324054" cy="1141426"/>
            <a:chOff x="3203848" y="1194651"/>
            <a:chExt cx="1324054" cy="1141426"/>
          </a:xfrm>
        </p:grpSpPr>
        <p:sp>
          <p:nvSpPr>
            <p:cNvPr id="33" name="六边形 8"/>
            <p:cNvSpPr/>
            <p:nvPr/>
          </p:nvSpPr>
          <p:spPr>
            <a:xfrm>
              <a:off x="3203848" y="1194651"/>
              <a:ext cx="1324054" cy="114142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9"/>
            <p:cNvSpPr/>
            <p:nvPr/>
          </p:nvSpPr>
          <p:spPr>
            <a:xfrm>
              <a:off x="3326915" y="1472976"/>
              <a:ext cx="992518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DataProcess</a:t>
              </a:r>
              <a:endParaRPr lang="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CNN Simple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302000" y="231775"/>
            <a:ext cx="415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BN层位置：</a:t>
            </a:r>
            <a:r>
              <a:rPr lang="en-US" altLang="en-US">
                <a:sym typeface="+mn-ea"/>
              </a:rPr>
              <a:t>第二个卷积核后</a:t>
            </a:r>
            <a:endParaRPr lang="en-US" altLang="en-US"/>
          </a:p>
        </p:txBody>
      </p:sp>
      <p:pic>
        <p:nvPicPr>
          <p:cNvPr id="9" name="Picture 8" descr="acc lr=0.0001 optimizer=adam epochs=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910" y="2876550"/>
            <a:ext cx="2783840" cy="2183765"/>
          </a:xfrm>
          <a:prstGeom prst="rect">
            <a:avLst/>
          </a:prstGeom>
        </p:spPr>
      </p:pic>
      <p:pic>
        <p:nvPicPr>
          <p:cNvPr id="11" name="Picture 10" descr="err lr=0.0001 optimizer=adam epochs=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876550"/>
            <a:ext cx="2783205" cy="2087245"/>
          </a:xfrm>
          <a:prstGeom prst="rect">
            <a:avLst/>
          </a:prstGeom>
        </p:spPr>
      </p:pic>
      <p:pic>
        <p:nvPicPr>
          <p:cNvPr id="12" name="Picture 11" descr="Screenshot from 2020-03-30 23-32-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0" y="514350"/>
            <a:ext cx="6467475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" y="1146810"/>
            <a:ext cx="15981045" cy="606742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274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感受野</a:t>
            </a:r>
            <a:endParaRPr lang="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025" y="208915"/>
            <a:ext cx="3943350" cy="1428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713865"/>
            <a:ext cx="3800475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2065655"/>
            <a:ext cx="2961005" cy="29508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00050" y="621030"/>
            <a:ext cx="34518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      </a:t>
            </a:r>
            <a:r>
              <a:rPr lang="en-US" sz="1400"/>
              <a:t>一般task要求感受野越大越好，如图像分类中最后卷积层的感受野要大于输入图像，网络深度越深感受野越大性能越好</a:t>
            </a:r>
            <a:r>
              <a:rPr lang="" altLang="en-US" sz="1400"/>
              <a:t>。</a:t>
            </a:r>
            <a:endParaRPr lang="" altLang="en-US" sz="1400"/>
          </a:p>
          <a:p>
            <a:endParaRPr lang="" altLang="en-US" sz="1400"/>
          </a:p>
          <a:p>
            <a:r>
              <a:rPr lang="" altLang="en-US" sz="1400"/>
              <a:t>      卷积核的累积扩大感受野，可以代替大的卷积核，同时减少参数。</a:t>
            </a:r>
            <a:endParaRPr lang="" alt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5224145" y="3592830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有效感受野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300345" y="3961130"/>
            <a:ext cx="3796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并不是感受野内所有像素对输出向量的贡献相同，在很多情况下感受野区域内像素的影响分布是高斯，有效感受野仅占理论感受野的一部分，且高斯分布从中心到边缘快速衰减</a:t>
            </a:r>
            <a:endParaRPr lang="en-US" sz="1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925" y="2971800"/>
            <a:ext cx="2344420" cy="204470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274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Batch Normalization</a:t>
            </a:r>
            <a:endParaRPr lang="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8895" y="577215"/>
            <a:ext cx="3409950" cy="24561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78600" y="577215"/>
            <a:ext cx="2540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①不仅仅极大提升了训练速度，收敛过程大大加快</a:t>
            </a:r>
            <a:endParaRPr lang="en-US"/>
          </a:p>
          <a:p>
            <a:r>
              <a:rPr lang="en-US"/>
              <a:t>②还能增加分类效果，一种解释是这是类似于Dropout的一种防止过拟合的正则化表达方式，所以不用Dropout也能达到相当的效果</a:t>
            </a:r>
            <a:endParaRPr lang="en-US"/>
          </a:p>
          <a:p>
            <a:r>
              <a:rPr lang="en-US"/>
              <a:t>③另外调参过程也简单多了，对于初始化要求没那么高，而且可以使用大的学习率等。</a:t>
            </a:r>
            <a:endParaRPr lang="en-US"/>
          </a:p>
        </p:txBody>
      </p:sp>
      <p:pic>
        <p:nvPicPr>
          <p:cNvPr id="4" name="Picture 3" descr="Screenshot from 2020-03-31 12-21-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15" y="71755"/>
            <a:ext cx="2390775" cy="1000125"/>
          </a:xfrm>
          <a:prstGeom prst="rect">
            <a:avLst/>
          </a:prstGeom>
        </p:spPr>
      </p:pic>
      <p:pic>
        <p:nvPicPr>
          <p:cNvPr id="5" name="Picture 4" descr="Screenshot from 2020-03-31 12-21-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85" y="1071880"/>
            <a:ext cx="3280410" cy="790575"/>
          </a:xfrm>
          <a:prstGeom prst="rect">
            <a:avLst/>
          </a:prstGeom>
        </p:spPr>
      </p:pic>
      <p:pic>
        <p:nvPicPr>
          <p:cNvPr id="6" name="Picture 5" descr="Screenshot from 2020-03-31 12-21-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75" y="1862455"/>
            <a:ext cx="2552700" cy="638175"/>
          </a:xfrm>
          <a:prstGeom prst="rect">
            <a:avLst/>
          </a:prstGeom>
        </p:spPr>
      </p:pic>
      <p:pic>
        <p:nvPicPr>
          <p:cNvPr id="9" name="Picture 8" descr="Screenshot from 2020-03-31 12-21-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055" y="2331720"/>
            <a:ext cx="3085465" cy="868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" y="3161030"/>
            <a:ext cx="5262880" cy="190627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274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Optimizer</a:t>
            </a:r>
            <a:endParaRPr lang="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1020445"/>
            <a:ext cx="2581275" cy="619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655570"/>
            <a:ext cx="2305050" cy="13716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7640" y="1223010"/>
            <a:ext cx="8039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Momentum</a:t>
            </a:r>
            <a:endParaRPr lang="" alt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252730" y="3226435"/>
            <a:ext cx="6337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900"/>
              <a:t>adam</a:t>
            </a:r>
            <a:endParaRPr lang="" altLang="en-US" sz="900"/>
          </a:p>
        </p:txBody>
      </p:sp>
      <p:sp>
        <p:nvSpPr>
          <p:cNvPr id="6" name="Text Box 5"/>
          <p:cNvSpPr txBox="1"/>
          <p:nvPr/>
        </p:nvSpPr>
        <p:spPr>
          <a:xfrm>
            <a:off x="4749800" y="2655570"/>
            <a:ext cx="2540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200"/>
              <a:t>1. </a:t>
            </a:r>
            <a:r>
              <a:rPr lang="en-US" sz="1200"/>
              <a:t>Adam梯度经过偏置校正后，每一次迭代学习率都有一个固定范围，使得参数比较平稳。</a:t>
            </a:r>
            <a:endParaRPr lang="en-US" sz="1200"/>
          </a:p>
          <a:p>
            <a:r>
              <a:rPr lang="" altLang="en-US" sz="1200"/>
              <a:t>2. </a:t>
            </a:r>
            <a:r>
              <a:rPr lang="en-US" sz="1200"/>
              <a:t>结合了Adagrad和RMSprop的优点</a:t>
            </a:r>
            <a:endParaRPr lang="en-US" sz="1200"/>
          </a:p>
          <a:p>
            <a:r>
              <a:rPr lang="" altLang="en-US" sz="1200"/>
              <a:t>3. </a:t>
            </a:r>
            <a:r>
              <a:rPr lang="en-US" sz="1200"/>
              <a:t>为不同的参数计算不同的自适应学习率</a:t>
            </a:r>
            <a:endParaRPr lang="en-US" sz="1200"/>
          </a:p>
          <a:p>
            <a:r>
              <a:rPr lang="" altLang="en-US" sz="1200"/>
              <a:t>4. </a:t>
            </a:r>
            <a:r>
              <a:rPr lang="en-US" sz="1200"/>
              <a:t>也适用于大多非凸优化问题——适用于大数据集和高维空间</a:t>
            </a:r>
            <a:r>
              <a:rPr lang="" altLang="en-US" sz="1200"/>
              <a:t>，具有更强的鲁棒性</a:t>
            </a:r>
            <a:endParaRPr lang="" alt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4650740" y="852805"/>
            <a:ext cx="28898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200"/>
              <a:t>1. </a:t>
            </a:r>
            <a:r>
              <a:rPr lang="en-US" sz="1200"/>
              <a:t>在梯度方向改变时，momentum能够降低参数更新速度，从而减少震荡</a:t>
            </a:r>
            <a:endParaRPr lang="en-US" sz="1200"/>
          </a:p>
          <a:p>
            <a:r>
              <a:rPr lang="" altLang="en-US" sz="1200"/>
              <a:t>2. </a:t>
            </a:r>
            <a:r>
              <a:rPr lang="en-US" sz="1200"/>
              <a:t>在梯度方向相同时，momentum可以加速参数更新， 从而加速收敛。</a:t>
            </a:r>
            <a:endParaRPr lang="en-US" sz="1200"/>
          </a:p>
          <a:p>
            <a:r>
              <a:rPr lang="" altLang="en-US" sz="1200"/>
              <a:t>3. </a:t>
            </a:r>
            <a:r>
              <a:rPr lang="en-US" sz="1200"/>
              <a:t>momentum能够加速SGD收敛，抑制震荡。</a:t>
            </a:r>
            <a:endParaRPr lang="en-US" sz="1200"/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VGG 11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302000" y="231775"/>
            <a:ext cx="415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BN层位置：</a:t>
            </a:r>
            <a:r>
              <a:rPr lang="en-US" altLang="en-US">
                <a:sym typeface="+mn-ea"/>
              </a:rPr>
              <a:t>第</a:t>
            </a:r>
            <a:r>
              <a:rPr lang="" altLang="en-US">
                <a:sym typeface="+mn-ea"/>
              </a:rPr>
              <a:t>五层</a:t>
            </a:r>
            <a:r>
              <a:rPr lang="en-US" altLang="en-US">
                <a:sym typeface="+mn-ea"/>
              </a:rPr>
              <a:t>卷积核后</a:t>
            </a:r>
            <a:endParaRPr lang="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-1203325"/>
            <a:ext cx="16316325" cy="6067425"/>
          </a:xfrm>
          <a:prstGeom prst="rect">
            <a:avLst/>
          </a:prstGeom>
        </p:spPr>
      </p:pic>
      <p:pic>
        <p:nvPicPr>
          <p:cNvPr id="18" name="Picture 17" descr="err lr=0.0001 optimizer=adam epochs=10train_batch_size256test_batch_siz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609600"/>
            <a:ext cx="3060065" cy="2295525"/>
          </a:xfrm>
          <a:prstGeom prst="rect">
            <a:avLst/>
          </a:prstGeom>
        </p:spPr>
      </p:pic>
      <p:pic>
        <p:nvPicPr>
          <p:cNvPr id="19" name="Picture 18" descr="acc lr=0.0001 optimizer=adam epochs=10train_batch_size256test_batch_size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775" y="2882265"/>
            <a:ext cx="3075940" cy="2307590"/>
          </a:xfrm>
          <a:prstGeom prst="rect">
            <a:avLst/>
          </a:prstGeom>
        </p:spPr>
      </p:pic>
      <p:pic>
        <p:nvPicPr>
          <p:cNvPr id="20" name="Picture 19" descr="err lr=0.0001 optimizer=adam epochs=10train_batch_size256test_batch_size64 with Normaliz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5" y="600075"/>
            <a:ext cx="3073400" cy="2305050"/>
          </a:xfrm>
          <a:prstGeom prst="rect">
            <a:avLst/>
          </a:prstGeom>
        </p:spPr>
      </p:pic>
      <p:pic>
        <p:nvPicPr>
          <p:cNvPr id="21" name="Picture 20" descr="acc lr=0.0001 optimizer=adam epochs=10train_batch_size256test_batch_size64 with Normaliz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75" y="2884805"/>
            <a:ext cx="3073400" cy="230505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7210425" y="1097915"/>
            <a:ext cx="1417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zero centered</a:t>
            </a:r>
            <a:endParaRPr lang="" altLang="en-US"/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81610" y="208915"/>
            <a:ext cx="463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VGG</a:t>
            </a:r>
            <a:endParaRPr lang="" altLang="en-US"/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Presentation</Application>
  <PresentationFormat>全屏显示(16:9)</PresentationFormat>
  <Paragraphs>128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DejaVu Sans</vt:lpstr>
      <vt:lpstr>微软雅黑</vt:lpstr>
      <vt:lpstr>Droid Sans Fallback</vt:lpstr>
      <vt:lpstr>华文中宋</vt:lpstr>
      <vt:lpstr>Arial Unicode MS</vt:lpstr>
      <vt:lpstr>Arial Narrow</vt:lpstr>
      <vt:lpstr>Calibri</vt:lpstr>
      <vt:lpstr>Arial Unicode MS</vt:lpstr>
      <vt:lpstr>SimSun</vt:lpstr>
      <vt:lpstr>Abyssinica SIL</vt:lpstr>
      <vt:lpstr>SimSun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蓝色工作总结</dc:title>
  <dc:creator>第一PPT</dc:creator>
  <cp:keywords>www.1ppt.com</cp:keywords>
  <dc:description>www.1ppt.com</dc:description>
  <cp:lastModifiedBy>萌宝宝灰</cp:lastModifiedBy>
  <cp:revision>176</cp:revision>
  <dcterms:created xsi:type="dcterms:W3CDTF">2020-03-31T06:51:02Z</dcterms:created>
  <dcterms:modified xsi:type="dcterms:W3CDTF">2020-03-31T06:51:02Z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