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1" r:id="rId3"/>
    <p:sldId id="347" r:id="rId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375E"/>
    <a:srgbClr val="25C6FF"/>
    <a:srgbClr val="67F5F2"/>
    <a:srgbClr val="6CE8EE"/>
    <a:srgbClr val="C31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0" y="966"/>
      </p:cViewPr>
      <p:guideLst>
        <p:guide orient="horz" pos="1620"/>
        <p:guide pos="2880"/>
      </p:guideLst>
    </p:cSldViewPr>
  </p:slideViewPr>
  <p:notesTextViewPr>
    <p:cViewPr>
      <p:scale>
        <a:sx n="100" d="100"/>
        <a:sy n="100" d="100"/>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D9B237-5AB2-48CF-8032-32E9FB6EB4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861678-F871-4BA5-BC3E-7CD7D2CF1E8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1"/>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userDrawn="1"/>
        </p:nvSpPr>
        <p:spPr>
          <a:xfrm>
            <a:off x="6228184" y="2571750"/>
            <a:ext cx="775136" cy="230832"/>
          </a:xfrm>
          <a:prstGeom prst="rect">
            <a:avLst/>
          </a:prstGeom>
        </p:spPr>
        <p:txBody>
          <a:bodyPr wrap="square">
            <a:spAutoFit/>
          </a:bodyPr>
          <a:lstStyle/>
          <a:p>
            <a:pPr lvl="0"/>
            <a:r>
              <a:rPr lang="en-US" altLang="zh-CN" sz="100" dirty="0">
                <a:solidFill>
                  <a:schemeClr val="bg1"/>
                </a:solidFill>
              </a:rPr>
              <a:t>PPT</a:t>
            </a:r>
            <a:r>
              <a:rPr lang="zh-CN" altLang="en-US" sz="100" dirty="0">
                <a:solidFill>
                  <a:schemeClr val="bg1"/>
                </a:solidFill>
              </a:rPr>
              <a:t>模板下载：</a:t>
            </a:r>
            <a:r>
              <a:rPr lang="en-US" altLang="zh-CN" sz="100" dirty="0">
                <a:solidFill>
                  <a:schemeClr val="bg1"/>
                </a:solidFill>
              </a:rPr>
              <a:t>www.1ppt.com/moban/          </a:t>
            </a:r>
            <a:r>
              <a:rPr lang="zh-CN" altLang="en-US" sz="100" dirty="0">
                <a:solidFill>
                  <a:schemeClr val="bg1"/>
                </a:solidFill>
              </a:rPr>
              <a:t>行业</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www.1ppt.com/hangye/ </a:t>
            </a:r>
            <a:endParaRPr lang="en-US" altLang="zh-CN" sz="100" dirty="0">
              <a:solidFill>
                <a:schemeClr val="bg1"/>
              </a:solidFill>
            </a:endParaRPr>
          </a:p>
          <a:p>
            <a:pPr lvl="0"/>
            <a:r>
              <a:rPr lang="zh-CN" altLang="en-US" sz="100" dirty="0">
                <a:solidFill>
                  <a:schemeClr val="bg1"/>
                </a:solidFill>
              </a:rPr>
              <a:t>节日</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www.1ppt.com/jieri/          PPT</a:t>
            </a:r>
            <a:r>
              <a:rPr lang="zh-CN" altLang="en-US" sz="100" dirty="0">
                <a:solidFill>
                  <a:schemeClr val="bg1"/>
                </a:solidFill>
              </a:rPr>
              <a:t>素材：</a:t>
            </a:r>
            <a:r>
              <a:rPr lang="en-US" altLang="zh-CN" sz="100" dirty="0">
                <a:solidFill>
                  <a:schemeClr val="bg1"/>
                </a:solidFill>
              </a:rPr>
              <a:t>www.1ppt.com/sucai/</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背景图片：</a:t>
            </a:r>
            <a:r>
              <a:rPr lang="en-US" altLang="zh-CN" sz="100" dirty="0">
                <a:solidFill>
                  <a:schemeClr val="bg1"/>
                </a:solidFill>
              </a:rPr>
              <a:t>www.1ppt.com/beijing/        PPT</a:t>
            </a:r>
            <a:r>
              <a:rPr lang="zh-CN" altLang="en-US" sz="100" dirty="0">
                <a:solidFill>
                  <a:schemeClr val="bg1"/>
                </a:solidFill>
              </a:rPr>
              <a:t>图表：</a:t>
            </a:r>
            <a:r>
              <a:rPr lang="en-US" altLang="zh-CN" sz="100" dirty="0">
                <a:solidFill>
                  <a:schemeClr val="bg1"/>
                </a:solidFill>
              </a:rPr>
              <a:t>www.1ppt.com/tubiao/      </a:t>
            </a:r>
            <a:endParaRPr lang="en-US" altLang="zh-CN" sz="100" dirty="0">
              <a:solidFill>
                <a:schemeClr val="bg1"/>
              </a:solidFill>
            </a:endParaRPr>
          </a:p>
          <a:p>
            <a:pPr lvl="0"/>
            <a:r>
              <a:rPr lang="zh-CN" altLang="en-US" sz="100" dirty="0">
                <a:solidFill>
                  <a:schemeClr val="bg1"/>
                </a:solidFill>
              </a:rPr>
              <a:t>精美</a:t>
            </a:r>
            <a:r>
              <a:rPr lang="en-US" altLang="zh-CN" sz="100" dirty="0">
                <a:solidFill>
                  <a:schemeClr val="bg1"/>
                </a:solidFill>
              </a:rPr>
              <a:t>PPT</a:t>
            </a:r>
            <a:r>
              <a:rPr lang="zh-CN" altLang="en-US" sz="100" dirty="0">
                <a:solidFill>
                  <a:schemeClr val="bg1"/>
                </a:solidFill>
              </a:rPr>
              <a:t>下载：</a:t>
            </a:r>
            <a:r>
              <a:rPr lang="en-US" altLang="zh-CN" sz="100" dirty="0">
                <a:solidFill>
                  <a:schemeClr val="bg1"/>
                </a:solidFill>
              </a:rPr>
              <a:t>www.1ppt.com/xiazai/         PPT</a:t>
            </a:r>
            <a:r>
              <a:rPr lang="zh-CN" altLang="en-US" sz="100" dirty="0">
                <a:solidFill>
                  <a:schemeClr val="bg1"/>
                </a:solidFill>
              </a:rPr>
              <a:t>教程： </a:t>
            </a:r>
            <a:r>
              <a:rPr lang="en-US" altLang="zh-CN" sz="100" dirty="0">
                <a:solidFill>
                  <a:schemeClr val="bg1"/>
                </a:solidFill>
              </a:rPr>
              <a:t>www.1ppt.com/powerpoint/      </a:t>
            </a:r>
            <a:endParaRPr lang="en-US" altLang="zh-CN" sz="100" dirty="0">
              <a:solidFill>
                <a:schemeClr val="bg1"/>
              </a:solidFill>
            </a:endParaRPr>
          </a:p>
          <a:p>
            <a:pPr lvl="0"/>
            <a:r>
              <a:rPr lang="en-US" altLang="zh-CN" sz="100" dirty="0">
                <a:solidFill>
                  <a:schemeClr val="bg1"/>
                </a:solidFill>
              </a:rPr>
              <a:t>PPT</a:t>
            </a:r>
            <a:r>
              <a:rPr lang="zh-CN" altLang="en-US" sz="100" dirty="0">
                <a:solidFill>
                  <a:schemeClr val="bg1"/>
                </a:solidFill>
              </a:rPr>
              <a:t>课件：</a:t>
            </a:r>
            <a:r>
              <a:rPr lang="en-US" altLang="zh-CN" sz="100" dirty="0">
                <a:solidFill>
                  <a:schemeClr val="bg1"/>
                </a:solidFill>
              </a:rPr>
              <a:t>www.1ppt.com/kejian/             </a:t>
            </a:r>
            <a:r>
              <a:rPr lang="zh-CN" altLang="en-US" sz="100" dirty="0">
                <a:solidFill>
                  <a:schemeClr val="bg1"/>
                </a:solidFill>
              </a:rPr>
              <a:t>字体下载：</a:t>
            </a:r>
            <a:r>
              <a:rPr lang="en-US" altLang="zh-CN" sz="100" dirty="0">
                <a:solidFill>
                  <a:schemeClr val="bg1"/>
                </a:solidFill>
              </a:rPr>
              <a:t>www.1ppt.com/ziti/</a:t>
            </a:r>
            <a:endParaRPr lang="en-US" altLang="zh-CN" sz="100" dirty="0">
              <a:solidFill>
                <a:schemeClr val="bg1"/>
              </a:solidFill>
            </a:endParaRPr>
          </a:p>
          <a:p>
            <a:pPr lvl="0"/>
            <a:r>
              <a:rPr lang="zh-CN" altLang="en-US" sz="100" dirty="0">
                <a:solidFill>
                  <a:schemeClr val="bg1"/>
                </a:solidFill>
              </a:rPr>
              <a:t>工作总结</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www.1ppt.com/xiazai/zongjie/ </a:t>
            </a:r>
            <a:r>
              <a:rPr lang="zh-CN" altLang="en-US" sz="100" dirty="0">
                <a:solidFill>
                  <a:schemeClr val="bg1"/>
                </a:solidFill>
              </a:rPr>
              <a:t>工作计划：</a:t>
            </a:r>
            <a:r>
              <a:rPr lang="en-US" altLang="zh-CN" sz="100" dirty="0">
                <a:solidFill>
                  <a:schemeClr val="bg1"/>
                </a:solidFill>
              </a:rPr>
              <a:t>www.1ppt.com/xiazai/jihua/</a:t>
            </a:r>
            <a:endParaRPr lang="en-US" altLang="zh-CN" sz="100" dirty="0">
              <a:solidFill>
                <a:schemeClr val="bg1"/>
              </a:solidFill>
            </a:endParaRPr>
          </a:p>
          <a:p>
            <a:pPr lvl="0"/>
            <a:r>
              <a:rPr lang="zh-CN" altLang="en-US" sz="100" dirty="0">
                <a:solidFill>
                  <a:schemeClr val="bg1"/>
                </a:solidFill>
              </a:rPr>
              <a:t>商务</a:t>
            </a:r>
            <a:r>
              <a:rPr lang="en-US" altLang="zh-CN" sz="100" dirty="0">
                <a:solidFill>
                  <a:schemeClr val="bg1"/>
                </a:solidFill>
              </a:rPr>
              <a:t>PPT</a:t>
            </a:r>
            <a:r>
              <a:rPr lang="zh-CN" altLang="en-US" sz="100" dirty="0">
                <a:solidFill>
                  <a:schemeClr val="bg1"/>
                </a:solidFill>
              </a:rPr>
              <a:t>模板：</a:t>
            </a:r>
            <a:r>
              <a:rPr lang="en-US" altLang="zh-CN" sz="100" dirty="0">
                <a:solidFill>
                  <a:schemeClr val="bg1"/>
                </a:solidFill>
              </a:rPr>
              <a:t>www.1ppt.com/moban/shangwu/  </a:t>
            </a:r>
            <a:r>
              <a:rPr lang="zh-CN" altLang="en-US" sz="100" dirty="0">
                <a:solidFill>
                  <a:schemeClr val="bg1"/>
                </a:solidFill>
              </a:rPr>
              <a:t>个人简历</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www.1ppt.com/xiazai/jianli/  </a:t>
            </a:r>
            <a:endParaRPr lang="en-US" altLang="zh-CN" sz="100" dirty="0">
              <a:solidFill>
                <a:schemeClr val="bg1"/>
              </a:solidFill>
            </a:endParaRPr>
          </a:p>
          <a:p>
            <a:pPr lvl="0"/>
            <a:r>
              <a:rPr lang="zh-CN" altLang="en-US" sz="100" dirty="0">
                <a:solidFill>
                  <a:schemeClr val="bg1"/>
                </a:solidFill>
              </a:rPr>
              <a:t>毕业答辩</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www.1ppt.com/xiazai/dabian/  </a:t>
            </a:r>
            <a:r>
              <a:rPr lang="zh-CN" altLang="en-US" sz="100" dirty="0">
                <a:solidFill>
                  <a:schemeClr val="bg1"/>
                </a:solidFill>
              </a:rPr>
              <a:t>工作汇报</a:t>
            </a:r>
            <a:r>
              <a:rPr lang="en-US" altLang="zh-CN" sz="100" dirty="0">
                <a:solidFill>
                  <a:schemeClr val="bg1"/>
                </a:solidFill>
              </a:rPr>
              <a:t>PPT</a:t>
            </a:r>
            <a:r>
              <a:rPr lang="zh-CN" altLang="en-US" sz="100" dirty="0">
                <a:solidFill>
                  <a:schemeClr val="bg1"/>
                </a:solidFill>
              </a:rPr>
              <a:t>：</a:t>
            </a:r>
            <a:r>
              <a:rPr lang="en-US" altLang="zh-CN" sz="100" dirty="0">
                <a:solidFill>
                  <a:schemeClr val="bg1"/>
                </a:solidFill>
              </a:rPr>
              <a:t>www.1ppt.com/xiazai/huibao/    </a:t>
            </a:r>
            <a:endParaRPr lang="en-US" altLang="zh-CN" sz="100" dirty="0">
              <a:solidFill>
                <a:schemeClr val="bg1"/>
              </a:solidFill>
            </a:endParaRPr>
          </a:p>
          <a:p>
            <a:pPr lvl="0"/>
            <a:r>
              <a:rPr lang="en-US" altLang="zh-CN" sz="100" dirty="0">
                <a:solidFill>
                  <a:schemeClr val="bg1"/>
                </a:solidFill>
              </a:rPr>
              <a:t> </a:t>
            </a:r>
            <a:endParaRPr lang="en-US" altLang="zh-CN" sz="100" dirty="0">
              <a:solidFill>
                <a:schemeClr val="bg1"/>
              </a:solidFill>
            </a:endParaRPr>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ransition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alphaModFix amt="80000"/>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advTm="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60" y="186194"/>
            <a:ext cx="2304256" cy="368300"/>
          </a:xfrm>
          <a:prstGeom prst="rect">
            <a:avLst/>
          </a:prstGeom>
          <a:noFill/>
          <a:ln w="9525">
            <a:noFill/>
            <a:miter lim="800000"/>
          </a:ln>
        </p:spPr>
        <p:txBody>
          <a:bodyPr wrap="square">
            <a:spAutoFit/>
          </a:bodyPr>
          <a:lstStyle/>
          <a:p>
            <a:pPr>
              <a:defRPr/>
            </a:pPr>
            <a:r>
              <a:rPr lang="en-US" altLang="zh-CN" b="1" kern="0" dirty="0">
                <a:solidFill>
                  <a:schemeClr val="bg1"/>
                </a:solidFill>
                <a:latin typeface="微软雅黑" panose="020B0503020204020204" pitchFamily="34" charset="-122"/>
                <a:ea typeface="微软雅黑" panose="020B0503020204020204" pitchFamily="34" charset="-122"/>
              </a:rPr>
              <a:t>hog</a:t>
            </a:r>
            <a:r>
              <a:rPr lang="zh-CN" altLang="en-US" b="1" kern="0" dirty="0">
                <a:solidFill>
                  <a:schemeClr val="bg1"/>
                </a:solidFill>
                <a:latin typeface="微软雅黑" panose="020B0503020204020204" pitchFamily="34" charset="-122"/>
                <a:ea typeface="微软雅黑" panose="020B0503020204020204" pitchFamily="34" charset="-122"/>
              </a:rPr>
              <a:t>算法简介</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48640" y="1111250"/>
            <a:ext cx="258254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1400" b="1" dirty="0">
                <a:solidFill>
                  <a:schemeClr val="tx1">
                    <a:lumMod val="85000"/>
                    <a:lumOff val="15000"/>
                  </a:schemeClr>
                </a:solidFill>
                <a:latin typeface="微软雅黑" panose="020B0503020204020204" pitchFamily="34" charset="-122"/>
              </a:rPr>
              <a:t>hog</a:t>
            </a:r>
            <a:r>
              <a:rPr lang="zh-CN" altLang="en-US" sz="1400" b="1" dirty="0">
                <a:solidFill>
                  <a:schemeClr val="tx1">
                    <a:lumMod val="85000"/>
                    <a:lumOff val="15000"/>
                  </a:schemeClr>
                </a:solidFill>
                <a:latin typeface="微软雅黑" panose="020B0503020204020204" pitchFamily="34" charset="-122"/>
              </a:rPr>
              <a:t>特征提取</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47659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1"/>
          <a:stretch>
            <a:fillRect/>
          </a:stretch>
        </p:blipFill>
        <p:spPr>
          <a:xfrm>
            <a:off x="4421505" y="3954780"/>
            <a:ext cx="2238375" cy="965835"/>
          </a:xfrm>
          <a:prstGeom prst="rect">
            <a:avLst/>
          </a:prstGeom>
        </p:spPr>
      </p:pic>
      <p:pic>
        <p:nvPicPr>
          <p:cNvPr id="14" name="图片 13"/>
          <p:cNvPicPr>
            <a:picLocks noChangeAspect="1"/>
          </p:cNvPicPr>
          <p:nvPr/>
        </p:nvPicPr>
        <p:blipFill>
          <a:blip r:embed="rId2"/>
          <a:stretch>
            <a:fillRect/>
          </a:stretch>
        </p:blipFill>
        <p:spPr>
          <a:xfrm>
            <a:off x="6659880" y="3940175"/>
            <a:ext cx="2322830" cy="980440"/>
          </a:xfrm>
          <a:prstGeom prst="rect">
            <a:avLst/>
          </a:prstGeom>
        </p:spPr>
      </p:pic>
      <p:sp>
        <p:nvSpPr>
          <p:cNvPr id="15" name="文本框 14"/>
          <p:cNvSpPr txBox="1"/>
          <p:nvPr/>
        </p:nvSpPr>
        <p:spPr>
          <a:xfrm>
            <a:off x="539750" y="1694815"/>
            <a:ext cx="4013200" cy="2461260"/>
          </a:xfrm>
          <a:prstGeom prst="rect">
            <a:avLst/>
          </a:prstGeom>
          <a:noFill/>
        </p:spPr>
        <p:txBody>
          <a:bodyPr wrap="square" rtlCol="0">
            <a:spAutoFit/>
          </a:bodyPr>
          <a:p>
            <a:pPr algn="l"/>
            <a:r>
              <a:rPr lang="zh-CN" altLang="en-US" sz="1400"/>
              <a:t> 方向梯度直方图（Histogram of Oriented Gradient, HOG）特征是一种在计算机视觉和图像处理中用来进行物体检测的特征描述子。HOG特征通过计算和统计图像局部区域的梯度方向直方图来构成特征。</a:t>
            </a:r>
            <a:endParaRPr lang="zh-CN" altLang="en-US" sz="1400"/>
          </a:p>
          <a:p>
            <a:pPr algn="l"/>
            <a:endParaRPr lang="zh-CN" altLang="en-US" sz="1400"/>
          </a:p>
          <a:p>
            <a:pPr algn="l"/>
            <a:r>
              <a:rPr lang="zh-CN" altLang="en-US" sz="1400"/>
              <a:t>优点：忽略了光照对于图像造成的影响，同时图像特征所需维度降低了</a:t>
            </a:r>
            <a:endParaRPr lang="zh-CN" altLang="en-US" sz="1400"/>
          </a:p>
          <a:p>
            <a:pPr algn="l"/>
            <a:endParaRPr lang="zh-CN" altLang="en-US" sz="1400"/>
          </a:p>
          <a:p>
            <a:pPr algn="l"/>
            <a:r>
              <a:rPr lang="zh-CN" altLang="en-US" sz="1400"/>
              <a:t>缺点：</a:t>
            </a:r>
            <a:r>
              <a:rPr lang="en-US" altLang="zh-CN" sz="1400"/>
              <a:t>1. </a:t>
            </a:r>
            <a:r>
              <a:rPr lang="zh-CN" altLang="en-US" sz="1400"/>
              <a:t>描述子生成速度慢   </a:t>
            </a:r>
            <a:r>
              <a:rPr lang="en-US" altLang="zh-CN" sz="1400"/>
              <a:t>2. </a:t>
            </a:r>
            <a:r>
              <a:rPr lang="zh-CN" altLang="en-US" sz="1400"/>
              <a:t>很难处理遮挡问题  </a:t>
            </a:r>
            <a:r>
              <a:rPr lang="en-US" altLang="zh-CN" sz="1400"/>
              <a:t>3. </a:t>
            </a:r>
            <a:r>
              <a:rPr lang="zh-CN" altLang="en-US" sz="1400"/>
              <a:t>对噪点较为敏感。</a:t>
            </a:r>
            <a:endParaRPr lang="zh-CN" altLang="en-US" sz="1400"/>
          </a:p>
        </p:txBody>
      </p:sp>
      <p:pic>
        <p:nvPicPr>
          <p:cNvPr id="16" name="图片 15"/>
          <p:cNvPicPr>
            <a:picLocks noChangeAspect="1"/>
          </p:cNvPicPr>
          <p:nvPr/>
        </p:nvPicPr>
        <p:blipFill>
          <a:blip r:embed="rId3"/>
          <a:stretch>
            <a:fillRect/>
          </a:stretch>
        </p:blipFill>
        <p:spPr>
          <a:xfrm>
            <a:off x="5428615" y="883285"/>
            <a:ext cx="2787015" cy="3071495"/>
          </a:xfrm>
          <a:prstGeom prst="rect">
            <a:avLst/>
          </a:prstGeom>
        </p:spPr>
      </p:pic>
    </p:spTree>
  </p:cSld>
  <p:clrMapOvr>
    <a:masterClrMapping/>
  </p:clrMapOvr>
  <p:transition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
            <a:ext cx="9144000" cy="698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accent6">
                  <a:lumMod val="75000"/>
                </a:schemeClr>
              </a:solidFill>
            </a:endParaRPr>
          </a:p>
        </p:txBody>
      </p:sp>
      <p:sp>
        <p:nvSpPr>
          <p:cNvPr id="3" name="矩形 2"/>
          <p:cNvSpPr/>
          <p:nvPr/>
        </p:nvSpPr>
        <p:spPr>
          <a:xfrm>
            <a:off x="0" y="627542"/>
            <a:ext cx="9144000" cy="72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14"/>
          <p:cNvSpPr txBox="1">
            <a:spLocks noChangeArrowheads="1"/>
          </p:cNvSpPr>
          <p:nvPr/>
        </p:nvSpPr>
        <p:spPr bwMode="auto">
          <a:xfrm>
            <a:off x="611505" y="186055"/>
            <a:ext cx="2741930" cy="368300"/>
          </a:xfrm>
          <a:prstGeom prst="rect">
            <a:avLst/>
          </a:prstGeom>
          <a:noFill/>
          <a:ln w="9525">
            <a:noFill/>
            <a:miter lim="800000"/>
          </a:ln>
        </p:spPr>
        <p:txBody>
          <a:bodyPr wrap="square">
            <a:spAutoFit/>
          </a:bodyPr>
          <a:lstStyle/>
          <a:p>
            <a:pPr>
              <a:defRPr/>
            </a:pPr>
            <a:r>
              <a:rPr lang="zh-CN" altLang="en-US" b="1" kern="0" dirty="0">
                <a:solidFill>
                  <a:schemeClr val="bg1"/>
                </a:solidFill>
                <a:latin typeface="微软雅黑" panose="020B0503020204020204" pitchFamily="34" charset="-122"/>
                <a:ea typeface="微软雅黑" panose="020B0503020204020204" pitchFamily="34" charset="-122"/>
              </a:rPr>
              <a:t>核心代码之</a:t>
            </a:r>
            <a:r>
              <a:rPr lang="en-US" altLang="zh-CN" b="1" kern="0" dirty="0">
                <a:solidFill>
                  <a:schemeClr val="bg1"/>
                </a:solidFill>
                <a:latin typeface="微软雅黑" panose="020B0503020204020204" pitchFamily="34" charset="-122"/>
                <a:ea typeface="微软雅黑" panose="020B0503020204020204" pitchFamily="34" charset="-122"/>
              </a:rPr>
              <a:t>hog</a:t>
            </a:r>
            <a:r>
              <a:rPr lang="zh-CN" altLang="en-US" b="1" kern="0" dirty="0">
                <a:solidFill>
                  <a:schemeClr val="bg1"/>
                </a:solidFill>
                <a:latin typeface="微软雅黑" panose="020B0503020204020204" pitchFamily="34" charset="-122"/>
                <a:ea typeface="微软雅黑" panose="020B0503020204020204" pitchFamily="34" charset="-122"/>
              </a:rPr>
              <a:t>特征提取</a:t>
            </a:r>
            <a:endParaRPr lang="zh-CN" altLang="en-US" b="1" kern="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251520" y="163548"/>
            <a:ext cx="288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 name="矩形 6"/>
          <p:cNvSpPr/>
          <p:nvPr/>
        </p:nvSpPr>
        <p:spPr>
          <a:xfrm>
            <a:off x="395560" y="307588"/>
            <a:ext cx="216000" cy="21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2" name="文本框 7"/>
          <p:cNvSpPr txBox="1">
            <a:spLocks noChangeArrowheads="1"/>
          </p:cNvSpPr>
          <p:nvPr/>
        </p:nvSpPr>
        <p:spPr bwMode="auto">
          <a:xfrm>
            <a:off x="539750" y="1160145"/>
            <a:ext cx="258254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1400" b="1" dirty="0">
                <a:solidFill>
                  <a:schemeClr val="tx1">
                    <a:lumMod val="85000"/>
                    <a:lumOff val="15000"/>
                  </a:schemeClr>
                </a:solidFill>
                <a:latin typeface="微软雅黑" panose="020B0503020204020204" pitchFamily="34" charset="-122"/>
              </a:rPr>
              <a:t>使用</a:t>
            </a:r>
            <a:r>
              <a:rPr lang="en-US" altLang="zh-CN" sz="1400" b="1" dirty="0">
                <a:solidFill>
                  <a:schemeClr val="tx1">
                    <a:lumMod val="85000"/>
                    <a:lumOff val="15000"/>
                  </a:schemeClr>
                </a:solidFill>
                <a:latin typeface="微软雅黑" panose="020B0503020204020204" pitchFamily="34" charset="-122"/>
              </a:rPr>
              <a:t>skimage</a:t>
            </a:r>
            <a:r>
              <a:rPr lang="zh-CN" altLang="en-US" sz="1400" b="1" dirty="0">
                <a:solidFill>
                  <a:schemeClr val="tx1">
                    <a:lumMod val="85000"/>
                    <a:lumOff val="15000"/>
                  </a:schemeClr>
                </a:solidFill>
                <a:latin typeface="微软雅黑" panose="020B0503020204020204" pitchFamily="34" charset="-122"/>
              </a:rPr>
              <a:t>提取</a:t>
            </a:r>
            <a:r>
              <a:rPr lang="en-US" altLang="zh-CN" sz="1400" b="1" dirty="0">
                <a:solidFill>
                  <a:schemeClr val="tx1">
                    <a:lumMod val="85000"/>
                    <a:lumOff val="15000"/>
                  </a:schemeClr>
                </a:solidFill>
                <a:latin typeface="微软雅黑" panose="020B0503020204020204" pitchFamily="34" charset="-122"/>
              </a:rPr>
              <a:t>hog</a:t>
            </a:r>
            <a:r>
              <a:rPr lang="zh-CN" altLang="en-US" sz="1400" b="1" dirty="0">
                <a:solidFill>
                  <a:schemeClr val="tx1">
                    <a:lumMod val="85000"/>
                    <a:lumOff val="15000"/>
                  </a:schemeClr>
                </a:solidFill>
                <a:latin typeface="微软雅黑" panose="020B0503020204020204" pitchFamily="34" charset="-122"/>
              </a:rPr>
              <a:t>特征</a:t>
            </a:r>
            <a:endParaRPr lang="zh-CN" altLang="en-US" sz="1400" b="1" dirty="0">
              <a:solidFill>
                <a:schemeClr val="tx1">
                  <a:lumMod val="85000"/>
                  <a:lumOff val="15000"/>
                </a:schemeClr>
              </a:solidFill>
              <a:latin typeface="微软雅黑" panose="020B0503020204020204" pitchFamily="34" charset="-122"/>
            </a:endParaRPr>
          </a:p>
        </p:txBody>
      </p:sp>
      <p:cxnSp>
        <p:nvCxnSpPr>
          <p:cNvPr id="13" name="直接连接符 12"/>
          <p:cNvCxnSpPr/>
          <p:nvPr/>
        </p:nvCxnSpPr>
        <p:spPr>
          <a:xfrm>
            <a:off x="611560" y="1712817"/>
            <a:ext cx="252028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
          <a:stretch>
            <a:fillRect/>
          </a:stretch>
        </p:blipFill>
        <p:spPr>
          <a:xfrm>
            <a:off x="3122295" y="1809750"/>
            <a:ext cx="5951220" cy="2604770"/>
          </a:xfrm>
          <a:prstGeom prst="rect">
            <a:avLst/>
          </a:prstGeom>
        </p:spPr>
      </p:pic>
      <p:sp>
        <p:nvSpPr>
          <p:cNvPr id="17" name="文本框 16"/>
          <p:cNvSpPr txBox="1"/>
          <p:nvPr/>
        </p:nvSpPr>
        <p:spPr>
          <a:xfrm>
            <a:off x="251460" y="1978660"/>
            <a:ext cx="2745740" cy="1814830"/>
          </a:xfrm>
          <a:prstGeom prst="rect">
            <a:avLst/>
          </a:prstGeom>
          <a:noFill/>
        </p:spPr>
        <p:txBody>
          <a:bodyPr wrap="square" rtlCol="0">
            <a:spAutoFit/>
          </a:bodyPr>
          <a:p>
            <a:r>
              <a:rPr lang="zh-CN" altLang="en-US" sz="1400"/>
              <a:t>在实际的特征向量提取过程中，超参数设置如下：</a:t>
            </a:r>
            <a:endParaRPr lang="zh-CN" altLang="en-US" sz="1400"/>
          </a:p>
          <a:p>
            <a:endParaRPr lang="zh-CN" altLang="en-US" sz="1400"/>
          </a:p>
          <a:p>
            <a:r>
              <a:rPr lang="zh-CN" altLang="en-US" sz="1400"/>
              <a:t>我们使用的是orientation= 9（也就是每</a:t>
            </a:r>
            <a:r>
              <a:rPr lang="en-US" altLang="zh-CN" sz="1400"/>
              <a:t>20</a:t>
            </a:r>
            <a:r>
              <a:rPr lang="zh-CN" altLang="en-US" sz="1400"/>
              <a:t>°一个</a:t>
            </a:r>
            <a:r>
              <a:rPr lang="en-US" altLang="zh-CN" sz="1400"/>
              <a:t>bin</a:t>
            </a:r>
            <a:r>
              <a:rPr lang="zh-CN" altLang="en-US" sz="1400"/>
              <a:t>），每</a:t>
            </a:r>
            <a:r>
              <a:rPr lang="en-US" altLang="zh-CN" sz="1400"/>
              <a:t>4x4 pixel</a:t>
            </a:r>
            <a:r>
              <a:rPr lang="zh-CN" altLang="en-US" sz="1400"/>
              <a:t>区域算作一个</a:t>
            </a:r>
            <a:r>
              <a:rPr lang="en-US" altLang="zh-CN" sz="1400"/>
              <a:t>cell</a:t>
            </a:r>
            <a:r>
              <a:rPr lang="zh-CN" altLang="en-US" sz="1400"/>
              <a:t>，每</a:t>
            </a:r>
            <a:r>
              <a:rPr lang="en-US" altLang="zh-CN" sz="1400"/>
              <a:t>4x4</a:t>
            </a:r>
            <a:r>
              <a:rPr lang="zh-CN" altLang="en-US" sz="1400"/>
              <a:t>个</a:t>
            </a:r>
            <a:r>
              <a:rPr lang="en-US" altLang="zh-CN" sz="1400"/>
              <a:t>cell</a:t>
            </a:r>
            <a:r>
              <a:rPr lang="zh-CN" altLang="en-US" sz="1400"/>
              <a:t>算作一个</a:t>
            </a:r>
            <a:r>
              <a:rPr lang="en-US" altLang="zh-CN" sz="1400"/>
              <a:t>block</a:t>
            </a:r>
            <a:r>
              <a:rPr lang="zh-CN" altLang="en-US" sz="1400"/>
              <a:t>。最终返回所有数据的</a:t>
            </a:r>
            <a:r>
              <a:rPr lang="en-US" altLang="zh-CN" sz="1400"/>
              <a:t>hog</a:t>
            </a:r>
            <a:r>
              <a:rPr lang="zh-CN" altLang="en-US" sz="1400"/>
              <a:t>特征矩阵。</a:t>
            </a:r>
            <a:endParaRPr lang="zh-CN" altLang="en-US" sz="1400"/>
          </a:p>
        </p:txBody>
      </p:sp>
    </p:spTree>
  </p:cSld>
  <p:clrMapOvr>
    <a:masterClrMapping/>
  </p:clrMapOvr>
  <p:transition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bldLvl="0" animBg="1"/>
      <p:bldP spid="1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Words>
  <Application>WPS 演示</Application>
  <PresentationFormat>全屏显示(16:9)</PresentationFormat>
  <Paragraphs>18</Paragraphs>
  <Slides>2</Slides>
  <Notes>26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宋体</vt:lpstr>
      <vt:lpstr>Wingdings</vt:lpstr>
      <vt:lpstr>微软雅黑</vt:lpstr>
      <vt:lpstr>华文中宋</vt:lpstr>
      <vt:lpstr>Arial Unicode MS</vt:lpstr>
      <vt:lpstr>Arial Narrow</vt:lpstr>
      <vt:lpstr>Calibri</vt:lpstr>
      <vt:lpstr>Arial Unicode MS</vt:lpstr>
      <vt:lpstr>Calibri</vt:lpstr>
      <vt:lpstr>第一PPT，www.1ppt.com</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蓝色工作总结</dc:title>
  <dc:creator>第一PPT</dc:creator>
  <cp:keywords>www.1ppt.com</cp:keywords>
  <dc:description>www.1ppt.com</dc:description>
  <cp:lastModifiedBy>杨某人</cp:lastModifiedBy>
  <cp:revision>117</cp:revision>
  <dcterms:created xsi:type="dcterms:W3CDTF">2020-01-09T01:23:00Z</dcterms:created>
  <dcterms:modified xsi:type="dcterms:W3CDTF">2020-02-24T15:09:36Z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