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57" r:id="rId4"/>
    <p:sldId id="274" r:id="rId5"/>
    <p:sldId id="264" r:id="rId6"/>
    <p:sldId id="265" r:id="rId7"/>
    <p:sldId id="256" r:id="rId8"/>
    <p:sldId id="275" r:id="rId9"/>
    <p:sldId id="266" r:id="rId10"/>
    <p:sldId id="267" r:id="rId11"/>
    <p:sldId id="260" r:id="rId12"/>
    <p:sldId id="268" r:id="rId13"/>
    <p:sldId id="269" r:id="rId14"/>
    <p:sldId id="259" r:id="rId15"/>
    <p:sldId id="270" r:id="rId16"/>
    <p:sldId id="261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7AE8C-2010-4030-B0B3-D509416C4371}" v="2" dt="2024-10-27T19:54:29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Kumar" userId="327d9a7831bbce12" providerId="LiveId" clId="{1207AE8C-2010-4030-B0B3-D509416C4371}"/>
    <pc:docChg chg="addSld modSld">
      <pc:chgData name="Aditya Kumar" userId="327d9a7831bbce12" providerId="LiveId" clId="{1207AE8C-2010-4030-B0B3-D509416C4371}" dt="2024-10-27T19:54:45.505" v="3" actId="22"/>
      <pc:docMkLst>
        <pc:docMk/>
      </pc:docMkLst>
      <pc:sldChg chg="addSp new mod">
        <pc:chgData name="Aditya Kumar" userId="327d9a7831bbce12" providerId="LiveId" clId="{1207AE8C-2010-4030-B0B3-D509416C4371}" dt="2024-10-27T19:54:13.835" v="1" actId="22"/>
        <pc:sldMkLst>
          <pc:docMk/>
          <pc:sldMk cId="1757978414" sldId="274"/>
        </pc:sldMkLst>
        <pc:picChg chg="add">
          <ac:chgData name="Aditya Kumar" userId="327d9a7831bbce12" providerId="LiveId" clId="{1207AE8C-2010-4030-B0B3-D509416C4371}" dt="2024-10-27T19:54:13.835" v="1" actId="22"/>
          <ac:picMkLst>
            <pc:docMk/>
            <pc:sldMk cId="1757978414" sldId="274"/>
            <ac:picMk id="3" creationId="{704D3222-E61C-41B4-903C-A285928F1DA6}"/>
          </ac:picMkLst>
        </pc:picChg>
      </pc:sldChg>
      <pc:sldChg chg="addSp new mod">
        <pc:chgData name="Aditya Kumar" userId="327d9a7831bbce12" providerId="LiveId" clId="{1207AE8C-2010-4030-B0B3-D509416C4371}" dt="2024-10-27T19:54:45.505" v="3" actId="22"/>
        <pc:sldMkLst>
          <pc:docMk/>
          <pc:sldMk cId="2276618844" sldId="275"/>
        </pc:sldMkLst>
        <pc:picChg chg="add">
          <ac:chgData name="Aditya Kumar" userId="327d9a7831bbce12" providerId="LiveId" clId="{1207AE8C-2010-4030-B0B3-D509416C4371}" dt="2024-10-27T19:54:45.505" v="3" actId="22"/>
          <ac:picMkLst>
            <pc:docMk/>
            <pc:sldMk cId="2276618844" sldId="275"/>
            <ac:picMk id="3" creationId="{035FA649-B940-C531-915A-BC19E4B6B57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CA3A61F-B285-4974-B20E-C52FA99090E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8EFCBCF-9875-495C-82EB-9389BEC0F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04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61F-B285-4974-B20E-C52FA99090E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CBCF-9875-495C-82EB-9389BEC0F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66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61F-B285-4974-B20E-C52FA99090E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CBCF-9875-495C-82EB-9389BEC0F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7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61F-B285-4974-B20E-C52FA99090E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CBCF-9875-495C-82EB-9389BEC0F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813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61F-B285-4974-B20E-C52FA99090E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CBCF-9875-495C-82EB-9389BEC0F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101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61F-B285-4974-B20E-C52FA99090E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CBCF-9875-495C-82EB-9389BEC0F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759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61F-B285-4974-B20E-C52FA99090E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CBCF-9875-495C-82EB-9389BEC0F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885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61F-B285-4974-B20E-C52FA99090E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CBCF-9875-495C-82EB-9389BEC0F7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1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61F-B285-4974-B20E-C52FA99090E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CBCF-9875-495C-82EB-9389BEC0F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4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61F-B285-4974-B20E-C52FA99090E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CBCF-9875-495C-82EB-9389BEC0F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0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61F-B285-4974-B20E-C52FA99090E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CBCF-9875-495C-82EB-9389BEC0F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54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61F-B285-4974-B20E-C52FA99090E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CBCF-9875-495C-82EB-9389BEC0F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19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61F-B285-4974-B20E-C52FA99090E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CBCF-9875-495C-82EB-9389BEC0F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61F-B285-4974-B20E-C52FA99090E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CBCF-9875-495C-82EB-9389BEC0F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87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61F-B285-4974-B20E-C52FA99090E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CBCF-9875-495C-82EB-9389BEC0F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50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61F-B285-4974-B20E-C52FA99090E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CBCF-9875-495C-82EB-9389BEC0F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64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A61F-B285-4974-B20E-C52FA99090E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CBCF-9875-495C-82EB-9389BEC0F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75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A3A61F-B285-4974-B20E-C52FA99090E9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EFCBCF-9875-495C-82EB-9389BEC0F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197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Relationship Id="rId5" Type="http://schemas.microsoft.com/office/2011/relationships/webextension" Target="../webextensions/webextension4.xml"/><Relationship Id="rId4" Type="http://schemas.microsoft.com/office/2011/relationships/webextension" Target="../webextensions/webextension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879461C-5804-9ABD-9217-47CA0EF8D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6924" y="889843"/>
            <a:ext cx="1134556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Sector of India</a:t>
            </a:r>
            <a:endParaRPr kumimoji="0" lang="en-US" altLang="en-US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from Consumer Price Index, Gross Domestic Product, Wholesale Price Index, and Key National Indicators</a:t>
            </a:r>
            <a:br>
              <a:rPr kumimoji="0" lang="en-US" altLang="en-US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Aditya Kumar</a:t>
            </a:r>
            <a:b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RA2211003010691</a:t>
            </a:r>
            <a:b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K1</a:t>
            </a:r>
            <a:b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Visualization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49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CED5-E48B-C9AE-8A05-2A483A97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GDP Growth Trends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6307-1E6F-28E9-2F2A-F8FDA946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Visuals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Line Chart</a:t>
            </a:r>
            <a:r>
              <a:rPr lang="en-US" sz="2000" dirty="0"/>
              <a:t>: Comparison of GDP growth trends across top states.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Highlight</a:t>
            </a:r>
            <a:r>
              <a:rPr lang="en-US" sz="2000" dirty="0"/>
              <a:t>: Performance of states like Delhi, Maharashtra,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Insights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/>
              <a:t>Economic robustness in leading states, with consistent growth patterns over time.</a:t>
            </a: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70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69674-26A7-90C6-EDFB-72E36BFD2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FC46D1D9-BFD3-0647-E5C2-7202599601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515660"/>
                  </p:ext>
                </p:extLst>
              </p:nvPr>
            </p:nvGraphicFramePr>
            <p:xfrm>
              <a:off x="-2" y="-1"/>
              <a:ext cx="15960437" cy="82889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FC46D1D9-BFD3-0647-E5C2-7202599601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" y="-1"/>
                <a:ext cx="15960437" cy="82889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667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18F9-32C8-56B0-456A-030995CC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Wholesale Price Index (WPI) Dashboard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AB8945-CC6A-A125-FCAA-D6C4CC895F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550861"/>
            <a:ext cx="8879675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Cumulative Price Change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Analysis by year from 2011-2023.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Price change distribution across key commodities.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&amp; Line Charts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Trends over time, highlighting significant price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Commodities like Guava and Jasmine reflect the most significant growth.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Steady increases in prices hint at broader inflation trends over the years.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69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AC0A-095A-5888-97D7-8721991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Annual Comparisons (WPI)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AC1054-AAB7-6740-C50E-8346ED8693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997137"/>
            <a:ext cx="979967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Year-wise comparison across various commodities.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Chart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Trends showcasing significant changes across peak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track sector-specific price changes, aiding in understanding market dynamics.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67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EEB2D-A7DD-369A-1D3A-EADFA335A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F8333C69-B9A3-E9A1-B934-823793F3D9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979783"/>
                  </p:ext>
                </p:extLst>
              </p:nvPr>
            </p:nvGraphicFramePr>
            <p:xfrm>
              <a:off x="-2" y="-310550"/>
              <a:ext cx="19050000" cy="848178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F8333C69-B9A3-E9A1-B934-823793F3D9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" y="-310550"/>
                <a:ext cx="19050000" cy="84817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494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9E83-6CDA-C348-7723-76667E57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State-wise CPI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638B-72FC-F3A0-D375-E62B201E2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Key Metrics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State-wise CPI Trends</a:t>
            </a:r>
            <a:r>
              <a:rPr lang="en-US" sz="1900" dirty="0"/>
              <a:t>: Detailed view of CPI by state, sector, and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Visuals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Heatmap</a:t>
            </a:r>
            <a:r>
              <a:rPr lang="en-US" sz="1900" dirty="0"/>
              <a:t>: Year-over-year CPI changes by state, highlighting states with the highest and lowest CPI.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Geographical Map</a:t>
            </a:r>
            <a:r>
              <a:rPr lang="en-US" sz="1900" dirty="0"/>
              <a:t>: Visual distribution of CPI across regions.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Sector Comparison</a:t>
            </a:r>
            <a:r>
              <a:rPr lang="en-US" sz="1900" dirty="0"/>
              <a:t>: Average CPI comparison across different sectors (Rural, Urban).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Trend Charts</a:t>
            </a:r>
            <a:r>
              <a:rPr lang="en-US" sz="1900" dirty="0"/>
              <a:t>: CPI trend over time for various sectors and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Insights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i="1" dirty="0"/>
              <a:t>Regional variations in CPI, with Sikkim showing high values.</a:t>
            </a:r>
            <a:endParaRPr lang="en-US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i="1" dirty="0"/>
              <a:t>Sector comparison highlights differences in CPI trends across rural, urban, and combined sectors.</a:t>
            </a:r>
            <a:endParaRPr lang="en-US" sz="19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35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A7B51-B0F7-B5BD-0209-EA91CC32C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D8E7CC44-AE76-92B8-99B1-C2891EEF51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6361070"/>
                  </p:ext>
                </p:extLst>
              </p:nvPr>
            </p:nvGraphicFramePr>
            <p:xfrm>
              <a:off x="1" y="1"/>
              <a:ext cx="15978752" cy="846207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D8E7CC44-AE76-92B8-99B1-C2891EEF5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1"/>
                <a:ext cx="15978752" cy="84620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113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DC60-9DF9-411F-B652-BC95CAA6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National Economic Indicators (Additional Dashboard 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E55D-E1C7-99BF-3D7C-4D80D180C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Key Metrics</a:t>
            </a:r>
            <a:r>
              <a:rPr lang="en-US" sz="29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b="1" dirty="0" err="1"/>
              <a:t>Labour</a:t>
            </a:r>
            <a:r>
              <a:rPr lang="en-US" sz="2900" b="1" dirty="0"/>
              <a:t> Force Participation Rate (LFPR)</a:t>
            </a:r>
            <a:r>
              <a:rPr lang="en-US" sz="2900" dirty="0"/>
              <a:t>, </a:t>
            </a:r>
            <a:r>
              <a:rPr lang="en-US" sz="2900" b="1" dirty="0"/>
              <a:t>Unemployment Rate (UR)</a:t>
            </a:r>
            <a:r>
              <a:rPr lang="en-US" sz="2900" dirty="0"/>
              <a:t>, </a:t>
            </a:r>
            <a:r>
              <a:rPr lang="en-US" sz="2900" b="1" dirty="0"/>
              <a:t>Working Population Ratio (WPR)</a:t>
            </a:r>
            <a:r>
              <a:rPr lang="en-US" sz="29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Visuals</a:t>
            </a:r>
            <a:r>
              <a:rPr lang="en-US" sz="29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b="1" dirty="0"/>
              <a:t>Pie Charts</a:t>
            </a:r>
            <a:r>
              <a:rPr lang="en-US" sz="2900" dirty="0"/>
              <a:t>: Distribution of Unemployment Rate, Working Population, and Labor Force Participation.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b="1" dirty="0"/>
              <a:t>Geographical Maps</a:t>
            </a:r>
            <a:r>
              <a:rPr lang="en-US" sz="2900" dirty="0"/>
              <a:t>: LFPR, UR, and WPR distribution by state, indicating regional labor dynamics.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b="1" dirty="0"/>
              <a:t>Correlation Analysis</a:t>
            </a:r>
            <a:r>
              <a:rPr lang="en-US" sz="2900" dirty="0"/>
              <a:t>: Scatter plot showing the relationship between unemployment rate and worker participation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Insights</a:t>
            </a:r>
            <a:r>
              <a:rPr lang="en-US" sz="29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i="1" dirty="0"/>
              <a:t>Maps and charts show variations in employment and labor participation across states.</a:t>
            </a:r>
            <a:endParaRPr lang="en-US" sz="2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i="1" dirty="0"/>
              <a:t>Correlation analysis provides insights into employment trends, useful for policy-making.</a:t>
            </a:r>
            <a:endParaRPr lang="en-US" sz="29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059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38B8-5573-D49A-0B27-1396E877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of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7DBB-482F-3699-20D7-16188C62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Insights</a:t>
            </a:r>
            <a:r>
              <a:rPr lang="en-US" sz="2000" dirty="0" err="1"/>
              <a:t>:</a:t>
            </a:r>
            <a:r>
              <a:rPr lang="en-US" sz="2000" b="1" dirty="0" err="1"/>
              <a:t>CPI</a:t>
            </a:r>
            <a:r>
              <a:rPr lang="en-US" sz="2000" dirty="0"/>
              <a:t>: Reflects sectoral growth trends, with variances between rural and urban sectors.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GDP</a:t>
            </a:r>
            <a:r>
              <a:rPr lang="en-US" sz="2000" dirty="0"/>
              <a:t>: Highlights economic disparities and top-performing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WPI</a:t>
            </a:r>
            <a:r>
              <a:rPr lang="en-US" sz="2000" dirty="0"/>
              <a:t>: Tracks inflation trends across major commodities.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Additional Dashboards</a:t>
            </a:r>
            <a:r>
              <a:rPr lang="en-US" sz="2000" dirty="0"/>
              <a:t>: Provide deeper insights into region-specific and labor-related economic patterns.</a:t>
            </a:r>
          </a:p>
        </p:txBody>
      </p:sp>
    </p:spTree>
    <p:extLst>
      <p:ext uri="{BB962C8B-B14F-4D97-AF65-F5344CB8AC3E}">
        <p14:creationId xmlns:p14="http://schemas.microsoft.com/office/powerpoint/2010/main" val="359685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5F58-5C7D-4438-0ED4-D848D334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68292A-5F91-88AF-A187-7F5B0E2DC5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3012526"/>
            <a:ext cx="10229082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insights from the five dashboards and their implications.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these findings can guide policy-making, economic planning, or business decisions.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Suggested actions based on data trends, like investment focus areas or policy changes.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2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8E16-63B0-AD0B-64A1-E398A475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90B6E4-BBFA-C56D-1DB2-3093E47B96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396973"/>
            <a:ext cx="1094621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key insights from five Power BI dashboards focusing on CPI, GDP, WPI, and additional analyses. Highlight trends, comparisons, and economic indicators across various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Dashboards Covered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Consumer Price Index (CPI)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State-wise Gross Domestic Product (GDP)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Wholesale Price Index (WPI)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State-wise CPI Analysis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Key National Economic Indicators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4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0111D8D-9CE6-D87F-2DA1-9E03E7A7D93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78306392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F0111D8D-9CE6-D87F-2DA1-9E03E7A7D9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506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4D3222-E61C-41B4-903C-A285928F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" y="0"/>
            <a:ext cx="12185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7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69C3-437B-5F37-A2BE-7102ECE6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Price Index (CPI) Dashboard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65C060-CAFE-1B78-A4D9-C54443A901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396973"/>
            <a:ext cx="965706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 Price Index (CPI) Dashboard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 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Peak indices for categories such as Clothing, Food, Health,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 Charts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 CPI trends over time for Rural, Urban, and combined sectors.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 Bars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Category-wise comparison to highlight top contributors.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variations in different categories, with clothing and food dominating.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Steady upward trend across sectors, reflecting inflation and consumer behavior.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94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B456-4EE7-7ECD-36A1-A72B729A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Category &amp; Proportion Analysis (CPI)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C7404-EC09-C2EC-D0AA-422E9C91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Title</a:t>
            </a:r>
            <a:r>
              <a:rPr lang="en-US" sz="2000" dirty="0"/>
              <a:t>: </a:t>
            </a:r>
            <a:r>
              <a:rPr lang="en-US" sz="2000" b="1" dirty="0"/>
              <a:t>Category &amp; Proportion Analysis (CPI)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Visuals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Bar Chart</a:t>
            </a:r>
            <a:r>
              <a:rPr lang="en-US" sz="2000" dirty="0"/>
              <a:t>: Annual comparison across categories.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Pie Chart</a:t>
            </a:r>
            <a:r>
              <a:rPr lang="en-US" sz="2000" dirty="0"/>
              <a:t>: Proportion of total indices per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Insights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/>
              <a:t>Clothing and food represent the largest portions, indicating their weight in the CPI basket.</a:t>
            </a: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75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6F2B-4F29-AB9C-39A4-24D1DC40D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06497-8168-7D74-B7C3-EC683B7A1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34A79BC8-8518-6FCB-0D91-26B802B52EC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34A79BC8-8518-6FCB-0D91-26B802B52E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75CF04D9-20C8-9483-FC1F-D9A6669272E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75CF04D9-20C8-9483-FC1F-D9A6669272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93959A12-DC54-B6B0-345F-47FC030862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399803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93959A12-DC54-B6B0-345F-47FC030862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598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5FA649-B940-C531-915A-BC19E4B6B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6" y="0"/>
            <a:ext cx="12105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1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2282-D3F9-D5A2-1882-70E773E5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State-wise Gross Domestic Product (GDP) Dashboard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B87FB2-3B04-B127-D03D-38BADA2974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550861"/>
            <a:ext cx="1036386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 Value &amp; Growth 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Analysis across 29 states, with a focus on top contributors.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Breakdown of GDP contribution by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&amp; Line Charts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Trends showcasing growth over the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contributors like Maharashtra and Andhra Pradesh show steady economic growth.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Variations across states reflect development disparities and regional economic strengths.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790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webextension1.xml><?xml version="1.0" encoding="utf-8"?>
<we:webextension xmlns:we="http://schemas.microsoft.com/office/webextensions/webextension/2010/11" id="{9EC75A21-ABA1-4AA2-969F-9788E746BCCA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8218A6D-DDF1-4822-9909-4CF85D03DD5E&quot;"/>
    <we:property name="embedUrl" value="&quot;/reportEmbed?reportId=72e10535-0616-4027-a5d5-4d83795b8006&amp;config=eyJjbHVzdGVyVXJsIjoiaHR0cHM6Ly9XQUJJLUlORElBLUNFTlRSQUwtQS1QUklNQVJZLXJlZGlyZWN0LmFuYWx5c2lzLndpbmRvd3MubmV0IiwiZW1iZWRGZWF0dXJlcyI6eyJ1c2FnZU1ldHJpY3NWTmV4dCI6dHJ1ZX19&amp;disableSensitivityBanner=true&quot;"/>
    <we:property name="bookmark" value="&quot;H4sIAAAAAAAAA+1cX1PbOBD/Khm/tJ0JGflP7Jg3msK1c8Ax0OPmpsNkZGmdqChWRpYDOYbvfpIch5aEELj2ih14SbySV/tbrXZXWpEbh7J8wvHsGI/B2XXeC3E5xvKy5TptJytpURh6nh+Hbs+PQkqDruvFulVMFBNZ7uzeOArLIahzlheYG0aa+OWi7WDOT/DQPKWY59B2JiBzkWHO/oGys25SsoDbtgPXEy4kNizPFFZg2E51d/2sRXA7vh4RE8WmcAZElVQSoJS4fuAT6PVQlABBie6Wlx2sZCu7aHrKuNLczddktn89kVrimwqwH0EvwX5KIxciGqAgjMzwajYxrX0t3VBIRjB3rNwS8lLMG6cveDG23/a/o5+JQhI4hdQ2ZYqpmea0x/ngU0YZHhAtbjEGOZhovmCIcD34c6LE4FhMPd+51Ro6kULrz774wSjI0Ebiqi9BP1Fn17290JSp1WtfZAqzbI4wIhS5va4fRwhTCJGez97DSpjD3KNTnBHN+D7GjwwklmQ0O4Qp8GWsi/blpgrCOZasnGqrl5+jr7lFL8ZyVqvwG3EtsXVHMM1zkM7fgOWSytFt+3F97Q2HEoalCEtA/yeD6YMWmectnNHWRApaEJXbPgdFNl9NqL7guFAjlg0bB8hOVyqEuqqMrwno9rX1lRI0BtGwObZ3IAS1dpdoxydt9G4QtGatpANZsAb58YMCuDU9zoYj1RhYv4HOwzBvMdOvMag+6nxCjZoDRxQ5jASnraF2gGWilIOc6nebs8COtMBlTsHy5kzdEeOXzUxsj1hOgHOcgbbOxqA6FtkO5kTo1cZIA9OMP9h8o5XiBtniCc7aLSUSTIiw6FimxDUjOGsSyPn5VItgCRYlpCk0yaWcSJhobLQ1NucB7VaeYXJpPq8AVN4CRTrNwVrwHBp65nEKxMismVt8eKzTlzFkzcmazyaNSr3OiiGWdqr6IkvLA2qQs8bg+yxxlk+ELPNLIsbjImMNO+Y5hyEonPCnmeULKBeYiolYdXptCgY5y4Z8Xo4xw5UFhM+l8Jxl0B9hqUy9J/lqQ+HujX5LSAry/cwWDD4wWZVk3PZDxYBtLBbcXlQ1K83r6zdVqblNlOrbahVd3Bpi4kaURHGKAj8iXeS7XbymSvdaoHpWgWqdI9pOlR2JbH6EVct4tEFRz13h8/Vym5Xu/a7iHeCe54cJCrxeGIVugACFdxXv/WvCCwqaUC5II/55VZv39HhSjC23+fQY+3oGvLZTimVl/Guk0VmmOmGirFL0sVDLev10T9f5r/GrVSeN/+fZqlbNOeaFvWKhQR4yZQ6X7YwYsu6ZFdwIcGFc660N8d8aQFBN4h2QI53VUKywYQK/WokvyjFoZRNMRkCtbj8pGJdaYRSMmAzKx5zokT7RcumP9f6a5ZUjqJ5+Z5lZfWaIVD3dRxwK7bWNwJ9N/jlwaej3ktTfQTh0d4Iu6e7EIdCdyAevl6Bu5HfdpcPEhbM7teWV3XXGU+YuU0M8whPTAenGt+85zi7flWH70dxxwqZCWXnvJ48rc6JTcbXNJlflQ+25ZWyzLhbLz0Yvba28stgceLXV0NoxTmtunhuL2zHjdhaCdr4Xo2OnoTZrepHzrVvSHvLcw8Wa/lGKKueoNprazPu9OcKzN84ibo4XgfGLszcdvt1cd6tSs3fOhZmA1+i76U5mW/E3Mft4qqdq1wTX0/3KclplYGuLcQ07PFscipCUpiT2e5T63QR7PkKIPP9Q5CVsWAfVxcY9QvQgQrKlo9QVG9aa7MYH5uZcuUgbA6m85PPQhc0aAztkKeRqxqE5kNZdFqkxrEVhqb+mprTqmOvx7emTKhve/crGi9DORg613EdFCY5xGiU9j0KMUORBSOsdTjodMoc/wA/ir2+5sdMxEYWtiCh1xlSGlAE07p8AOp2Hgkp9MW1e1a9vhPnxcXM7d60P1B8fjcOEF7kOQEDL+X69bfB62+An3zaICXiYxBENPRejEAUuibcgEwpq66IfzoTqjOmRTKjO0B7KhOqLafNMqL4Y12VCK1A9GtnHBVfsVL+DJa3zLntT71rus9NeHBMfoYRQLwGU+MhHRo61qlJwrRJx/b2WDDcIUBzESc/FOCCR3/WSIHg+tygMaUL81IU48sIIYyDd53PTQgV+QiHudiOCXC+JMf0P3LTCUOCZ3+pA0MU9GkbP5mYZ3lEcPddDm6eIQuUTTOBEG7m1vUk5zbaWYutvenkDnX+3F51WHOfbXzOpyoT671+VlAr3RUUAAA==&quot;"/>
    <we:property name="datasetId" value="&quot;09a57dec-b7af-47c8-9ece-cf0a4063d61c&quot;"/>
    <we:property name="pageName" value="&quot;c40fc1343ce8807bec0b&quot;"/>
    <we:property name="reportUrl" value="&quot;/links/g1GjgwlYus?ctid=813e6569-4e44-4d95-88a0-16a97bd5277c&amp;bookmarkGuid=1a9c6dfc-8acc-4aca-b784-1446ed8c18f0&quot;"/>
    <we:property name="reportName" value="&quot;pb aicpi&quot;"/>
    <we:property name="reportState" value="&quot;CONNECTED&quot;"/>
    <we:property name="pageDisplayName" value="&quot;Page 1&quot;"/>
    <we:property name="backgroundColor" value="&quot;#3A3A3A&quot;"/>
    <we:property name="initialStateBookmark" value="&quot;H4sIAAAAAAAAA+1bbU/jOBD+K1U+3Umlcl6aNHxju3CLlgKCPU6nE6oce9J6cePIcUp7iP9+tpPCLrSF5W5vSdgv0Eyc8Tzj8czET3vjUFbkHC+P8QycXeedEFczLK86rtN1slp2cvJxtHf2cXy8N9rXYpErJrLC2b1xFJYTUBesKDE3GrTwr8uugzk/xRNzlWJeQNfJQRYiw5z9DdVgfUvJEm67DixyLiQ2Ks8VVmDUzvVwfa3ndnu+nhETxeZwDkRVUhKglLh+4BMYDFCUAEGJHlZUA6xla4doecq40trNx2S5v8iltvhmhdSPYJBgP6WRCxENUBBGZnq1zM3dobZuIiQjmDvWbglFZeaNMxS8nNlP+1/Jz0UpCZxBam9liqml1rTH+fgwowyPiTa3nIEc51ovGCEsxr/nSoyPxdzznVvtoVMptP/sg++Ng4xsKq6HEvQVdXbd20stmVu/DkWmMMtqhBGhyB30/ThCmEKIwtAbbHZCDXOPznFGtOKHGD8wkFiS6fII5sAfY727//jWCsIFlqxaauuX7+OvOpTv5nLWu/ALc62wcy8wt2uQzp+A5SOXo9vu0/7am0wkTCoTHgH9nwJmCNpkXnRwRju5FLQkqrBjDsqs3k2oueC4UFOWTVoHyC5XKoS6XgVfG9Dt6+irLGgNokl7Yu9ACGrjLtGJT9rq3SJo7dpJB7JkLcrjByVwG3qcTaaqNbB+A92HYd5hZlxrUH3Q/YSatgeOKAuYCk47E50Aq0apADnXz7Zng420wVVPwYr2LN2I8at2NrYjVhDgHGego7M1qI5FtoM5EXq3MdLCNuOE1S9aKW5RLJ7irNtRIsGECIuOZUosGMFZm0DW51MdgiVYlJCm0KaUcioh19hoZ2bOA7qdIsPkyvy/BlBFBxTptQdryQto6ZnHGRBjs1Zu8eGZbl9mkLWnaz7PW9V6nZcTLO1SDUWWVgfUIJetwfdJ4qzIhaz6SyJmszJjLTvmuYAJKJzwbwvLV0AXGMZErDu9NoRBwbIJr+kYM11FIHyqjOcsg+EUS2X4nuSzLYW7N/opISnId0tLGLxnckXJuN1NZMBbJAtuL1ecldb1+QtWqo6Jyn1v2kWXt0aYuBElUZyiwI9IH/luH29h6X4SVC8iqLYlorfpspHI6iOsRtajZ5B67pqcr7fbskrv94x3gAeeHyYo8AZhFLoBAhTeM977C8JLClpQbUhj/sWKm/f0fFLMrLZ6eUx8vQBe16nMsjb+MdXorFLdMFG2cvSxUI/9evjA18WPyaurQRr/94tV7ZoLzEv7FQsN8ogpc7hsV8SI9cis5MaAS5Nab22J/zIAgtUi3gMZ6a6GYoWNEvjRTnxViUE7m2AyBWp9e6hgVnmFUTBmMqguC6JnOqTV1p/p92tWrBLB6uojy8zuM1Ok6ttzxJHQWdsY/Mn0n2OXhv4gSf0dhEN3J+iT/k4cAt2JfPAGCepHft99dJh4l+zOLL2yuy14qt5lboQjnJsBSN/85R3H2dWvVdl+snfM2Vwoa+/D5nFtT3Qmrt9yyK36oW4dGW/ZF3fbzzaHJKUpif0BpX4/wZ6PECIvbw5fQ+Eer77gsUeInkT3ZI9eKdcU7oZ0JWPzDYIqVbYGUkV2bvriSoOBHbEUCrXk0B5I20izBsO6O2AbbjlbW9fuP12mv+mEx3t4wvMqvPOshGrqSdeJEhzjNEoGHoUYociDkDa7nPR6pIY/xhvxN/fYtdczFYWtqShNxlSVlDG07suQvd6motJcTM9nN5pbYf77uvk2X142nMM+WYcJLwtdgIBW6/2TdfnJunxn1iUm4GESRzT0XIxCFLgkfgOdUNDYFL25E2oypic6oSZD29QJNRfT8zuh5mLc1gmtQfVkZZ+VXLEz/QyWtMlv2c/NrtV7djqIY+IjlBDqJYASH/nI2LHVVQoWKhGLr71ktEGA4iBOBi7GAYn8vpcEwcu1RWFIE+KnLsSRF0YYA+m/XJs2KvATCnG/HxHkekmM6b/Qph2GAs/8ZhlBHw9oGL1Ym1V4L3H0Wk9snyJKVeSYwKkOcht7ebXMltGyLKDe3kDrz5bwXUMW2V91O3YSbQ0zTM/2B8xvvWt2yfz5By2fpEh2PgAA&quot;"/>
    <we:property name="isFiltersActionButtonVisible" value="true"/>
    <we:property name="isVisualContainerHeaderHidden" value="false"/>
    <we:property name="reportEmbeddedTime" value="&quot;2024-10-27T15:47:26.072Z&quot;"/>
    <we:property name="creatorTenantId" value="&quot;813e6569-4e44-4d95-88a0-16a97bd5277c&quot;"/>
    <we:property name="creatorUserId" value="&quot;100320021E76533F&quot;"/>
    <we:property name="creatorSessionId" value="&quot;8f91c0f8-8385-4abf-a9ad-21d65e9ee54f&quot;"/>
    <we:property name="artifactViewState" value="&quot;live&quot;"/>
    <we:property name="isTitleSuggestionsDialogRejected" value="tru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FDB5366-A8FD-4E77-AB55-CB201B85A933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8218A6D-DDF1-4822-9909-4CF85D03DD5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E1F05AAD-C6E5-4F23-BE63-904598288B70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8218A6D-DDF1-4822-9909-4CF85D03DD5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321EF209-3A08-477D-8589-61318F9B5569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3A3A3A&quot;"/>
    <we:property name="bookmark" value="&quot;H4sIAAAAAAAAA+2dXW/bNhSG/4qgi2IDvIKiZEnOXWJ37domy5oswzAExRF5ZDGWJYOi0qiB//soyWnT5gt1NzQReWWZpI74vvyU/EC+dLmoVjk0B7BEd8fdK8vFEuTC8dyRW/RpKUWajjGg3Ac/YuB5AdG55UqJsqjcnUtXgZyjOhFVDXkbSCf+czpyIc8PYd5+SyGvcOSuUFZlAbn4iH1hnaVkjeuRixervJTQhjxSoLANe66L6++6Ct5zX18RmBLneIRM9aljgsyfhOmERwmhlIQxo7pY1RfoanZrEZ2eilzp6O1h0ry4WEld48srwZzQACEiCJMgTmJgSYA6rmpWbe5U125eSsEgd7t6S6z6al660zKvl93Riy/Sj8paMnyHaZdVKKEaHakT+ssHUaHzUpZV5cxK7Z0SzDmUJa+Zcn56OTv82QHlsFpKLJTOEAydsnAaBJk3TgKVqNy1NlCfou3t4s7q3sjnXpeTlR+mEvWluLvjrU91ynln/rQsFIhiY4MfxTxkLKUEKMZxQnxvcrdTGy92+TkUTAf+2ohXAiVIljVv8Rzzm4Z8yr+ZdSXkBKTo+0Nn3g8xdTMqPlXFvc/na5rcma6E8zmhzd444f6tL3KjXch69LCpu/O5xHlfkRtuPI6ut1vwTIIuCxyrzOmyf62LzYj1Bitb1gWwDPIr5cYIrypYmiJ2T2SboWuA2GkGBRdzkMb05WmWgVKiMknzDPNMmCL2ZQnGSK3PQG9OTJH7CmQDhTGt+0osjdxtvIblsnaeOW+gypbCmKX4td52LNrl2BTBb0AWoGBhzIB+o28Uc2PU7gPPGjBt8toHPYz1xKWkQQ1diFVtzDy9j3O9KENjTvuKj6U05/7/AOa6ec1Zhn/nosqM6cyHtT45QykbcxQXZ5CYovYdnEGl9DbaFMFHYrEQxkzOx7AUuXMAvDZGMerFaG7QY49j2e4mjZH7p1IgTbtL6kSDUU87/tJBnD3UQzn3TNG8W3BYQuE8cw4EKxPdz3+r2q119bABLcBQiWKebxiStr490HDc+5KLAqf6Xlu1kEpyhky19II+q5Qc5V7TAQwzIa84Em90F5xg4YU74IX16RWNoyOeXeNtNnBM77H18SEfT9dtYkp98ELC4zEQ9MOxF0eklbMdejPs0T+Y6c9iMgbtaiwmM1SxFpMxQbPFZAYq1WIyQ5ZrMRmLyQxYsMVkBq3WYjLGSLaYzKAFW0xmyHotJjN0xSZhMmZRI8ZBQRaTGb5gi8mYIdpiMt+l2eIJ27+j4r6XoFhf7/T1jxqkQmvt/2Dtflmo7F5j7UTw7a7OoLnF0wcRPJbXle7nyPdA3oriWXjsP4PHUo/RsUdjMkGf+JRM4k6pfW/To3lv0z5CVcsf48T1H7uPZofvTyCv8WnLkOUHlb1/p6Nvp+NxbGdvQwC3AJ119dgCea9pWi6T0qLPFn1+Aj5uVi/wEeKUk0QvXTFjiR8PHn225K9BD2os6m7R54GKteizCZot+jxQqRZ9HrJciz5b9HnAgi36PGi1Fn02RrJFnwct2KLPQ9Zr0eehKzYJfTYOBjaL9bbo8/AFW/TZDNEWff6OF+StxDe9H49+DYk8Acce/Jm95Q9GLpBoHIUBRRZEkwmEFOJ7/h5yEIDUw+wmSL5tz3iUDvRNHYNP0jBNCCPIwpAHjIyfflPfh/QZ0dLXDegbOgUv5j7GHo99AhOKfpi0dbnXCoUXKikvvnSjjRYSxkOPkYlPg0kAFCNKt49GAi/xGACjoYdhkHhhEG4fLQ4wDZMJjQhyijo2iWD7aAFEURCEJEhIEo5DQqOxt220LuDnFHeJct71lbJW1QoYHkKBXR9b9W0psCunB5le1tvu2x3L9vOtUO2z7/awb+gdt/s7Ybe7TIuRrf8F2jiVisZ4AAA=&quot;"/>
    <we:property name="creatorSessionId" value="&quot;8c75edba-2a56-4775-b5b7-2ee1d182c9bd&quot;"/>
    <we:property name="creatorTenantId" value="&quot;813e6569-4e44-4d95-88a0-16a97bd5277c&quot;"/>
    <we:property name="creatorUserId" value="&quot;100320021E76533F&quot;"/>
    <we:property name="datasetId" value="&quot;f8a40cf1-8f8d-45fd-9aaf-71218cc2bc64&quot;"/>
    <we:property name="embedUrl" value="&quot;/reportEmbed?reportId=a320a4b9-0b2c-4a34-91e4-c1b5ae7b35a6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2da2/bNhSG/4qgD8UGeAV1sSTnW2J37Zo5zZKuwzAExRF5bDGWJYOk0qiB//soyWnT5mLU3dBE5CfLJHXE9+VV8gP5ymVcrnKoj2CJ7p57UJaLJYiF47kDt9ikvXlzON0/OXx/tD99oZPLleJlId29K1eBmKN6x2UFeRNBJ/5zNnAhz49h3nybQS5x4K5QyLKAnH/ErrDOUqLC9cDFy1VeCmhCnipQ2IS90MX1d31t73mgrwhU8Qs8Raq61CFBGoyi2YjFKfF9EiXU18VkV6Ct2Z1FdPqM50pHbw7T+sXlSugaX10rZcQPEWKCMAqTNAGahqjjqnrV5I517eal4BRyt623QNlV88odl3m1bI9efJF+WlaC4gnO2qxCcVXrSK3QXz5wic5LUUrpTErtneLUORYlq6hyfno5Of7ZAeXQSggslM7gFJ2ycGoEkddOCpJLd60N1Kdoe9u4k6oz8rnX5mTlh7FAfSnm7nnrM51y0Zo/LgsFvNjYEMQJiyid+QR8TJKUBN7ofqc2XuyzCyioDvy1Ea84ChA0q3/HC8xvG/Ip/3bWtZB3IHjXH1rzfoipm+HwqSruQz7f0OROdCWczwlN9sYJ9299kVvtQtaD7abuz+cC511FbrnxOLrefsEyAbosMJSZ02b/WhWbEev1VraoCqAZ5NfKjREuJSxNEXvAs83QNUDsOIOC8TkIY/ryOMtAKS5N0jzBPOOmiH1ZgjFSq3PQmxNT5L4CUUNhTOu+4ksjdxuvYbmsnGfOIchsyY1Zil/rbceiWY5NEXwIogAFC2MG9KG+UcyNUTsFltVg2uQ1BT2M9cSlhEENXfBVZcw8PcW5XpShNqd9+cdSmHP/fwRz3bzmLMNvGJeZMZ35uNInZyhEbY7i4hxSU9SewDlIpbfRpgg+5YsFN2ZyfgtLnjtHwCpjFKNejOYGPfZ4K5rdpDFy/1QKhGl3Sa1oMOppx186iHOAeijnnima9wsGSyicZ84Rp2Wq+/lvstlay+0GNACD5MU83zAkTX07oOFt50vOCxzre23VQCrpOVLV0Av6rFIwFAd1CzBMuLjmSLzBfXCChRfugRfWZ9c0jo54foO32cAxncfWx20+nq2bxJkfgBcRlgyBYBANvSQmjZzd0Jt+j/7eTH8WkzFoV2Mxmb6KtZiMCZotJtNTqRaT6bNci8lYTKbHgi0m02u1FpMxRrLFZHot2GIyfdZrMZm+KzYJkzGLGjEOCrKYTP8FW0zGDNEWk/kuzRZP2P0dFQ+9BMX6eq+vf1QgFFpr/wdrp2WhsgeNtRPBt7s6gfoOT7cieDSvpO7nyA5A3IniWXjsP4PHZh71h56fkBEGJPDJKGmV2vc2PZr3Nk0RZCV+jBM3f+w+nRy/fwd5hU9bhig/qOz9iY6+m47HsZ29CwHcAXTW1aMLZJ2mcblMS4s+W/T5Cfi4Wb0gQEhmjKR66UooTYOk9+izJX8NelBjUXeLPvdUrEWfTdBs0eeeSrXoc5/lWvTZos89FmzR516rteizMZIt+txrwRZ97rNeiz73XbFJ6LNxMLBZrLdFn/sv2KLPZoi26PN3vCBvxb/p/Xj+15DIE3Bs68/sDX8wcIHEwzgKfaRhPBpB5EPywN9D9gKQ2s5ugmC79oxH6UDX1AkEZBbNUkIJ0ihiISXDp9/UDyF9RrT0TQO6hp6Bl7AAE48lAYGRj0GUNnV50AqFlyotL790o4kWEcoij5JR4IejEHyMfX/3aCT0Uo8CUD/yMApTLwqj3aMlIc6idOTHBJmPOjaJYfdoIcRxGEYkTEkaDSPix0Nv12htwM8p7hLFvO0rZaXkCigeQ4FtH1t1bcmxLacHmV7Wm+7bHovm83eummffzWHX0Htu+3fCbnsRXRue5rjlhOZPht22Wg12tv4XDEsEJe94AAA=&quot;"/>
    <we:property name="isFiltersActionButtonVisible" value="true"/>
    <we:property name="isTitleSuggestionsDialogRejected" value="true"/>
    <we:property name="isVisualContainerHeaderHidden" value="false"/>
    <we:property name="pageDisplayName" value="&quot;Page 1&quot;"/>
    <we:property name="pptInsertionSessionID" value="&quot;F8218A6D-DDF1-4822-9909-4CF85D03DD5E&quot;"/>
    <we:property name="reportEmbeddedTime" value="&quot;2024-10-27T15:45:01.721Z&quot;"/>
    <we:property name="reportName" value="&quot;pb swgdp&quot;"/>
    <we:property name="reportState" value="&quot;CONNECTED&quot;"/>
    <we:property name="reportUrl" value="&quot;/groups/me/reports/a320a4b9-0b2c-4a34-91e4-c1b5ae7b35a6?experience=power-bi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A1331154-38E7-42AD-A7DC-755C18B1C72B}">
  <we:reference id="wa200004798" version="1.0.1.0" store="en-US" storeType="OMEX"/>
  <we:alternateReferences>
    <we:reference id="wa200004798" version="1.0.1.0" store="wa200004798" storeType="OMEX"/>
  </we:alternateReferences>
  <we:properties>
    <we:property name="embedUrl" value="&quot;\&quot;https://public.tableau.com/views/finalwspitab/Dashboard1\&quot;&quot;"/>
    <we:property name="serverType" value="&quot;\&quot;public\&quot;&quot;"/>
    <we:property name="isInstalled" value="&quot;true&quot;"/>
    <we:property name="filters" value="&quot;[]&quot;"/>
    <we:property name="parameters" value="&quot;[]&quot;"/>
    <we:property name="marks" value="&quot;[]&quot;"/>
    <we:property name="tabs" value="&quot;null&quot;"/>
    <we:property name="toolbar" value="&quot;null&quot;"/>
    <we:property name="embedForm" value="&quot;{\&quot;site\&quot;:\&quot;\&quot;,\&quot;domain\&quot;:\&quot;public.tableau.com\&quot;,\&quot;worksheet\&quot;:\&quot;Dashboard1\&quot;,\&quot;dashboard\&quot;:\&quot;finalwspitab\&quot;,\&quot;tabs\&quot;:true,\&quot;toolbar\&quot;:true}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A1331154-38E7-42AD-A7DC-755C18B1C72B}">
  <we:reference id="wa200004798" version="1.0.1.0" store="en-US" storeType="OMEX"/>
  <we:alternateReferences>
    <we:reference id="wa200004798" version="1.0.1.0" store="wa200004798" storeType="OMEX"/>
  </we:alternateReferences>
  <we:properties>
    <we:property name="embedForm" value="&quot;{\&quot;site\&quot;:\&quot;\&quot;,\&quot;domain\&quot;:\&quot;public.tableau.com\&quot;,\&quot;worksheet\&quot;:\&quot;Dashboard1\&quot;,\&quot;dashboard\&quot;:\&quot;finalcpitab\&quot;,\&quot;tabs\&quot;:true,\&quot;toolbar\&quot;:true}&quot;"/>
    <we:property name="embedUrl" value="&quot;\&quot;https://public.tableau.com/views/finalcpitab/Dashboard1\&quot;&quot;"/>
    <we:property name="filters" value="&quot;[]&quot;"/>
    <we:property name="isInstalled" value="&quot;true&quot;"/>
    <we:property name="marks" value="&quot;[]&quot;"/>
    <we:property name="parameters" value="&quot;[]&quot;"/>
    <we:property name="serverType" value="&quot;\&quot;public\&quot;&quot;"/>
    <we:property name="tabs" value="&quot;null&quot;"/>
    <we:property name="toolbar" value="&quot;null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A1331154-38E7-42AD-A7DC-755C18B1C72B}">
  <we:reference id="wa200004798" version="1.0.1.0" store="en-US" storeType="OMEX"/>
  <we:alternateReferences>
    <we:reference id="wa200004798" version="1.0.1.0" store="wa200004798" storeType="OMEX"/>
  </we:alternateReferences>
  <we:properties>
    <we:property name="embedUrl" value="&quot;\&quot;https://public.tableau.com/views/final12indtab/Dashboard1\&quot;&quot;"/>
    <we:property name="serverType" value="&quot;\&quot;public\&quot;&quot;"/>
    <we:property name="isInstalled" value="&quot;true&quot;"/>
    <we:property name="filters" value="&quot;[]&quot;"/>
    <we:property name="parameters" value="&quot;[]&quot;"/>
    <we:property name="marks" value="&quot;[]&quot;"/>
    <we:property name="tabs" value="&quot;null&quot;"/>
    <we:property name="toolbar" value="&quot;null&quot;"/>
    <we:property name="embedForm" value="&quot;{\&quot;site\&quot;:\&quot;\&quot;,\&quot;domain\&quot;:\&quot;public.tableau.com\&quot;,\&quot;worksheet\&quot;:\&quot;Dashboard1\&quot;,\&quot;dashboard\&quot;:\&quot;final12indtab\&quot;,\&quot;tabs\&quot;:true,\&quot;toolbar\&quot;:true}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191</TotalTime>
  <Words>807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Title: Economic Sector of India Subtitle: Insights from Consumer Price Index, Gross Domestic Product, Wholesale Price Index, and Key National Indicators  Aditya Kumar RA2211003010691 K1 Information Visualization </vt:lpstr>
      <vt:lpstr>Introduction</vt:lpstr>
      <vt:lpstr>PowerPoint Presentation</vt:lpstr>
      <vt:lpstr>PowerPoint Presentation</vt:lpstr>
      <vt:lpstr>Consumer Price Index (CPI) Dashboard</vt:lpstr>
      <vt:lpstr>Category &amp; Proportion Analysis (CPI) </vt:lpstr>
      <vt:lpstr>PowerPoint Presentation</vt:lpstr>
      <vt:lpstr>PowerPoint Presentation</vt:lpstr>
      <vt:lpstr>State-wise Gross Domestic Product (GDP) Dashboard</vt:lpstr>
      <vt:lpstr>GDP Growth Trends Comparison</vt:lpstr>
      <vt:lpstr>PowerPoint Presentation</vt:lpstr>
      <vt:lpstr>Wholesale Price Index (WPI) Dashboard</vt:lpstr>
      <vt:lpstr>Annual Comparisons (WPI)</vt:lpstr>
      <vt:lpstr>PowerPoint Presentation</vt:lpstr>
      <vt:lpstr>State-wise CPI Analysis</vt:lpstr>
      <vt:lpstr>PowerPoint Presentation</vt:lpstr>
      <vt:lpstr>Key National Economic Indicators (Additional Dashboard 2)</vt:lpstr>
      <vt:lpstr>Summary of Key Insights</vt:lpstr>
      <vt:lpstr>Conclusion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Kumar</dc:creator>
  <cp:lastModifiedBy>Aditya Kumar</cp:lastModifiedBy>
  <cp:revision>1</cp:revision>
  <dcterms:created xsi:type="dcterms:W3CDTF">2024-10-27T15:40:08Z</dcterms:created>
  <dcterms:modified xsi:type="dcterms:W3CDTF">2024-10-27T19:54:50Z</dcterms:modified>
</cp:coreProperties>
</file>