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embeddedFontLst>
    <p:embeddedFont>
      <p:font typeface="Microsoft Yahei" panose="020B0503020204020204" pitchFamily="34" charset="-122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th35Mu5sqq2tZHx8vKgpc1MX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CBE79-566F-48E8-A794-8CBA607E7747}" v="36" dt="2024-02-13T10:29:15.834"/>
    <p1510:client id="{1C14B348-390C-7D04-513B-F16E81197F6E}" v="1" dt="2024-02-13T13:28:18.593"/>
    <p1510:client id="{FDEC8A8C-8068-4573-B633-9DCC15A0EDD3}" v="5" dt="2024-02-13T13:25:29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2b2d5799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252b2d5799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52b2d57997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296aaadb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5296aaadbb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5296aaadbb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296aaadb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25296aaadbb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5296aaadbb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296aaadb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25296aaadbb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5296aaadbb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296aaadb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296aaadbb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296aaadbb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296aaadb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5296aaadbb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5296aaadbb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296aaadb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25296aaadbb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5296aaadbb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296aaadb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25296aaadbb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5296aaadbb_0_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2b2d5799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252b2d5799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2b2d5799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296aaadb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296aaadbb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5296aaadbb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2b2d57997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252b2d57997_2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252b2d57997_2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2b2d57997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252b2d57997_2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252b2d57997_2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296aaadb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5296aaadbb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5296aaadbb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296aaad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5296aaadbb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5296aaadbb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296aaad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5296aaadbb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5296aaadbb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2b2d57997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252b2d57997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52b2d57997_2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">
  <p:cSld name="2_Diseño personalizad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4"/>
          <p:cNvSpPr txBox="1"/>
          <p:nvPr/>
        </p:nvSpPr>
        <p:spPr>
          <a:xfrm>
            <a:off x="1007605" y="6710568"/>
            <a:ext cx="1800200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en-US" sz="100" b="0" i="0" u="sng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PPT模板</a:t>
            </a:r>
            <a:r>
              <a:rPr lang="en-US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sz="1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pt7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pt7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 rot="10800000">
            <a:off x="4656365" y="0"/>
            <a:ext cx="7535635" cy="6587350"/>
          </a:xfrm>
          <a:custGeom>
            <a:avLst/>
            <a:gdLst/>
            <a:ahLst/>
            <a:cxnLst/>
            <a:rect l="l" t="t" r="r" b="b"/>
            <a:pathLst>
              <a:path w="8024863" h="7001397" extrusionOk="0">
                <a:moveTo>
                  <a:pt x="0" y="143397"/>
                </a:moveTo>
                <a:cubicBezTo>
                  <a:pt x="633413" y="-706898"/>
                  <a:pt x="1542981" y="2502304"/>
                  <a:pt x="4455471" y="2494682"/>
                </a:cubicBezTo>
                <a:cubicBezTo>
                  <a:pt x="7367961" y="2487060"/>
                  <a:pt x="8540411" y="6228890"/>
                  <a:pt x="7816511" y="6991872"/>
                </a:cubicBezTo>
                <a:lnTo>
                  <a:pt x="0" y="7001397"/>
                </a:lnTo>
                <a:lnTo>
                  <a:pt x="0" y="143397"/>
                </a:lnTo>
                <a:close/>
              </a:path>
            </a:pathLst>
          </a:custGeom>
          <a:gradFill>
            <a:gsLst>
              <a:gs pos="0">
                <a:srgbClr val="F5F7FC"/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1104485" y="2008477"/>
            <a:ext cx="2175030" cy="217503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7503205" y="-1087515"/>
            <a:ext cx="2175030" cy="217503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82810" y="1065435"/>
            <a:ext cx="1660701" cy="1660701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672781" y="256974"/>
            <a:ext cx="578683" cy="578683"/>
          </a:xfrm>
          <a:prstGeom prst="ellipse">
            <a:avLst/>
          </a:prstGeom>
          <a:gradFill>
            <a:gsLst>
              <a:gs pos="0">
                <a:srgbClr val="F69F64">
                  <a:alpha val="75294"/>
                </a:srgbClr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89686" y="2559345"/>
            <a:ext cx="342014" cy="342014"/>
          </a:xfrm>
          <a:prstGeom prst="ellipse">
            <a:avLst/>
          </a:prstGeom>
          <a:gradFill>
            <a:gsLst>
              <a:gs pos="0">
                <a:srgbClr val="F69F64">
                  <a:alpha val="75294"/>
                </a:srgbClr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672781" y="2736957"/>
            <a:ext cx="4416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F69F6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71325" y="4019833"/>
            <a:ext cx="60637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b="1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7332198" y="5435066"/>
            <a:ext cx="342014" cy="342014"/>
          </a:xfrm>
          <a:prstGeom prst="ellipse">
            <a:avLst/>
          </a:prstGeom>
          <a:gradFill>
            <a:gsLst>
              <a:gs pos="0">
                <a:srgbClr val="F69F64">
                  <a:alpha val="75294"/>
                </a:srgbClr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8685179" y="3889389"/>
            <a:ext cx="342014" cy="3420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403567" y="313477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lt1">
              <a:alpha val="0"/>
            </a:schemeClr>
          </a:solidFill>
          <a:ln w="15875" cap="flat" cmpd="sng">
            <a:solidFill>
              <a:srgbClr val="F69F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BFBFB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2700">
              <a:solidFill>
                <a:srgbClr val="BFBFB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1" name="Google Shape;111;p1">
            <a:hlinkClick r:id="rId3"/>
          </p:cNvPr>
          <p:cNvSpPr txBox="1"/>
          <p:nvPr/>
        </p:nvSpPr>
        <p:spPr>
          <a:xfrm>
            <a:off x="671325" y="6613295"/>
            <a:ext cx="5169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BFBFBF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sz="1000">
              <a:solidFill>
                <a:srgbClr val="BFBFB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0" y="302663"/>
            <a:ext cx="3485030" cy="75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367000" y="3178025"/>
            <a:ext cx="5831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Web-Scraping</a:t>
            </a:r>
            <a:endParaRPr sz="62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6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6"/>
          <p:cNvSpPr/>
          <p:nvPr/>
        </p:nvSpPr>
        <p:spPr>
          <a:xfrm>
            <a:off x="224269" y="255416"/>
            <a:ext cx="670254" cy="670254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5952951" y="4751762"/>
            <a:ext cx="286098" cy="342840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5375413" y="6202017"/>
            <a:ext cx="1441174" cy="1441174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22" name="Google Shape;2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4067222" cy="8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6"/>
          <p:cNvSpPr txBox="1"/>
          <p:nvPr/>
        </p:nvSpPr>
        <p:spPr>
          <a:xfrm>
            <a:off x="5418425" y="819750"/>
            <a:ext cx="487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latin typeface="Microsoft Yahei"/>
                <a:ea typeface="Microsoft Yahei"/>
                <a:cs typeface="Microsoft Yahei"/>
                <a:sym typeface="Microsoft Yahei"/>
              </a:rPr>
              <a:t>Key Points</a:t>
            </a:r>
            <a:endParaRPr sz="4200"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4325" y="2074550"/>
            <a:ext cx="11212800" cy="4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Char char="●"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Install Selenium→ pip install selenium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Char char="●"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Selenium requires driver to interface with the chosen browser.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Char char="●"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Different types of drivers available in Selenium WebDriver are: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  1.ChromeDriver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  2.FirefoxDriver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  3.InternetExplorerDriver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  4.EdgeDriver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  5.RemoteWebDriver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g252b2d57997_2_0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g252b2d57997_2_0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4" name="Google Shape;234;g252b2d57997_2_0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5" name="Google Shape;235;g252b2d57997_2_0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36" name="Google Shape;236;g252b2d5799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4067222" cy="8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52b2d57997_2_0"/>
          <p:cNvSpPr txBox="1"/>
          <p:nvPr/>
        </p:nvSpPr>
        <p:spPr>
          <a:xfrm>
            <a:off x="5418425" y="819750"/>
            <a:ext cx="487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latin typeface="Microsoft Yahei"/>
                <a:ea typeface="Microsoft Yahei"/>
                <a:cs typeface="Microsoft Yahei"/>
                <a:sym typeface="Microsoft Yahei"/>
              </a:rPr>
              <a:t>Key Points</a:t>
            </a:r>
            <a:endParaRPr sz="4200"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8" name="Google Shape;238;g252b2d57997_2_0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9" name="Google Shape;239;g252b2d57997_2_0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0" name="Google Shape;240;g252b2d57997_2_0"/>
          <p:cNvSpPr txBox="1"/>
          <p:nvPr/>
        </p:nvSpPr>
        <p:spPr>
          <a:xfrm>
            <a:off x="394325" y="2074550"/>
            <a:ext cx="11212800" cy="406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icrosoft Yahei"/>
              <a:buChar char="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nstall a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webdriver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compatible with our chrome version 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indent="-419100">
              <a:lnSpc>
                <a:spcPct val="115000"/>
              </a:lnSpc>
              <a:buSzPts val="3000"/>
              <a:buFont typeface="Microsoft Yahei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 libraries services, by and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ChromeDriverManager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selenium.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icrosoft Yahei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driver by providing the appropriate browser path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icrosoft Yahei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the website by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driver.get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”)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icrosoft Yahei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the tags and find elements by specifying their XPATH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icrosoft Yahei"/>
              <a:buChar char="●"/>
            </a:pP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XPATH→contains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path of the element situated at the web page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icrosoft Yahei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Syntax: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tag_name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[@attribute=’value’]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g25296aaadbb_0_93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g25296aaadbb_0_93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g25296aaadbb_0_93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9" name="Google Shape;249;g25296aaadbb_0_93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50" name="Google Shape;250;g25296aaadbb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5296aaadbb_0_93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2" name="Google Shape;252;g25296aaadbb_0_93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53" name="Google Shape;253;g25296aaadbb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080"/>
            <a:ext cx="11920474" cy="670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g25296aaadbb_0_107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g25296aaadbb_0_107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1" name="Google Shape;261;g25296aaadbb_0_107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2" name="Google Shape;262;g25296aaadbb_0_107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3" name="Google Shape;263;g25296aaadbb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5296aaadbb_0_107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5" name="Google Shape;265;g25296aaadbb_0_107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6" name="Google Shape;266;g25296aaadbb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1900"/>
            <a:ext cx="12192001" cy="669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g25296aaadbb_0_120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3" name="Google Shape;273;g25296aaadbb_0_120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4" name="Google Shape;274;g25296aaadbb_0_120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5" name="Google Shape;275;g25296aaadbb_0_120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76" name="Google Shape;276;g25296aaadbb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5296aaadbb_0_120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8" name="Google Shape;278;g25296aaadbb_0_120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79" name="Google Shape;279;g25296aaadbb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g25296aaadbb_0_133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g25296aaadbb_0_133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7" name="Google Shape;287;g25296aaadbb_0_133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8" name="Google Shape;288;g25296aaadbb_0_133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89" name="Google Shape;289;g25296aaadbb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5296aaadbb_0_133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1" name="Google Shape;291;g25296aaadbb_0_133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92" name="Google Shape;292;g25296aaadbb_0_133"/>
          <p:cNvPicPr preferRelativeResize="0"/>
          <p:nvPr/>
        </p:nvPicPr>
        <p:blipFill rotWithShape="1">
          <a:blip r:embed="rId4">
            <a:alphaModFix/>
          </a:blip>
          <a:srcRect t="4027" b="4027"/>
          <a:stretch/>
        </p:blipFill>
        <p:spPr>
          <a:xfrm>
            <a:off x="0" y="277700"/>
            <a:ext cx="12192001" cy="63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g25296aaadbb_0_146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9" name="Google Shape;299;g25296aaadbb_0_146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0" name="Google Shape;300;g25296aaadbb_0_146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1" name="Google Shape;301;g25296aaadbb_0_146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02" name="Google Shape;302;g25296aaadbb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5296aaadbb_0_146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4" name="Google Shape;304;g25296aaadbb_0_146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05" name="Google Shape;305;g25296aaadbb_0_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g25296aaadbb_0_158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2" name="Google Shape;312;g25296aaadbb_0_158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3" name="Google Shape;313;g25296aaadbb_0_158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4" name="Google Shape;314;g25296aaadbb_0_158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15" name="Google Shape;315;g25296aaadbb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5296aaadbb_0_158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7" name="Google Shape;317;g25296aaadbb_0_158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18" name="Google Shape;318;g25296aaadbb_0_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g25296aaadbb_0_170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g25296aaadbb_0_170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6" name="Google Shape;326;g25296aaadbb_0_170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7" name="Google Shape;327;g25296aaadbb_0_170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28" name="Google Shape;328;g25296aaadbb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5296aaadbb_0_170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0" name="Google Shape;330;g25296aaadbb_0_170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31" name="Google Shape;331;g25296aaadbb_0_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g252b2d57997_2_23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8" name="Google Shape;338;g252b2d57997_2_23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9" name="Google Shape;339;g252b2d57997_2_23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0" name="Google Shape;340;g252b2d57997_2_23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41" name="Google Shape;341;g252b2d57997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52b2d57997_2_23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3" name="Google Shape;343;g252b2d57997_2_23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44" name="Google Shape;344;g252b2d57997_2_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296aaadbb_0_3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20" name="Google Shape;120;g25296aaadb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00" y="374450"/>
            <a:ext cx="3106125" cy="6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5296aaadbb_0_3"/>
          <p:cNvSpPr txBox="1"/>
          <p:nvPr/>
        </p:nvSpPr>
        <p:spPr>
          <a:xfrm>
            <a:off x="2167200" y="1259600"/>
            <a:ext cx="7857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Microsoft Yahei"/>
                <a:ea typeface="Microsoft Yahei"/>
                <a:cs typeface="Microsoft Yahei"/>
                <a:sym typeface="Microsoft Yahei"/>
              </a:rPr>
              <a:t>What is Web Scraping?</a:t>
            </a:r>
            <a:endParaRPr sz="39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2" name="Google Shape;122;g25296aaadbb_0_3"/>
          <p:cNvSpPr txBox="1"/>
          <p:nvPr/>
        </p:nvSpPr>
        <p:spPr>
          <a:xfrm>
            <a:off x="459875" y="2459275"/>
            <a:ext cx="11356800" cy="4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Automatic method to obtain large amount of data from websites.</a:t>
            </a:r>
            <a:endParaRPr lang="en-US" sz="26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Converting unstructured HTML or other data to structured data format.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instance, we can visit website like Amazon, Flipkart it has huge amount of data and if we want to extract it then web scraping is used.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Google Shape;350;g252b2d57997_2_35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1" name="Google Shape;351;g252b2d57997_2_35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2" name="Google Shape;352;g252b2d57997_2_35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3" name="Google Shape;353;g252b2d57997_2_35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54" name="Google Shape;354;g252b2d57997_2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52b2d57997_2_35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6" name="Google Shape;356;g252b2d57997_2_35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57" name="Google Shape;357;g252b2d57997_2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g252b2d57997_2_47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g252b2d57997_2_47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5" name="Google Shape;365;g252b2d57997_2_47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6" name="Google Shape;366;g252b2d57997_2_47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67" name="Google Shape;367;g252b2d57997_2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252b2d57997_2_47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9" name="Google Shape;369;g252b2d57997_2_47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70" name="Google Shape;370;g252b2d57997_2_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/>
          <p:nvPr/>
        </p:nvSpPr>
        <p:spPr>
          <a:xfrm rot="10800000">
            <a:off x="4656365" y="0"/>
            <a:ext cx="7535635" cy="6587350"/>
          </a:xfrm>
          <a:custGeom>
            <a:avLst/>
            <a:gdLst/>
            <a:ahLst/>
            <a:cxnLst/>
            <a:rect l="l" t="t" r="r" b="b"/>
            <a:pathLst>
              <a:path w="8024863" h="7001397" extrusionOk="0">
                <a:moveTo>
                  <a:pt x="0" y="143397"/>
                </a:moveTo>
                <a:cubicBezTo>
                  <a:pt x="633413" y="-706898"/>
                  <a:pt x="1542981" y="2502304"/>
                  <a:pt x="4455471" y="2494682"/>
                </a:cubicBezTo>
                <a:cubicBezTo>
                  <a:pt x="7367961" y="2487060"/>
                  <a:pt x="8540411" y="6228890"/>
                  <a:pt x="7816511" y="6991872"/>
                </a:cubicBezTo>
                <a:lnTo>
                  <a:pt x="0" y="7001397"/>
                </a:lnTo>
                <a:lnTo>
                  <a:pt x="0" y="143397"/>
                </a:lnTo>
                <a:close/>
              </a:path>
            </a:pathLst>
          </a:custGeom>
          <a:gradFill>
            <a:gsLst>
              <a:gs pos="0">
                <a:srgbClr val="F5F7FC"/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11104485" y="2008477"/>
            <a:ext cx="2175030" cy="217503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7503205" y="-1087515"/>
            <a:ext cx="2175030" cy="217503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682810" y="1065435"/>
            <a:ext cx="1660701" cy="1660701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672781" y="256974"/>
            <a:ext cx="578683" cy="578683"/>
          </a:xfrm>
          <a:prstGeom prst="ellipse">
            <a:avLst/>
          </a:prstGeom>
          <a:gradFill>
            <a:gsLst>
              <a:gs pos="0">
                <a:srgbClr val="F69F64">
                  <a:alpha val="75294"/>
                </a:srgbClr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89686" y="2559345"/>
            <a:ext cx="342014" cy="342014"/>
          </a:xfrm>
          <a:prstGeom prst="ellipse">
            <a:avLst/>
          </a:prstGeom>
          <a:gradFill>
            <a:gsLst>
              <a:gs pos="0">
                <a:srgbClr val="F69F64">
                  <a:alpha val="75294"/>
                </a:srgbClr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2" name="Google Shape;382;p24"/>
          <p:cNvSpPr txBox="1"/>
          <p:nvPr/>
        </p:nvSpPr>
        <p:spPr>
          <a:xfrm>
            <a:off x="639905" y="3111630"/>
            <a:ext cx="491521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F64"/>
              </a:buClr>
              <a:buSzPts val="8000"/>
              <a:buFont typeface="Microsoft Yahei"/>
              <a:buNone/>
            </a:pPr>
            <a:r>
              <a:rPr lang="en-US" sz="8000" b="1">
                <a:solidFill>
                  <a:srgbClr val="F69F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THANKS</a:t>
            </a:r>
            <a:endParaRPr sz="8000" b="1" i="0" u="none" strike="noStrike" cap="none">
              <a:solidFill>
                <a:srgbClr val="F69F6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7332198" y="5435066"/>
            <a:ext cx="342014" cy="342014"/>
          </a:xfrm>
          <a:prstGeom prst="ellipse">
            <a:avLst/>
          </a:prstGeom>
          <a:gradFill>
            <a:gsLst>
              <a:gs pos="0">
                <a:srgbClr val="F69F64">
                  <a:alpha val="75294"/>
                </a:srgbClr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8685179" y="3889389"/>
            <a:ext cx="342014" cy="3420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5" name="Google Shape;385;p24">
            <a:hlinkClick r:id="rId3"/>
          </p:cNvPr>
          <p:cNvSpPr txBox="1"/>
          <p:nvPr/>
        </p:nvSpPr>
        <p:spPr>
          <a:xfrm>
            <a:off x="671325" y="6613295"/>
            <a:ext cx="5169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BFBFBF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sz="1000">
              <a:solidFill>
                <a:srgbClr val="BFBFB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86" name="Google Shape;3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56969"/>
            <a:ext cx="4351565" cy="93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296aaadbb_0_45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29" name="Google Shape;129;g25296aaadbb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00" y="374450"/>
            <a:ext cx="3106125" cy="6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5296aaadbb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7050"/>
            <a:ext cx="11887200" cy="505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4321865" y="-1774135"/>
            <a:ext cx="3548270" cy="3548270"/>
          </a:xfrm>
          <a:prstGeom prst="ellipse">
            <a:avLst/>
          </a:prstGeom>
          <a:gradFill>
            <a:gsLst>
              <a:gs pos="0">
                <a:srgbClr val="F5F7FC"/>
              </a:gs>
              <a:gs pos="61000">
                <a:srgbClr val="F69F64">
                  <a:alpha val="93725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5286789" y="5913246"/>
            <a:ext cx="1618500" cy="1618500"/>
          </a:xfrm>
          <a:prstGeom prst="ellipse">
            <a:avLst/>
          </a:prstGeom>
          <a:gradFill>
            <a:gsLst>
              <a:gs pos="0">
                <a:srgbClr val="F5F7FC"/>
              </a:gs>
              <a:gs pos="61000">
                <a:srgbClr val="F69F64">
                  <a:alpha val="93725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4579806" y="318647"/>
            <a:ext cx="30323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Key-Points</a:t>
            </a:r>
            <a:endParaRPr sz="4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39" name="Google Shape;13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00" y="273725"/>
            <a:ext cx="3600450" cy="77684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"/>
          <p:cNvSpPr txBox="1"/>
          <p:nvPr/>
        </p:nvSpPr>
        <p:spPr>
          <a:xfrm>
            <a:off x="1159650" y="2079400"/>
            <a:ext cx="10437000" cy="58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87350">
              <a:lnSpc>
                <a:spcPct val="115000"/>
              </a:lnSpc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Scraping can be performed using python libraries such as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beautifulsoup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Selenium, framework such as Scrapy.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extracted data can be used for making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analysis,making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predictions and can be used in other websites.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in Price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Monitoring,Market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Research,News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Monitoring,Sentimental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Analysis,Email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Marketing</a:t>
            </a: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224269" y="255416"/>
            <a:ext cx="670254" cy="670254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47" name="Google Shape;147;p11"/>
          <p:cNvGrpSpPr/>
          <p:nvPr/>
        </p:nvGrpSpPr>
        <p:grpSpPr>
          <a:xfrm>
            <a:off x="1163762" y="1599767"/>
            <a:ext cx="3889731" cy="4049244"/>
            <a:chOff x="1164997" y="1770431"/>
            <a:chExt cx="3495432" cy="3638775"/>
          </a:xfrm>
        </p:grpSpPr>
        <p:grpSp>
          <p:nvGrpSpPr>
            <p:cNvPr id="148" name="Google Shape;148;p11"/>
            <p:cNvGrpSpPr/>
            <p:nvPr/>
          </p:nvGrpSpPr>
          <p:grpSpPr>
            <a:xfrm>
              <a:off x="1192686" y="2321178"/>
              <a:ext cx="3338198" cy="2044618"/>
              <a:chOff x="803822" y="1016361"/>
              <a:chExt cx="7536357" cy="2044618"/>
            </a:xfrm>
          </p:grpSpPr>
          <p:cxnSp>
            <p:nvCxnSpPr>
              <p:cNvPr id="149" name="Google Shape;149;p11"/>
              <p:cNvCxnSpPr/>
              <p:nvPr/>
            </p:nvCxnSpPr>
            <p:spPr>
              <a:xfrm>
                <a:off x="803822" y="1016361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11"/>
              <p:cNvCxnSpPr/>
              <p:nvPr/>
            </p:nvCxnSpPr>
            <p:spPr>
              <a:xfrm>
                <a:off x="803822" y="1357131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11"/>
              <p:cNvCxnSpPr/>
              <p:nvPr/>
            </p:nvCxnSpPr>
            <p:spPr>
              <a:xfrm>
                <a:off x="803822" y="1697901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11"/>
              <p:cNvCxnSpPr/>
              <p:nvPr/>
            </p:nvCxnSpPr>
            <p:spPr>
              <a:xfrm>
                <a:off x="803822" y="2038671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11"/>
              <p:cNvCxnSpPr/>
              <p:nvPr/>
            </p:nvCxnSpPr>
            <p:spPr>
              <a:xfrm>
                <a:off x="803822" y="2379441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11"/>
              <p:cNvCxnSpPr/>
              <p:nvPr/>
            </p:nvCxnSpPr>
            <p:spPr>
              <a:xfrm>
                <a:off x="803822" y="2720211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11"/>
              <p:cNvCxnSpPr/>
              <p:nvPr/>
            </p:nvCxnSpPr>
            <p:spPr>
              <a:xfrm>
                <a:off x="803822" y="3060979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56" name="Google Shape;156;p11"/>
            <p:cNvSpPr/>
            <p:nvPr/>
          </p:nvSpPr>
          <p:spPr>
            <a:xfrm>
              <a:off x="1164997" y="3429000"/>
              <a:ext cx="1604455" cy="1980206"/>
            </a:xfrm>
            <a:custGeom>
              <a:avLst/>
              <a:gdLst/>
              <a:ahLst/>
              <a:cxnLst/>
              <a:rect l="l" t="t" r="r" b="b"/>
              <a:pathLst>
                <a:path w="1047" h="726" extrusionOk="0">
                  <a:moveTo>
                    <a:pt x="844" y="515"/>
                  </a:moveTo>
                  <a:cubicBezTo>
                    <a:pt x="846" y="582"/>
                    <a:pt x="867" y="633"/>
                    <a:pt x="907" y="668"/>
                  </a:cubicBezTo>
                  <a:cubicBezTo>
                    <a:pt x="947" y="702"/>
                    <a:pt x="994" y="722"/>
                    <a:pt x="1047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53" y="722"/>
                    <a:pt x="99" y="700"/>
                    <a:pt x="138" y="661"/>
                  </a:cubicBezTo>
                  <a:cubicBezTo>
                    <a:pt x="152" y="647"/>
                    <a:pt x="166" y="624"/>
                    <a:pt x="178" y="594"/>
                  </a:cubicBezTo>
                  <a:cubicBezTo>
                    <a:pt x="191" y="563"/>
                    <a:pt x="199" y="523"/>
                    <a:pt x="204" y="473"/>
                  </a:cubicBezTo>
                  <a:cubicBezTo>
                    <a:pt x="205" y="460"/>
                    <a:pt x="206" y="448"/>
                    <a:pt x="207" y="435"/>
                  </a:cubicBezTo>
                  <a:cubicBezTo>
                    <a:pt x="218" y="329"/>
                    <a:pt x="248" y="235"/>
                    <a:pt x="296" y="155"/>
                  </a:cubicBezTo>
                  <a:cubicBezTo>
                    <a:pt x="359" y="52"/>
                    <a:pt x="435" y="0"/>
                    <a:pt x="523" y="0"/>
                  </a:cubicBezTo>
                  <a:cubicBezTo>
                    <a:pt x="612" y="0"/>
                    <a:pt x="688" y="52"/>
                    <a:pt x="750" y="155"/>
                  </a:cubicBezTo>
                  <a:cubicBezTo>
                    <a:pt x="806" y="246"/>
                    <a:pt x="837" y="355"/>
                    <a:pt x="843" y="480"/>
                  </a:cubicBezTo>
                  <a:cubicBezTo>
                    <a:pt x="844" y="492"/>
                    <a:pt x="844" y="503"/>
                    <a:pt x="844" y="5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2064865" y="2891726"/>
              <a:ext cx="1883253" cy="2517480"/>
            </a:xfrm>
            <a:custGeom>
              <a:avLst/>
              <a:gdLst/>
              <a:ahLst/>
              <a:cxnLst/>
              <a:rect l="l" t="t" r="r" b="b"/>
              <a:pathLst>
                <a:path w="1047" h="726" extrusionOk="0">
                  <a:moveTo>
                    <a:pt x="844" y="515"/>
                  </a:moveTo>
                  <a:cubicBezTo>
                    <a:pt x="846" y="582"/>
                    <a:pt x="867" y="633"/>
                    <a:pt x="907" y="668"/>
                  </a:cubicBezTo>
                  <a:cubicBezTo>
                    <a:pt x="947" y="702"/>
                    <a:pt x="994" y="722"/>
                    <a:pt x="1047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53" y="722"/>
                    <a:pt x="99" y="700"/>
                    <a:pt x="138" y="661"/>
                  </a:cubicBezTo>
                  <a:cubicBezTo>
                    <a:pt x="152" y="647"/>
                    <a:pt x="166" y="624"/>
                    <a:pt x="178" y="594"/>
                  </a:cubicBezTo>
                  <a:cubicBezTo>
                    <a:pt x="191" y="563"/>
                    <a:pt x="199" y="523"/>
                    <a:pt x="204" y="473"/>
                  </a:cubicBezTo>
                  <a:cubicBezTo>
                    <a:pt x="205" y="460"/>
                    <a:pt x="206" y="448"/>
                    <a:pt x="207" y="435"/>
                  </a:cubicBezTo>
                  <a:cubicBezTo>
                    <a:pt x="218" y="329"/>
                    <a:pt x="248" y="235"/>
                    <a:pt x="296" y="155"/>
                  </a:cubicBezTo>
                  <a:cubicBezTo>
                    <a:pt x="359" y="52"/>
                    <a:pt x="435" y="0"/>
                    <a:pt x="523" y="0"/>
                  </a:cubicBezTo>
                  <a:cubicBezTo>
                    <a:pt x="612" y="0"/>
                    <a:pt x="688" y="52"/>
                    <a:pt x="750" y="155"/>
                  </a:cubicBezTo>
                  <a:cubicBezTo>
                    <a:pt x="806" y="246"/>
                    <a:pt x="837" y="355"/>
                    <a:pt x="843" y="480"/>
                  </a:cubicBezTo>
                  <a:cubicBezTo>
                    <a:pt x="844" y="492"/>
                    <a:pt x="844" y="503"/>
                    <a:pt x="844" y="515"/>
                  </a:cubicBezTo>
                  <a:close/>
                </a:path>
              </a:pathLst>
            </a:custGeom>
            <a:gradFill>
              <a:gsLst>
                <a:gs pos="0">
                  <a:srgbClr val="FFCCCC"/>
                </a:gs>
                <a:gs pos="72000">
                  <a:srgbClr val="F69F64"/>
                </a:gs>
                <a:gs pos="100000">
                  <a:srgbClr val="F8AC7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3116476" y="3429000"/>
              <a:ext cx="1543953" cy="1980206"/>
            </a:xfrm>
            <a:custGeom>
              <a:avLst/>
              <a:gdLst/>
              <a:ahLst/>
              <a:cxnLst/>
              <a:rect l="l" t="t" r="r" b="b"/>
              <a:pathLst>
                <a:path w="1047" h="726" extrusionOk="0">
                  <a:moveTo>
                    <a:pt x="844" y="515"/>
                  </a:moveTo>
                  <a:cubicBezTo>
                    <a:pt x="846" y="582"/>
                    <a:pt x="867" y="633"/>
                    <a:pt x="907" y="668"/>
                  </a:cubicBezTo>
                  <a:cubicBezTo>
                    <a:pt x="947" y="702"/>
                    <a:pt x="994" y="722"/>
                    <a:pt x="1047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53" y="722"/>
                    <a:pt x="99" y="700"/>
                    <a:pt x="138" y="661"/>
                  </a:cubicBezTo>
                  <a:cubicBezTo>
                    <a:pt x="152" y="647"/>
                    <a:pt x="166" y="624"/>
                    <a:pt x="178" y="594"/>
                  </a:cubicBezTo>
                  <a:cubicBezTo>
                    <a:pt x="191" y="563"/>
                    <a:pt x="199" y="523"/>
                    <a:pt x="204" y="473"/>
                  </a:cubicBezTo>
                  <a:cubicBezTo>
                    <a:pt x="205" y="460"/>
                    <a:pt x="206" y="448"/>
                    <a:pt x="207" y="435"/>
                  </a:cubicBezTo>
                  <a:cubicBezTo>
                    <a:pt x="218" y="329"/>
                    <a:pt x="248" y="235"/>
                    <a:pt x="296" y="155"/>
                  </a:cubicBezTo>
                  <a:cubicBezTo>
                    <a:pt x="359" y="52"/>
                    <a:pt x="435" y="0"/>
                    <a:pt x="523" y="0"/>
                  </a:cubicBezTo>
                  <a:cubicBezTo>
                    <a:pt x="612" y="0"/>
                    <a:pt x="688" y="52"/>
                    <a:pt x="750" y="155"/>
                  </a:cubicBezTo>
                  <a:cubicBezTo>
                    <a:pt x="806" y="246"/>
                    <a:pt x="837" y="355"/>
                    <a:pt x="843" y="480"/>
                  </a:cubicBezTo>
                  <a:cubicBezTo>
                    <a:pt x="844" y="492"/>
                    <a:pt x="844" y="503"/>
                    <a:pt x="844" y="5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 rot="8100000">
              <a:off x="1588292" y="2502787"/>
              <a:ext cx="740502" cy="740498"/>
            </a:xfrm>
            <a:prstGeom prst="teardrop">
              <a:avLst>
                <a:gd name="adj" fmla="val 100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1701778" y="2617983"/>
              <a:ext cx="513530" cy="5135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rmAutofit fontScale="62500" lnSpcReduction="2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90%</a:t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8100000">
              <a:off x="2606758" y="1923795"/>
              <a:ext cx="740502" cy="740498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FFCCCC"/>
                </a:gs>
                <a:gs pos="72000">
                  <a:srgbClr val="F69F64"/>
                </a:gs>
                <a:gs pos="100000">
                  <a:srgbClr val="F8AC7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2720244" y="2038991"/>
              <a:ext cx="513530" cy="5135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rmAutofit fontScale="62500" lnSpcReduction="2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80%</a:t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8100000">
              <a:off x="3528311" y="2498498"/>
              <a:ext cx="740502" cy="740498"/>
            </a:xfrm>
            <a:prstGeom prst="teardrop">
              <a:avLst>
                <a:gd name="adj" fmla="val 100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3641797" y="2613694"/>
              <a:ext cx="513530" cy="5135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rmAutofit fontScale="62500" lnSpcReduction="2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70%</a:t>
              </a:r>
              <a:endParaRPr/>
            </a:p>
          </p:txBody>
        </p:sp>
      </p:grpSp>
      <p:sp>
        <p:nvSpPr>
          <p:cNvPr id="165" name="Google Shape;165;p11"/>
          <p:cNvSpPr/>
          <p:nvPr/>
        </p:nvSpPr>
        <p:spPr>
          <a:xfrm>
            <a:off x="6407741" y="1599753"/>
            <a:ext cx="408459" cy="408459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6407741" y="3420149"/>
            <a:ext cx="408459" cy="408459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407741" y="4981594"/>
            <a:ext cx="408459" cy="408459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7143314" y="3699711"/>
            <a:ext cx="327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Microsoft Yahei"/>
              <a:buNone/>
            </a:pPr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00" y="255425"/>
            <a:ext cx="3557374" cy="7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5118500" y="519850"/>
            <a:ext cx="6438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Microsoft Yahei"/>
                <a:ea typeface="Microsoft Yahei"/>
                <a:cs typeface="Microsoft Yahei"/>
                <a:sym typeface="Microsoft Yahei"/>
              </a:rPr>
              <a:t>Why Scraping?</a:t>
            </a:r>
            <a:endParaRPr sz="38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6917975" y="1499575"/>
            <a:ext cx="43587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>
                <a:latin typeface="Microsoft Yahei"/>
                <a:ea typeface="Microsoft Yahei"/>
                <a:cs typeface="Microsoft Yahei"/>
                <a:sym typeface="Microsoft Yahei"/>
              </a:rPr>
              <a:t>Company can scrape their product data and competing products as well to see how it impacts their pricing strategies and fix to optimal pricing. </a:t>
            </a:r>
            <a:endParaRPr sz="2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6917975" y="3300475"/>
            <a:ext cx="4358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Microsoft Yahei"/>
                <a:ea typeface="Microsoft Yahei"/>
                <a:cs typeface="Microsoft Yahei"/>
                <a:sym typeface="Microsoft Yahei"/>
              </a:rPr>
              <a:t>Helps in analysing consumer trends and understanding which direction the company should move in future.</a:t>
            </a:r>
            <a:endParaRPr sz="2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6917975" y="4881625"/>
            <a:ext cx="4778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Microsoft Yahei"/>
                <a:ea typeface="Microsoft Yahei"/>
                <a:cs typeface="Microsoft Yahei"/>
                <a:sym typeface="Microsoft Yahei"/>
              </a:rPr>
              <a:t>Here helps to extract the versions,eol dates,year of release,name,ip addresses,host names.</a:t>
            </a:r>
            <a:endParaRPr sz="2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3D2"/>
            </a:gs>
            <a:gs pos="23000">
              <a:srgbClr val="F9BB91"/>
            </a:gs>
            <a:gs pos="47000">
              <a:srgbClr val="F69F64"/>
            </a:gs>
            <a:gs pos="100000">
              <a:srgbClr val="F9BB91"/>
            </a:gs>
          </a:gsLst>
          <a:lin ang="60000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/>
          <p:nvPr/>
        </p:nvSpPr>
        <p:spPr>
          <a:xfrm>
            <a:off x="8956815" y="1620078"/>
            <a:ext cx="7663070" cy="2703443"/>
          </a:xfrm>
          <a:prstGeom prst="roundRect">
            <a:avLst>
              <a:gd name="adj" fmla="val 475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11293378" y="3190462"/>
            <a:ext cx="734628" cy="734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5008485" y="-1087515"/>
            <a:ext cx="2175030" cy="217503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764879" y="5294984"/>
            <a:ext cx="994348" cy="994348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4098775" y="919725"/>
            <a:ext cx="41667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66700" cy="89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7375" y="2065099"/>
            <a:ext cx="1870838" cy="18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875" y="1620075"/>
            <a:ext cx="8284050" cy="497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296aaadbb_0_65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93" name="Google Shape;193;g25296aaadbb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00" y="374450"/>
            <a:ext cx="3106125" cy="6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5296aaadbb_0_65"/>
          <p:cNvSpPr txBox="1"/>
          <p:nvPr/>
        </p:nvSpPr>
        <p:spPr>
          <a:xfrm>
            <a:off x="559369" y="1399984"/>
            <a:ext cx="10776900" cy="5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Selenium is a powerful tool for controlling web browsers through programs and performing browser automation.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indent="-393700">
              <a:lnSpc>
                <a:spcPct val="150000"/>
              </a:lnSpc>
              <a:buClr>
                <a:schemeClr val="dk1"/>
              </a:buClr>
              <a:buSzPts val="2600"/>
              <a:buFont typeface="Roboto"/>
              <a:buChar char="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functional for all browsers, works on all major OS and its scripts are written in various languages in Python, Java.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indent="-393700">
              <a:lnSpc>
                <a:spcPct val="150000"/>
              </a:lnSpc>
              <a:buClr>
                <a:schemeClr val="dk1"/>
              </a:buClr>
              <a:buSzPts val="2600"/>
              <a:buFont typeface="Roboto"/>
              <a:buChar char="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Compatible with various languages ,platforms, browsers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indent="-393700">
              <a:lnSpc>
                <a:spcPct val="150000"/>
              </a:lnSpc>
              <a:buClr>
                <a:schemeClr val="dk1"/>
              </a:buClr>
              <a:buSzPts val="2600"/>
              <a:buFont typeface="Roboto"/>
              <a:buChar char="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important component of Selenium is a </a:t>
            </a:r>
            <a:r>
              <a:rPr lang="en-US" sz="2600" b="1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webdriver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which is similar to a API, it is nothing but a module which contains classes functions, methods.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296aaadbb_0_75"/>
          <p:cNvSpPr/>
          <p:nvPr/>
        </p:nvSpPr>
        <p:spPr>
          <a:xfrm>
            <a:off x="4094628" y="5642859"/>
            <a:ext cx="1618500" cy="1618500"/>
          </a:xfrm>
          <a:prstGeom prst="ellipse">
            <a:avLst/>
          </a:prstGeom>
          <a:gradFill>
            <a:gsLst>
              <a:gs pos="0">
                <a:srgbClr val="F5F7FC"/>
              </a:gs>
              <a:gs pos="61000">
                <a:srgbClr val="F69F64">
                  <a:alpha val="93725"/>
                </a:srgbClr>
              </a:gs>
              <a:gs pos="100000">
                <a:srgbClr val="FFCC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01" name="Google Shape;201;g25296aaadbb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00" y="273725"/>
            <a:ext cx="3600450" cy="7768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5296aaadbb_0_75"/>
          <p:cNvSpPr txBox="1"/>
          <p:nvPr/>
        </p:nvSpPr>
        <p:spPr>
          <a:xfrm>
            <a:off x="4098800" y="819750"/>
            <a:ext cx="709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latin typeface="Microsoft Yahei"/>
                <a:ea typeface="Microsoft Yahei"/>
                <a:cs typeface="Microsoft Yahei"/>
                <a:sym typeface="Microsoft Yahei"/>
              </a:rPr>
              <a:t>Selenium Architecture</a:t>
            </a:r>
            <a:endParaRPr sz="4200"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03" name="Google Shape;203;g25296aaadbb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825" y="1803450"/>
            <a:ext cx="8068024" cy="47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2b2d57997_2_14"/>
          <p:cNvSpPr/>
          <p:nvPr/>
        </p:nvSpPr>
        <p:spPr>
          <a:xfrm>
            <a:off x="5286789" y="5913246"/>
            <a:ext cx="1618500" cy="1618500"/>
          </a:xfrm>
          <a:prstGeom prst="ellipse">
            <a:avLst/>
          </a:prstGeom>
          <a:gradFill>
            <a:gsLst>
              <a:gs pos="0">
                <a:srgbClr val="F5F7FC"/>
              </a:gs>
              <a:gs pos="61000">
                <a:srgbClr val="F69F64">
                  <a:alpha val="93725"/>
                </a:srgbClr>
              </a:gs>
              <a:gs pos="100000">
                <a:srgbClr val="FFCC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10" name="Google Shape;210;g252b2d57997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00" y="273725"/>
            <a:ext cx="3600450" cy="7768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52b2d57997_2_14"/>
          <p:cNvSpPr txBox="1"/>
          <p:nvPr/>
        </p:nvSpPr>
        <p:spPr>
          <a:xfrm>
            <a:off x="4098800" y="819750"/>
            <a:ext cx="709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latin typeface="Microsoft Yahei"/>
                <a:ea typeface="Microsoft Yahei"/>
                <a:cs typeface="Microsoft Yahei"/>
                <a:sym typeface="Microsoft Yahei"/>
              </a:rPr>
              <a:t>Selenium Architecture</a:t>
            </a:r>
            <a:endParaRPr sz="4200"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2" name="Google Shape;212;g252b2d57997_2_14"/>
          <p:cNvSpPr txBox="1"/>
          <p:nvPr/>
        </p:nvSpPr>
        <p:spPr>
          <a:xfrm>
            <a:off x="603575" y="2009425"/>
            <a:ext cx="87030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Microsoft Yahei"/>
                <a:ea typeface="Microsoft Yahei"/>
                <a:cs typeface="Microsoft Yahei"/>
                <a:sym typeface="Microsoft Yahei"/>
              </a:rPr>
              <a:t>Selenium Client Library : </a:t>
            </a: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Selenium Developers have developed libraries for various languages.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Microsoft Yahei"/>
                <a:ea typeface="Microsoft Yahei"/>
                <a:cs typeface="Microsoft Yahei"/>
                <a:sym typeface="Microsoft Yahei"/>
              </a:rPr>
              <a:t>JSON Wire Protocol : </a:t>
            </a: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Used to make interaction between the client and server.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Acts as the intermediate between client and server and converts the request generated by client in a format which is understood by server and same for the response.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Microsoft Yahei"/>
                <a:ea typeface="Microsoft Yahei"/>
                <a:cs typeface="Microsoft Yahei"/>
                <a:sym typeface="Microsoft Yahei"/>
              </a:rPr>
              <a:t>Browser driver: </a:t>
            </a: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Enables a secure connection with the browser without revealing its internal logic.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heme/theme1.xml><?xml version="1.0" encoding="utf-8"?>
<a:theme xmlns:a="http://schemas.openxmlformats.org/drawingml/2006/main" name="www.freeppt7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9B3BA36A07A42879F7CDFBD3DB895" ma:contentTypeVersion="14" ma:contentTypeDescription="Create a new document." ma:contentTypeScope="" ma:versionID="db35a954f89f29ae381be3ce30c840e9">
  <xsd:schema xmlns:xsd="http://www.w3.org/2001/XMLSchema" xmlns:xs="http://www.w3.org/2001/XMLSchema" xmlns:p="http://schemas.microsoft.com/office/2006/metadata/properties" xmlns:ns2="49187f55-c873-4f07-9a9f-22c3b3cba874" xmlns:ns3="9a169872-56bc-4631-b1e9-b5d8c25af6e6" targetNamespace="http://schemas.microsoft.com/office/2006/metadata/properties" ma:root="true" ma:fieldsID="a0d700cf536867078b08efcd2d6a21cf" ns2:_="" ns3:_="">
    <xsd:import namespace="49187f55-c873-4f07-9a9f-22c3b3cba874"/>
    <xsd:import namespace="9a169872-56bc-4631-b1e9-b5d8c25af6e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187f55-c873-4f07-9a9f-22c3b3cba87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47d2bd47-2c37-4937-a5ba-0e8a3925af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169872-56bc-4631-b1e9-b5d8c25af6e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f3b17fb-9604-432c-ab37-def68536d74c}" ma:internalName="TaxCatchAll" ma:showField="CatchAllData" ma:web="9a169872-56bc-4631-b1e9-b5d8c25af6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187f55-c873-4f07-9a9f-22c3b3cba874">
      <Terms xmlns="http://schemas.microsoft.com/office/infopath/2007/PartnerControls"/>
    </lcf76f155ced4ddcb4097134ff3c332f>
    <TaxCatchAll xmlns="9a169872-56bc-4631-b1e9-b5d8c25af6e6" xsi:nil="true"/>
    <SharedWithUsers xmlns="9a169872-56bc-4631-b1e9-b5d8c25af6e6">
      <UserInfo>
        <DisplayName>Surabhi Ghanshyamji Lahoti</DisplayName>
        <AccountId>23</AccountId>
        <AccountType/>
      </UserInfo>
      <UserInfo>
        <DisplayName>Aditya More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1FDAC63-79C1-4EE8-BEB6-819C10E7FB05}">
  <ds:schemaRefs>
    <ds:schemaRef ds:uri="49187f55-c873-4f07-9a9f-22c3b3cba874"/>
    <ds:schemaRef ds:uri="9a169872-56bc-4631-b1e9-b5d8c25af6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A4F6FF4-C297-47E1-B507-A223E1B36E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8EED53-E462-40D8-9672-B4589C3FE9F2}">
  <ds:schemaRefs>
    <ds:schemaRef ds:uri="49187f55-c873-4f07-9a9f-22c3b3cba874"/>
    <ds:schemaRef ds:uri="9a169872-56bc-4631-b1e9-b5d8c25af6e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www.freeppt7.com</dc:creator>
  <cp:revision>2</cp:revision>
  <dcterms:created xsi:type="dcterms:W3CDTF">2019-01-19T08:02:36Z</dcterms:created>
  <dcterms:modified xsi:type="dcterms:W3CDTF">2025-06-19T13:24:15Z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0x010100DE99B3BA36A07A42879F7CDFBD3DB895</vt:lpwstr>
  </property>
  <property fmtid="{D5CDD505-2E9C-101B-9397-08002B2CF9AE}" pid="3" name="MediaServiceImageTags">
    <vt:lpwstr/>
  </property>
</Properties>
</file>