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35" r:id="rId5"/>
    <p:sldId id="336" r:id="rId6"/>
    <p:sldId id="348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4" d="100"/>
          <a:sy n="74" d="100"/>
        </p:scale>
        <p:origin x="1042" y="72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6/1/2025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tshikovhitshedza9@gmail.com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Credit card approval presentation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B573E-D6D3-B0CD-C07C-459CD26A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ROC Curve</a:t>
            </a: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1FD557-D53B-0844-8823-CB23872487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/>
          <a:lstStyle/>
          <a:p>
            <a:r>
              <a:rPr lang="en-US" dirty="0"/>
              <a:t>The ROC curve illustrates the trade-off between true positive and false positive rates. The closer the curve to the top-left, the better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42E34-541A-0DF0-0999-C86F39258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9" name="Content Placeholder 8" descr="A graph of a positive rate&#10;&#10;AI-generated content may be incorrect.">
            <a:extLst>
              <a:ext uri="{FF2B5EF4-FFF2-40B4-BE49-F238E27FC236}">
                <a16:creationId xmlns:a16="http://schemas.microsoft.com/office/drawing/2014/main" id="{0E719B30-5552-54BC-8128-261B3953DE5C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6096000" y="1643780"/>
            <a:ext cx="3813079" cy="3902075"/>
          </a:xfrm>
        </p:spPr>
      </p:pic>
    </p:spTree>
    <p:extLst>
      <p:ext uri="{BB962C8B-B14F-4D97-AF65-F5344CB8AC3E}">
        <p14:creationId xmlns:p14="http://schemas.microsoft.com/office/powerpoint/2010/main" val="3119264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186A1-11A8-21B1-B6A0-AA1A1DAA5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/>
          <a:p>
            <a:r>
              <a:rPr lang="en-US" dirty="0"/>
              <a:t>Feature Importance</a:t>
            </a:r>
            <a:endParaRPr lang="en-Z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726E51D-0E5E-98CC-19AE-F6AC7B00BF2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/>
          <a:p>
            <a:r>
              <a:rPr lang="en-US" dirty="0"/>
              <a:t>The most important features influencing decisions were [list top features]. This insight helps understand what drives approvals.</a:t>
            </a:r>
          </a:p>
        </p:txBody>
      </p:sp>
      <p:pic>
        <p:nvPicPr>
          <p:cNvPr id="6" name="Content Placeholder 5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C5F916A1-2C12-7372-FD55-562567CF3BB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rcRect l="11876" r="4450"/>
          <a:stretch>
            <a:fillRect/>
          </a:stretch>
        </p:blipFill>
        <p:spPr>
          <a:xfrm>
            <a:off x="4525963" y="2026603"/>
            <a:ext cx="6766877" cy="3902075"/>
          </a:xfrm>
          <a:noFill/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430536-D522-9F5E-B2C4-24F7C7570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B5CEABB6-07DC-46E8-9B57-56EC44A396E5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465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A9C5DD-6B55-DF45-4C6B-6B767B71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Challenges &amp; Next Steps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49FABB-E5A7-5275-61DB-17B427E9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570DB2-FDFB-4B28-80EE-537A0416E3CE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limitations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Need for hyperparameter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Potential for 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Using interpretability methods like SHAP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Some challenges were dataset size and complexity. Future work includes trying more models, tuning parameters, and deploying the model for real-world use.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044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5714" y="3927366"/>
            <a:ext cx="5794248" cy="23469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To conclude, machine learning can effectively predict credit card approval, potentially improving decision speed and fairness. Thank you for tuning in </a:t>
            </a:r>
          </a:p>
          <a:p>
            <a:r>
              <a:rPr lang="en-US" dirty="0"/>
              <a:t>Contact me: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tshikovhitshedza9@gmail.com</a:t>
            </a:r>
            <a:endParaRPr lang="en-US" dirty="0"/>
          </a:p>
          <a:p>
            <a:r>
              <a:rPr lang="en-US" dirty="0"/>
              <a:t>0760293340</a:t>
            </a:r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0870A-EBCD-13FC-D1A2-49C555C48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Agenda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0B4EC43-20C2-1DA5-646B-B8D26CF7D00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93064" y="1399031"/>
            <a:ext cx="8324089" cy="4923111"/>
          </a:xfrm>
        </p:spPr>
        <p:txBody>
          <a:bodyPr>
            <a:noAutofit/>
          </a:bodyPr>
          <a:lstStyle/>
          <a:p>
            <a:r>
              <a:rPr lang="en-US" sz="1800" dirty="0"/>
              <a:t>Problem Statement</a:t>
            </a:r>
          </a:p>
          <a:p>
            <a:r>
              <a:rPr lang="en-US" sz="1800" dirty="0"/>
              <a:t>Dataset</a:t>
            </a:r>
          </a:p>
          <a:p>
            <a:r>
              <a:rPr lang="en-US" sz="1800" dirty="0"/>
              <a:t>Data Preparation</a:t>
            </a:r>
          </a:p>
          <a:p>
            <a:r>
              <a:rPr lang="en-US" sz="1800" dirty="0"/>
              <a:t>Models Used</a:t>
            </a:r>
          </a:p>
          <a:p>
            <a:r>
              <a:rPr lang="en-US" sz="1800" dirty="0"/>
              <a:t>Model Evaluation Metrics</a:t>
            </a:r>
          </a:p>
          <a:p>
            <a:r>
              <a:rPr lang="en-US" sz="1800" dirty="0"/>
              <a:t>Results (with table or printout)</a:t>
            </a:r>
          </a:p>
          <a:p>
            <a:r>
              <a:rPr lang="en-US" sz="1800" dirty="0"/>
              <a:t>Confusion Matrix</a:t>
            </a:r>
          </a:p>
          <a:p>
            <a:r>
              <a:rPr lang="en-US" sz="1800" dirty="0"/>
              <a:t>ROC Curve</a:t>
            </a:r>
          </a:p>
          <a:p>
            <a:r>
              <a:rPr lang="en-US" sz="1600" dirty="0"/>
              <a:t>Feature Importance</a:t>
            </a:r>
          </a:p>
          <a:p>
            <a:r>
              <a:rPr lang="en-US" sz="1600" dirty="0"/>
              <a:t>Challenges &amp; Next Steps</a:t>
            </a:r>
          </a:p>
          <a:p>
            <a:r>
              <a:rPr lang="en-US" sz="1600" dirty="0"/>
              <a:t>Conclusion</a:t>
            </a:r>
            <a:endParaRPr lang="en-US" sz="1800" dirty="0"/>
          </a:p>
          <a:p>
            <a:endParaRPr lang="en-US" sz="18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9920E1-1F47-D3FB-B5CD-7110B3795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749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19F01-308C-2FCE-4B6F-10EFEB30D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it matters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59080-B0BB-8D23-0811-CDB32001A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47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Credit card approvals impact millions of people.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Automating decisions can speed up processing and reduce bias.</a:t>
            </a:r>
          </a:p>
          <a:p>
            <a:br>
              <a:rPr lang="en-US" dirty="0"/>
            </a:br>
            <a:r>
              <a:rPr lang="en-US" dirty="0"/>
              <a:t>Getting approved for a credit card can be a long process. Automating this with accurate models helps both banks and customers by making quick and fair decisions.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7681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DDD8-3394-6FB2-960C-451DEBD7F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6784"/>
            <a:ext cx="5864352" cy="3621024"/>
          </a:xfrm>
        </p:spPr>
        <p:txBody>
          <a:bodyPr/>
          <a:lstStyle/>
          <a:p>
            <a:r>
              <a:rPr lang="en-US" dirty="0"/>
              <a:t>Dataset</a:t>
            </a:r>
            <a:endParaRPr lang="en-ZA" dirty="0"/>
          </a:p>
        </p:txBody>
      </p:sp>
      <p:pic>
        <p:nvPicPr>
          <p:cNvPr id="12" name="Picture Placeholder 11" descr="A person in a yellow shirt">
            <a:extLst>
              <a:ext uri="{FF2B5EF4-FFF2-40B4-BE49-F238E27FC236}">
                <a16:creationId xmlns:a16="http://schemas.microsoft.com/office/drawing/2014/main" id="{BC85F8C0-B84C-01D2-4208-5596D725B2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33" r="33"/>
          <a:stretch/>
        </p:blipFill>
        <p:spPr>
          <a:xfrm>
            <a:off x="-15240" y="-15240"/>
            <a:ext cx="4581525" cy="660241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D6AA66-EC20-FCAE-04B0-6BEB18463C2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4084320"/>
            <a:ext cx="5864225" cy="2362835"/>
          </a:xfrm>
        </p:spPr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CSV file with customer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Features: Age, Income, Employment Status, Credit Score,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Target: Approved (Yes/No)</a:t>
            </a:r>
          </a:p>
          <a:p>
            <a:br>
              <a:rPr lang="en-US" dirty="0"/>
            </a:br>
            <a:r>
              <a:rPr lang="en-US" dirty="0"/>
              <a:t>The dataset contains customer demographics and financial info. Our goal is to predict if an applicant will be approved or not.</a:t>
            </a:r>
          </a:p>
        </p:txBody>
      </p:sp>
    </p:spTree>
    <p:extLst>
      <p:ext uri="{BB962C8B-B14F-4D97-AF65-F5344CB8AC3E}">
        <p14:creationId xmlns:p14="http://schemas.microsoft.com/office/powerpoint/2010/main" val="3590816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ZA" dirty="0"/>
              <a:t>Data preparation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2072640"/>
            <a:ext cx="8324089" cy="349300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Split data into training and testing sets.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Standardize numerical features.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One-hot encode categorical features.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dirty="0"/>
              <a:t>To prepare the data, I split it into train and test sets. Then I scaled numerical values and converted categories into numerical format for the models.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9" y="441960"/>
            <a:ext cx="5641897" cy="3316893"/>
          </a:xfrm>
        </p:spPr>
        <p:txBody>
          <a:bodyPr/>
          <a:lstStyle/>
          <a:p>
            <a:r>
              <a:rPr lang="en-US" dirty="0"/>
              <a:t>Models Used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09694" y="4068392"/>
            <a:ext cx="5580586" cy="2197590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Logistic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Random Forest</a:t>
            </a:r>
          </a:p>
          <a:p>
            <a:br>
              <a:rPr lang="en-US" dirty="0"/>
            </a:br>
            <a:r>
              <a:rPr lang="en-US" dirty="0"/>
              <a:t>I tested two popular models — Logistic Regression, which is simple and interpretable, and Random Forest, which often performs well with tabular data.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F4228-0DC4-4119-B9C7-6C936C41E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Model Evaluation Metrics</a:t>
            </a:r>
            <a:endParaRPr lang="en-ZA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8EE59-4D4C-0681-0DD3-18233C3F94A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93763" y="2073275"/>
            <a:ext cx="4887594" cy="3687763"/>
          </a:xfrm>
        </p:spPr>
        <p:txBody>
          <a:bodyPr/>
          <a:lstStyle/>
          <a:p>
            <a:pPr>
              <a:buNone/>
            </a:pPr>
            <a:r>
              <a:rPr lang="en-US" b="1" dirty="0"/>
              <a:t>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Accuracy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Precision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Recall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F1 Score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ROC AUC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E5B1204-B9F7-0D66-EBAA-9265C1E3552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10644" y="2073275"/>
            <a:ext cx="4887594" cy="3687763"/>
          </a:xfrm>
        </p:spPr>
        <p:txBody>
          <a:bodyPr/>
          <a:lstStyle/>
          <a:p>
            <a:r>
              <a:rPr lang="en-US" dirty="0"/>
              <a:t>To evaluate the models, I used multiple metrics to understand overall accuracy and how well the models identify approved vs. rejected applicants.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4ECC30-C8C7-7D87-4D74-AECB8250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1471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03CA8C54-30A3-3553-626E-52909A83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10405174" cy="1326514"/>
          </a:xfrm>
        </p:spPr>
        <p:txBody>
          <a:bodyPr/>
          <a:lstStyle/>
          <a:p>
            <a:r>
              <a:rPr lang="en-US" dirty="0"/>
              <a:t>Results </a:t>
            </a:r>
            <a:endParaRPr lang="en-ZA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2207A1-A505-3185-A282-927E9F6F0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8</a:t>
            </a:fld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4EBE2E6-CC2A-A063-E919-DFF4D81C28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39342"/>
              </p:ext>
            </p:extLst>
          </p:nvPr>
        </p:nvGraphicFramePr>
        <p:xfrm>
          <a:off x="627396" y="1620545"/>
          <a:ext cx="10515600" cy="1371600"/>
        </p:xfrm>
        <a:graphic>
          <a:graphicData uri="http://schemas.openxmlformats.org/drawingml/2006/table">
            <a:tbl>
              <a:tblPr/>
              <a:tblGrid>
                <a:gridCol w="1752600">
                  <a:extLst>
                    <a:ext uri="{9D8B030D-6E8A-4147-A177-3AD203B41FA5}">
                      <a16:colId xmlns:a16="http://schemas.microsoft.com/office/drawing/2014/main" val="75421560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94663313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82113744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865440088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60484263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9549954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Accuracy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Precision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Recall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F1 Score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ROC AUC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2713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Logistic Regression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9220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Random Forest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0.78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0.85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0.88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147448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B772192-7C94-66AE-1032-B4A2C3C65B9A}"/>
              </a:ext>
            </a:extLst>
          </p:cNvPr>
          <p:cNvSpPr txBox="1"/>
          <p:nvPr/>
        </p:nvSpPr>
        <p:spPr>
          <a:xfrm>
            <a:off x="2005781" y="3795252"/>
            <a:ext cx="7747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Random Forest outperformed Logistic Regression on all metrics, showing it’s a better choice for this problem.</a:t>
            </a:r>
          </a:p>
        </p:txBody>
      </p:sp>
    </p:spTree>
    <p:extLst>
      <p:ext uri="{BB962C8B-B14F-4D97-AF65-F5344CB8AC3E}">
        <p14:creationId xmlns:p14="http://schemas.microsoft.com/office/powerpoint/2010/main" val="812209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F54E4-9956-0B33-D845-8F2AAC5EB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9160" y="137160"/>
            <a:ext cx="6172200" cy="1249680"/>
          </a:xfrm>
        </p:spPr>
        <p:txBody>
          <a:bodyPr/>
          <a:lstStyle/>
          <a:p>
            <a:r>
              <a:rPr lang="en-US" dirty="0"/>
              <a:t>Confusion Matrix</a:t>
            </a: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D20DBB-F3DD-CE0A-DCE1-63F191C0CC4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71302" y="2009222"/>
            <a:ext cx="5594063" cy="4523868"/>
          </a:xfrm>
        </p:spPr>
        <p:txBody>
          <a:bodyPr>
            <a:normAutofit/>
          </a:bodyPr>
          <a:lstStyle/>
          <a:p>
            <a:r>
              <a:rPr lang="en-US" dirty="0"/>
              <a:t>This confusion matrix shows how often the model predicts approvals correctly, as well as the types of errors it makes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1392FF-67AF-70B5-1C3C-58D39BDFD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13" name="Picture Placeholder 12" descr="A graph with blue squares and numbers&#10;&#10;AI-generated content may be incorrect.">
            <a:extLst>
              <a:ext uri="{FF2B5EF4-FFF2-40B4-BE49-F238E27FC236}">
                <a16:creationId xmlns:a16="http://schemas.microsoft.com/office/drawing/2014/main" id="{6C7613CE-44BA-7088-DE5D-422E7C63E4A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600" b="600"/>
          <a:stretch>
            <a:fillRect/>
          </a:stretch>
        </p:blipFill>
        <p:spPr>
          <a:xfrm>
            <a:off x="957263" y="2009775"/>
            <a:ext cx="4705350" cy="3506788"/>
          </a:xfrm>
        </p:spPr>
      </p:pic>
    </p:spTree>
    <p:extLst>
      <p:ext uri="{BB962C8B-B14F-4D97-AF65-F5344CB8AC3E}">
        <p14:creationId xmlns:p14="http://schemas.microsoft.com/office/powerpoint/2010/main" val="38139481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{5C4354B2-124B-4E24-99C3-0EAF9187B750}tf16411248_win32</Template>
  <TotalTime>56</TotalTime>
  <Words>462</Words>
  <Application>Microsoft Office PowerPoint</Application>
  <PresentationFormat>Widescreen</PresentationFormat>
  <Paragraphs>84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Avenir Next LT Pro Light</vt:lpstr>
      <vt:lpstr>Calibri</vt:lpstr>
      <vt:lpstr>Posterama</vt:lpstr>
      <vt:lpstr>Custom</vt:lpstr>
      <vt:lpstr>Credit card approval presentation</vt:lpstr>
      <vt:lpstr>Agenda </vt:lpstr>
      <vt:lpstr>Why it matters</vt:lpstr>
      <vt:lpstr>Dataset</vt:lpstr>
      <vt:lpstr>Data preparation</vt:lpstr>
      <vt:lpstr>Models Used</vt:lpstr>
      <vt:lpstr>Model Evaluation Metrics</vt:lpstr>
      <vt:lpstr>Results </vt:lpstr>
      <vt:lpstr>Confusion Matrix</vt:lpstr>
      <vt:lpstr>ROC Curve</vt:lpstr>
      <vt:lpstr>Feature Importance</vt:lpstr>
      <vt:lpstr>Challenges &amp; Next Steps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Tshedza Tshikovhi</dc:creator>
  <cp:lastModifiedBy>Tshedza Tshikovhi</cp:lastModifiedBy>
  <cp:revision>1</cp:revision>
  <dcterms:created xsi:type="dcterms:W3CDTF">2025-06-01T18:26:29Z</dcterms:created>
  <dcterms:modified xsi:type="dcterms:W3CDTF">2025-06-01T19:22:49Z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