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png" ContentType="image/png"/>
  <Override PartName="/ppt/media/image7.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B2BF4B2-E279-4756-9072-28F9C823F29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7"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8"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4A88532-EA9A-42C9-9714-C262ECD71EB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0"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2"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3"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D194686-9A20-4C47-8CF8-C11F9E9A0F6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5"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6"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7"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8"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39"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0"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090618A-13D2-4008-AF08-11C1DA9C4E6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4B3BD67-0333-4C25-817F-1DAF8D9EDEB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7"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4A3A19C-C0D8-4495-AB95-BB09D67A2C8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49"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12E2403-B725-43AE-BD39-457583105F5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2"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63AB5CA-D949-4604-81B3-C70152C0DBD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6828144-69A5-411B-B306-93A0D7D12B3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7C3AE84-2A86-4A5B-AEB0-904283F5DB3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5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7"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8"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872085B-20F3-4300-A406-126AF9536E1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C49AF5F-95C4-43AB-AEED-2C3383F1316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1"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2"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D45EED4-2D1E-4583-B504-349A111AB341}"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4"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5"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6"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FF9B866-448B-4CF5-94E4-741CB8BCF4F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68"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9"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019B11E-F474-4F8A-9EC3-AC1EE369490D}"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1"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3"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4"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457B14D4-CF52-4138-A1C7-C1CD580BCA46}"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76"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7"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8"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9"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0"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81"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D556962-813E-4943-A5B9-2810498C66E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BD37758-837A-4B67-977B-5B4EB6369C15}"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8"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5AB5A89-1A39-4FA9-A9E9-B955BCD7A09D}"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0"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C01EC33-251A-4706-B4EB-7ED4285E900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3"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9C1016E-1356-4E08-A191-638F780ADAB4}"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E3A19CA-4AFD-4D77-A9F0-5822A3F0027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8"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2C9E254-761A-4624-B910-FC7447B5590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835D183-AFDD-4773-9B3E-822204B3AAA3}"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97"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8"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9"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0225512-3A20-464D-8644-D89D8BE8B65E}"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1"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2"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3"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9497E77-913D-43A4-9181-9F90B9AB974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6"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07"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651922F-CEB6-4985-A889-9A439A8701F5}"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9"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0"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93C8C9A-9690-474D-B06E-CFFF376512A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2"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4"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5"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AB9AA91-26E7-4AC9-8E8F-57F3AF1AA49A}"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17"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8"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9"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0"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1"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22"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03B8581-E59E-45C1-BC5B-A81E344CC8AF}"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3F18ACE-FA42-4B1F-891A-1BC4C9EAAB05}"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2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1B87BC3-52CB-4367-BF6E-56A28540D3D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1"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D7A37DA-B320-409D-BE7A-8B6089DC9D79}"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0"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1"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B6070DF-78A5-450A-8171-03473C98D2D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3"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4"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ED54019-7122-4ECE-89B2-C5CB48AD5C8A}"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5170F335-5E06-4DFE-B4C6-A1747A0A2F19}"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0F5135C9-9E8C-4BAF-9BC4-39697B62695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3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39"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D4C526E-4771-43AF-A372-911244E007D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2"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3"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4"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F6B255CC-399B-4920-AC73-8A932F8E6CAD}"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46"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7"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48"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E190569-2E0A-4F5F-A5E5-10EE366E07E2}"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0" name="PlaceHolder 2"/>
          <p:cNvSpPr>
            <a:spLocks noGrp="1"/>
          </p:cNvSpPr>
          <p:nvPr>
            <p:ph/>
          </p:nvPr>
        </p:nvSpPr>
        <p:spPr>
          <a:xfrm>
            <a:off x="504000" y="237600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1" name="PlaceHolder 3"/>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76ADB42-12EE-43CF-B8D2-F809A3302CF4}"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5"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6"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2956049B-570E-4303-940A-19C0931DD8DF}"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8" name="PlaceHolder 2"/>
          <p:cNvSpPr>
            <a:spLocks noGrp="1"/>
          </p:cNvSpPr>
          <p:nvPr>
            <p:ph/>
          </p:nvPr>
        </p:nvSpPr>
        <p:spPr>
          <a:xfrm>
            <a:off x="5040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59" name="PlaceHolder 3"/>
          <p:cNvSpPr>
            <a:spLocks noGrp="1"/>
          </p:cNvSpPr>
          <p:nvPr>
            <p:ph/>
          </p:nvPr>
        </p:nvSpPr>
        <p:spPr>
          <a:xfrm>
            <a:off x="357120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0" name="PlaceHolder 4"/>
          <p:cNvSpPr>
            <a:spLocks noGrp="1"/>
          </p:cNvSpPr>
          <p:nvPr>
            <p:ph/>
          </p:nvPr>
        </p:nvSpPr>
        <p:spPr>
          <a:xfrm>
            <a:off x="6638040" y="237600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1" name="PlaceHolder 5"/>
          <p:cNvSpPr>
            <a:spLocks noGrp="1"/>
          </p:cNvSpPr>
          <p:nvPr>
            <p:ph/>
          </p:nvPr>
        </p:nvSpPr>
        <p:spPr>
          <a:xfrm>
            <a:off x="5040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2" name="PlaceHolder 6"/>
          <p:cNvSpPr>
            <a:spLocks noGrp="1"/>
          </p:cNvSpPr>
          <p:nvPr>
            <p:ph/>
          </p:nvPr>
        </p:nvSpPr>
        <p:spPr>
          <a:xfrm>
            <a:off x="357120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3" name="PlaceHolder 7"/>
          <p:cNvSpPr>
            <a:spLocks noGrp="1"/>
          </p:cNvSpPr>
          <p:nvPr>
            <p:ph/>
          </p:nvPr>
        </p:nvSpPr>
        <p:spPr>
          <a:xfrm>
            <a:off x="6638040" y="3814920"/>
            <a:ext cx="292068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7F130C9B-91EF-40ED-B6DC-C4A8532A8561}"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7A74AD8-CB01-4DD9-93EE-D7FD5A8AD3B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810000"/>
            <a:ext cx="9071640" cy="6008760"/>
          </a:xfrm>
          <a:prstGeom prst="rect">
            <a:avLst/>
          </a:prstGeom>
          <a:noFill/>
          <a:ln w="0">
            <a:noFill/>
          </a:ln>
        </p:spPr>
        <p:txBody>
          <a:bodyPr lIns="0" rIns="0" tIns="0" bIns="0" anchor="ctr">
            <a:noAutofit/>
          </a:bodyPr>
          <a:p>
            <a:pPr algn="ctr">
              <a:buNone/>
            </a:pPr>
            <a:endParaRPr b="0" lang="en-US"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831724E-7921-48A1-A3AC-66AEFF0FA7D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5"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6" name="PlaceHolder 3"/>
          <p:cNvSpPr>
            <a:spLocks noGrp="1"/>
          </p:cNvSpPr>
          <p:nvPr>
            <p:ph/>
          </p:nvPr>
        </p:nvSpPr>
        <p:spPr>
          <a:xfrm>
            <a:off x="515268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17"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806BB73-8297-4905-8014-08C4DF6F984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19" name="PlaceHolder 2"/>
          <p:cNvSpPr>
            <a:spLocks noGrp="1"/>
          </p:cNvSpPr>
          <p:nvPr>
            <p:ph/>
          </p:nvPr>
        </p:nvSpPr>
        <p:spPr>
          <a:xfrm>
            <a:off x="504000" y="2376000"/>
            <a:ext cx="4426920" cy="275400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0"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1" name="PlaceHolder 4"/>
          <p:cNvSpPr>
            <a:spLocks noGrp="1"/>
          </p:cNvSpPr>
          <p:nvPr>
            <p:ph/>
          </p:nvPr>
        </p:nvSpPr>
        <p:spPr>
          <a:xfrm>
            <a:off x="5152680" y="381492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8FA4AC2-CE6B-4D1B-98C7-71105B62997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endParaRPr b="0" lang="en-US" sz="4400" spc="-1" strike="noStrike">
              <a:solidFill>
                <a:srgbClr val="ffffff"/>
              </a:solidFill>
              <a:latin typeface="Arial"/>
            </a:endParaRPr>
          </a:p>
        </p:txBody>
      </p:sp>
      <p:sp>
        <p:nvSpPr>
          <p:cNvPr id="23"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4"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25" name="PlaceHolder 4"/>
          <p:cNvSpPr>
            <a:spLocks noGrp="1"/>
          </p:cNvSpPr>
          <p:nvPr>
            <p:ph/>
          </p:nvPr>
        </p:nvSpPr>
        <p:spPr>
          <a:xfrm>
            <a:off x="504000" y="3814920"/>
            <a:ext cx="9071640" cy="1313640"/>
          </a:xfrm>
          <a:prstGeom prst="rect">
            <a:avLst/>
          </a:prstGeom>
          <a:noFill/>
          <a:ln w="0">
            <a:noFill/>
          </a:ln>
        </p:spPr>
        <p:txBody>
          <a:bodyPr lIns="0" rIns="0" tIns="0" bIns="0" anchor="t">
            <a:normAutofit/>
          </a:bodyPr>
          <a:p>
            <a:endParaRPr b="0" lang="en-US" sz="3150" spc="-1" strike="noStrike">
              <a:solidFill>
                <a:srgbClr val="ffffff"/>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DAD64ED-1222-4ADB-89A3-AC3BEBB2BC55}"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a:t>
            </a:r>
            <a:r>
              <a:rPr b="0" lang="en-US" sz="4400" spc="-1" strike="noStrike">
                <a:solidFill>
                  <a:srgbClr val="ffffff"/>
                </a:solidFill>
                <a:latin typeface="Arial"/>
              </a:rPr>
              <a:t>edit the </a:t>
            </a:r>
            <a:r>
              <a:rPr b="0" lang="en-US" sz="4400" spc="-1" strike="noStrike">
                <a:solidFill>
                  <a:srgbClr val="ffffff"/>
                </a:solidFill>
                <a:latin typeface="Arial"/>
              </a:rPr>
              <a:t>title text </a:t>
            </a:r>
            <a:r>
              <a:rPr b="0" lang="en-US" sz="4400" spc="-1" strike="noStrike">
                <a:solidFill>
                  <a:srgbClr val="ffffff"/>
                </a:solidFill>
                <a:latin typeface="Arial"/>
              </a:rPr>
              <a:t>format</a:t>
            </a:r>
            <a:endParaRPr b="0" lang="en-US"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2"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3"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4"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EB5D5530-ED5B-4E6D-A42C-15B9A3F1E120}"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43"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44"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45"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6FCCE57D-3ABC-4E9D-8337-2CB7625D511A}"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algn="ctr">
              <a:buNone/>
            </a:pPr>
            <a:r>
              <a:rPr b="0" lang="en-US" sz="4400" spc="-1" strike="noStrike">
                <a:solidFill>
                  <a:srgbClr val="ffffff"/>
                </a:solidFill>
                <a:latin typeface="Arial"/>
              </a:rPr>
              <a:t>Click to edit the title text format</a:t>
            </a:r>
            <a:endParaRPr b="0" lang="en-US"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pc="-1" strike="noStrike">
                <a:solidFill>
                  <a:srgbClr val="ffffff"/>
                </a:solidFill>
                <a:latin typeface="Arial"/>
              </a:rPr>
              <a:t>Click to edit the outline text format</a:t>
            </a:r>
            <a:endParaRPr b="0" lang="en-US"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US" sz="1800" spc="-1" strike="noStrike">
                <a:solidFill>
                  <a:srgbClr val="ffffff"/>
                </a:solidFill>
                <a:latin typeface="Arial"/>
              </a:rPr>
              <a:t>Third Outline Level</a:t>
            </a:r>
            <a:endParaRPr b="0" lang="en-U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US" sz="1500" spc="-1" strike="noStrike">
                <a:solidFill>
                  <a:srgbClr val="ffffff"/>
                </a:solidFill>
                <a:latin typeface="Arial"/>
              </a:rPr>
              <a:t>Fourth Outline Level</a:t>
            </a:r>
            <a:endParaRPr b="0" lang="en-US"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US" sz="1500" spc="-1" strike="noStrike">
                <a:solidFill>
                  <a:srgbClr val="ffffff"/>
                </a:solidFill>
                <a:latin typeface="Arial"/>
              </a:rPr>
              <a:t>Fifth Outline Level</a:t>
            </a:r>
            <a:endParaRPr b="0" lang="en-US"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US" sz="1500" spc="-1" strike="noStrike">
                <a:solidFill>
                  <a:srgbClr val="ffffff"/>
                </a:solidFill>
                <a:latin typeface="Arial"/>
              </a:rPr>
              <a:t>Sixth Outline Level</a:t>
            </a:r>
            <a:endParaRPr b="0" lang="en-US"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US" sz="1500" spc="-1" strike="noStrike">
                <a:solidFill>
                  <a:srgbClr val="ffffff"/>
                </a:solidFill>
                <a:latin typeface="Arial"/>
              </a:rPr>
              <a:t>Seventh Outline Level</a:t>
            </a:r>
            <a:endParaRPr b="0" lang="en-US" sz="1500" spc="-1" strike="noStrike">
              <a:solidFill>
                <a:srgbClr val="ffffff"/>
              </a:solidFill>
              <a:latin typeface="Arial"/>
            </a:endParaRPr>
          </a:p>
        </p:txBody>
      </p:sp>
      <p:sp>
        <p:nvSpPr>
          <p:cNvPr id="84"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a:defRPr b="0" lang="en-US" sz="1400" spc="-1" strike="noStrike">
                <a:solidFill>
                  <a:srgbClr val="ffffff"/>
                </a:solidFill>
                <a:latin typeface="Arial"/>
              </a:defRPr>
            </a:lvl1pPr>
          </a:lstStyle>
          <a:p>
            <a:r>
              <a:rPr b="0" lang="en-US" sz="1400" spc="-1" strike="noStrike">
                <a:solidFill>
                  <a:srgbClr val="ffffff"/>
                </a:solidFill>
                <a:latin typeface="Arial"/>
              </a:rPr>
              <a:t>&lt;date/time&gt;</a:t>
            </a:r>
            <a:endParaRPr b="0" lang="en-US" sz="1400" spc="-1" strike="noStrike">
              <a:solidFill>
                <a:srgbClr val="ffffff"/>
              </a:solidFill>
              <a:latin typeface="Arial"/>
            </a:endParaRPr>
          </a:p>
        </p:txBody>
      </p:sp>
      <p:sp>
        <p:nvSpPr>
          <p:cNvPr id="85"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algn="ctr">
              <a:buNone/>
              <a:defRPr b="0" lang="en-US" sz="1400" spc="-1" strike="noStrike">
                <a:solidFill>
                  <a:srgbClr val="ffffff"/>
                </a:solidFill>
                <a:latin typeface="Arial"/>
              </a:defRPr>
            </a:lvl1pPr>
          </a:lstStyle>
          <a:p>
            <a:pPr algn="ctr">
              <a:buNone/>
            </a:pPr>
            <a:r>
              <a:rPr b="0" lang="en-US" sz="1400" spc="-1" strike="noStrike">
                <a:solidFill>
                  <a:srgbClr val="ffffff"/>
                </a:solidFill>
                <a:latin typeface="Arial"/>
              </a:rPr>
              <a:t>&lt;footer&gt;</a:t>
            </a:r>
            <a:endParaRPr b="0" lang="en-US" sz="1400" spc="-1" strike="noStrike">
              <a:solidFill>
                <a:srgbClr val="ffffff"/>
              </a:solidFill>
              <a:latin typeface="Arial"/>
            </a:endParaRPr>
          </a:p>
        </p:txBody>
      </p:sp>
      <p:sp>
        <p:nvSpPr>
          <p:cNvPr id="86"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algn="r">
              <a:buNone/>
              <a:defRPr b="0" lang="en-US" sz="1400" spc="-1" strike="noStrike">
                <a:solidFill>
                  <a:srgbClr val="ffffff"/>
                </a:solidFill>
                <a:latin typeface="Arial"/>
              </a:defRPr>
            </a:lvl1pPr>
          </a:lstStyle>
          <a:p>
            <a:pPr algn="r">
              <a:buNone/>
            </a:pPr>
            <a:fld id="{51AC025A-9BBF-4B11-ACA6-18F9A965FE5C}" type="slidenum">
              <a:rPr b="0" lang="en-US" sz="1400" spc="-1" strike="noStrike">
                <a:solidFill>
                  <a:srgbClr val="ffffff"/>
                </a:solidFill>
                <a:latin typeface="Arial"/>
              </a:rPr>
              <a:t>&lt;number&gt;</a:t>
            </a:fld>
            <a:endParaRPr b="0" lang="en-US"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algn="ctr">
              <a:buNone/>
            </a:pPr>
            <a:r>
              <a:rPr b="0" lang="en-US" sz="3300" spc="-1" strike="noStrike">
                <a:latin typeface="Arial"/>
              </a:rPr>
              <a:t>Click to edit the title text format</a:t>
            </a:r>
            <a:endParaRPr b="0" lang="en-US"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pc="-1" strike="noStrike">
                <a:latin typeface="Arial"/>
              </a:rPr>
              <a:t>Click to edit the outline text format</a:t>
            </a:r>
            <a:endParaRPr b="0" lang="en-US" sz="2400" spc="-1" strike="noStrike">
              <a:latin typeface="Arial"/>
            </a:endParaRPr>
          </a:p>
          <a:p>
            <a:pPr lvl="1" marL="864000" indent="-324000">
              <a:spcBef>
                <a:spcPts val="850"/>
              </a:spcBef>
              <a:buClr>
                <a:srgbClr val="000000"/>
              </a:buClr>
              <a:buSzPct val="75000"/>
              <a:buFont typeface="Symbol" charset="2"/>
              <a:buChar char=""/>
            </a:pPr>
            <a:r>
              <a:rPr b="0" lang="en-US" sz="2100" spc="-1" strike="noStrike">
                <a:latin typeface="Arial"/>
              </a:rPr>
              <a:t>Second Outline Level</a:t>
            </a:r>
            <a:endParaRPr b="0" lang="en-US" sz="2100" spc="-1" strike="noStrike">
              <a:latin typeface="Arial"/>
            </a:endParaRPr>
          </a:p>
          <a:p>
            <a:pPr lvl="2" marL="1296000" indent="-288000">
              <a:spcBef>
                <a:spcPts val="638"/>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425"/>
              </a:spcBef>
              <a:buClr>
                <a:srgbClr val="000000"/>
              </a:buClr>
              <a:buSzPct val="75000"/>
              <a:buFont typeface="Symbol" charset="2"/>
              <a:buChar char=""/>
            </a:pPr>
            <a:r>
              <a:rPr b="0" lang="en-US" sz="1500" spc="-1" strike="noStrike">
                <a:latin typeface="Arial"/>
              </a:rPr>
              <a:t>Fourth Outline Level</a:t>
            </a:r>
            <a:endParaRPr b="0" lang="en-US" sz="1500" spc="-1" strike="noStrike">
              <a:latin typeface="Arial"/>
            </a:endParaRPr>
          </a:p>
          <a:p>
            <a:pPr lvl="4" marL="2160000" indent="-216000">
              <a:spcBef>
                <a:spcPts val="213"/>
              </a:spcBef>
              <a:buClr>
                <a:srgbClr val="000000"/>
              </a:buClr>
              <a:buSzPct val="45000"/>
              <a:buFont typeface="Wingdings" charset="2"/>
              <a:buChar char=""/>
            </a:pPr>
            <a:r>
              <a:rPr b="0" lang="en-US" sz="1500" spc="-1" strike="noStrike">
                <a:latin typeface="Arial"/>
              </a:rPr>
              <a:t>Fifth Outline Level</a:t>
            </a:r>
            <a:endParaRPr b="0" lang="en-US" sz="1500" spc="-1" strike="noStrike">
              <a:latin typeface="Arial"/>
            </a:endParaRPr>
          </a:p>
          <a:p>
            <a:pPr lvl="5" marL="2592000" indent="-216000">
              <a:spcBef>
                <a:spcPts val="213"/>
              </a:spcBef>
              <a:buClr>
                <a:srgbClr val="000000"/>
              </a:buClr>
              <a:buSzPct val="45000"/>
              <a:buFont typeface="Wingdings" charset="2"/>
              <a:buChar char=""/>
            </a:pPr>
            <a:r>
              <a:rPr b="0" lang="en-US" sz="1500" spc="-1" strike="noStrike">
                <a:latin typeface="Arial"/>
              </a:rPr>
              <a:t>Sixth Outline Level</a:t>
            </a:r>
            <a:endParaRPr b="0" lang="en-US" sz="1500" spc="-1" strike="noStrike">
              <a:latin typeface="Arial"/>
            </a:endParaRPr>
          </a:p>
          <a:p>
            <a:pPr lvl="6" marL="3024000" indent="-216000">
              <a:spcBef>
                <a:spcPts val="213"/>
              </a:spcBef>
              <a:buClr>
                <a:srgbClr val="000000"/>
              </a:buClr>
              <a:buSzPct val="45000"/>
              <a:buFont typeface="Wingdings" charset="2"/>
              <a:buChar char=""/>
            </a:pPr>
            <a:r>
              <a:rPr b="0" lang="en-US" sz="1500" spc="-1" strike="noStrike">
                <a:latin typeface="Arial"/>
              </a:rPr>
              <a:t>Seventh Outline Level</a:t>
            </a:r>
            <a:endParaRPr b="0" lang="en-US" sz="1500" spc="-1" strike="noStrike">
              <a:latin typeface="Arial"/>
            </a:endParaRPr>
          </a:p>
        </p:txBody>
      </p:sp>
      <p:sp>
        <p:nvSpPr>
          <p:cNvPr id="125"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a:defRPr b="0" lang="en-US" sz="1400" spc="-1" strike="noStrike">
                <a:latin typeface="Arial"/>
              </a:defRPr>
            </a:lvl1pPr>
          </a:lstStyle>
          <a:p>
            <a:r>
              <a:rPr b="0" lang="en-US" sz="1400" spc="-1" strike="noStrike">
                <a:latin typeface="Arial"/>
              </a:rPr>
              <a:t>&lt;date/time&gt;</a:t>
            </a:r>
            <a:endParaRPr b="0" lang="en-US" sz="1400" spc="-1" strike="noStrike">
              <a:latin typeface="Arial"/>
            </a:endParaRPr>
          </a:p>
        </p:txBody>
      </p:sp>
      <p:sp>
        <p:nvSpPr>
          <p:cNvPr id="126"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algn="ctr">
              <a:buNone/>
              <a:defRPr b="0" lang="en-US" sz="1400" spc="-1" strike="noStrike">
                <a:latin typeface="Arial"/>
              </a:defRPr>
            </a:lvl1pPr>
          </a:lstStyle>
          <a:p>
            <a:pPr algn="ctr">
              <a:buNone/>
            </a:pPr>
            <a:r>
              <a:rPr b="0" lang="en-US" sz="1400" spc="-1" strike="noStrike">
                <a:latin typeface="Arial"/>
              </a:rPr>
              <a:t>&lt;footer&gt;</a:t>
            </a:r>
            <a:endParaRPr b="0" lang="en-US" sz="1400" spc="-1" strike="noStrike">
              <a:latin typeface="Arial"/>
            </a:endParaRPr>
          </a:p>
        </p:txBody>
      </p:sp>
      <p:sp>
        <p:nvSpPr>
          <p:cNvPr id="127"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algn="r">
              <a:buNone/>
              <a:defRPr b="0" lang="en-US" sz="1400" spc="-1" strike="noStrike">
                <a:latin typeface="Arial"/>
              </a:defRPr>
            </a:lvl1pPr>
          </a:lstStyle>
          <a:p>
            <a:pPr algn="r">
              <a:buNone/>
            </a:pPr>
            <a:fld id="{922257EF-3951-4656-9BE0-90C4B0D1AB26}" type="slidenum">
              <a:rPr b="0" lang="en-US" sz="1400" spc="-1" strike="noStrike">
                <a:latin typeface="Arial"/>
              </a:rPr>
              <a:t>&lt;number&gt;</a:t>
            </a:fld>
            <a:endParaRPr b="0" lang="en-US"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hyperlink" Target="https://abstracta.us/wp-content/uploads/2019/08/agile_versus_waterfall-min.png" TargetMode="External"/><Relationship Id="rId2" Type="http://schemas.openxmlformats.org/officeDocument/2006/relationships/hyperlink" Target="https://hygger.io/wp-content/uploads/2019/08/Agile-vs-Waterfall-review.jpg" TargetMode="External"/><Relationship Id="rId3" Type="http://schemas.openxmlformats.org/officeDocument/2006/relationships/hyperlink" Target="https://jumpgrowth.com/wp-content/uploads/2020/10/Agile-vs-Waterfall-comparison-table.jpg" TargetMode="External"/><Relationship Id="rId4" Type="http://schemas.openxmlformats.org/officeDocument/2006/relationships/hyperlink" Target="https://i.pinimg.com/originals/da/04/16/da041607cc793ff1529f1012dbeccffa.png" TargetMode="External"/><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txBox="1"/>
          <p:nvPr/>
        </p:nvSpPr>
        <p:spPr>
          <a:xfrm>
            <a:off x="2057400" y="20880"/>
            <a:ext cx="6400800" cy="5465520"/>
          </a:xfrm>
          <a:prstGeom prst="rect">
            <a:avLst/>
          </a:prstGeom>
          <a:noFill/>
          <a:ln w="18000">
            <a:noFill/>
          </a:ln>
        </p:spPr>
        <p:txBody>
          <a:bodyPr lIns="90000" rIns="90000" tIns="45000" bIns="45000" anchor="t">
            <a:noAutofit/>
          </a:bodyPr>
          <a:p>
            <a:pPr algn="ctr">
              <a:buNone/>
            </a:pPr>
            <a:r>
              <a:rPr b="0" lang="en-US" sz="1800" spc="-1" strike="noStrike">
                <a:solidFill>
                  <a:srgbClr val="ffffff"/>
                </a:solidFill>
                <a:latin typeface="Arial"/>
              </a:rPr>
              <a:t>Introduction</a:t>
            </a:r>
            <a:endParaRPr b="0" lang="en-US" sz="1800" spc="-1" strike="noStrike">
              <a:solidFill>
                <a:srgbClr val="ffffff"/>
              </a:solidFill>
              <a:latin typeface="Arial"/>
            </a:endParaRPr>
          </a:p>
          <a:p>
            <a:pPr algn="ctr">
              <a:buNone/>
            </a:pPr>
            <a:endParaRPr b="0" lang="en-US" sz="1800" spc="-1" strike="noStrike">
              <a:solidFill>
                <a:srgbClr val="ffffff"/>
              </a:solidFill>
              <a:latin typeface="Arial"/>
            </a:endParaRPr>
          </a:p>
          <a:p>
            <a:pPr marL="216000" indent="-216000">
              <a:buClr>
                <a:srgbClr val="000000"/>
              </a:buClr>
              <a:buFont typeface="StarSymbol"/>
              <a:buAutoNum type="arabicParenR"/>
            </a:pPr>
            <a:r>
              <a:rPr b="0" lang="en-US" sz="1800" spc="-1" strike="noStrike">
                <a:solidFill>
                  <a:srgbClr val="ffffff"/>
                </a:solidFill>
                <a:latin typeface="Arial"/>
              </a:rPr>
              <a:t>Welcome </a:t>
            </a:r>
            <a:endParaRPr b="0" lang="en-US" sz="1800" spc="-1" strike="noStrike">
              <a:solidFill>
                <a:srgbClr val="ffffff"/>
              </a:solidFill>
              <a:latin typeface="Arial"/>
            </a:endParaRPr>
          </a:p>
          <a:p>
            <a:pPr marL="216000" indent="-216000">
              <a:buClr>
                <a:srgbClr val="000000"/>
              </a:buClr>
              <a:buFont typeface="StarSymbol"/>
              <a:buAutoNum type="arabicParenR"/>
            </a:pPr>
            <a:r>
              <a:rPr b="0" lang="en-US" sz="1800" spc="-1" strike="noStrike">
                <a:solidFill>
                  <a:srgbClr val="ffffff"/>
                </a:solidFill>
                <a:latin typeface="Arial"/>
              </a:rPr>
              <a:t>Overview of scrum-agile approach</a:t>
            </a:r>
            <a:endParaRPr b="0" lang="en-US" sz="1800" spc="-1" strike="noStrike">
              <a:solidFill>
                <a:srgbClr val="ffffff"/>
              </a:solidFill>
              <a:latin typeface="Arial"/>
            </a:endParaRPr>
          </a:p>
          <a:p>
            <a:pPr lvl="1" marL="432000" indent="-216000">
              <a:buClr>
                <a:srgbClr val="000000"/>
              </a:buClr>
              <a:buFont typeface="StarSymbol"/>
              <a:buAutoNum type="alphaUcParenR"/>
            </a:pPr>
            <a:r>
              <a:rPr b="0" lang="en-US" sz="1800" spc="-1" strike="noStrike">
                <a:solidFill>
                  <a:srgbClr val="ffffff"/>
                </a:solidFill>
                <a:latin typeface="Arial"/>
              </a:rPr>
              <a:t>Agile Development: Agile is an iterative and incremental approach to software development that emphasizes collaboration, flexibility, and customer satisfaction.</a:t>
            </a:r>
            <a:endParaRPr b="0" lang="en-US" sz="1800" spc="-1" strike="noStrike">
              <a:solidFill>
                <a:srgbClr val="ffffff"/>
              </a:solidFill>
              <a:latin typeface="Arial"/>
            </a:endParaRPr>
          </a:p>
          <a:p>
            <a:pPr lvl="1" marL="432000" indent="-216000">
              <a:buClr>
                <a:srgbClr val="000000"/>
              </a:buClr>
              <a:buFont typeface="StarSymbol"/>
              <a:buAutoNum type="alphaUcParenR"/>
            </a:pPr>
            <a:r>
              <a:rPr b="0" lang="en-US" sz="1800" spc="-1" strike="noStrike">
                <a:solidFill>
                  <a:srgbClr val="ffffff"/>
                </a:solidFill>
                <a:latin typeface="Arial"/>
              </a:rPr>
              <a:t>Scrum Framework: Scrum is a popular Agile framework that provides a structured approach to project management. It includes roles (Product Owner, Scrum Master, Development Team), events (Sprint Planning, Daily Standups, Sprint Review), and artifacts (Product Backlog, Sprint Backlog).</a:t>
            </a:r>
            <a:endParaRPr b="0" lang="en-US" sz="1800" spc="-1" strike="noStrike">
              <a:solidFill>
                <a:srgbClr val="ffffff"/>
              </a:solidFill>
              <a:latin typeface="Arial"/>
            </a:endParaRPr>
          </a:p>
          <a:p>
            <a:pPr marL="216000" indent="-216000">
              <a:buClr>
                <a:srgbClr val="000000"/>
              </a:buClr>
              <a:buFont typeface="StarSymbol"/>
              <a:buAutoNum type="arabicParenR"/>
            </a:pPr>
            <a:r>
              <a:rPr b="0" lang="en-US" sz="1800" spc="-1" strike="noStrike">
                <a:solidFill>
                  <a:srgbClr val="ffffff"/>
                </a:solidFill>
                <a:latin typeface="Arial"/>
              </a:rPr>
              <a:t>Waterfall development is a sequential and rigid software development approach where each phase is completed before moving to the next, while Agile development is an iterative and flexible approach that emphasizes collaboration, adaptability, and delivering working software in short cycles.</a:t>
            </a:r>
            <a:endParaRPr b="0" lang="en-US" sz="1800" spc="-1" strike="noStrike">
              <a:solidFill>
                <a:srgbClr val="ffffff"/>
              </a:solidFill>
              <a:latin typeface="Arial"/>
            </a:endParaRPr>
          </a:p>
          <a:p>
            <a:pPr lvl="1" marL="432000" indent="-216000">
              <a:buClr>
                <a:srgbClr val="000000"/>
              </a:buClr>
              <a:buFont typeface="StarSymbol"/>
              <a:buAutoNum type="alphaUcParenR"/>
            </a:pPr>
            <a:endParaRPr b="0" lang="en-US" sz="1800" spc="-1" strike="noStrike">
              <a:solidFill>
                <a:srgbClr val="ffffff"/>
              </a:solidFill>
              <a:latin typeface="Arial"/>
            </a:endParaRPr>
          </a:p>
          <a:p>
            <a:pPr algn="ctr">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5" name="PlaceHolder 1"/>
          <p:cNvSpPr>
            <a:spLocks noGrp="1"/>
          </p:cNvSpPr>
          <p:nvPr>
            <p:ph/>
          </p:nvPr>
        </p:nvSpPr>
        <p:spPr>
          <a:xfrm>
            <a:off x="0" y="286560"/>
            <a:ext cx="4426920" cy="1313640"/>
          </a:xfrm>
          <a:prstGeom prst="rect">
            <a:avLst/>
          </a:prstGeom>
          <a:noFill/>
          <a:ln w="0">
            <a:noFill/>
          </a:ln>
        </p:spPr>
        <p:txBody>
          <a:bodyPr lIns="0" rIns="0" tIns="0" bIns="0" anchor="t">
            <a:normAutofit fontScale="49000"/>
          </a:bodyPr>
          <a:p>
            <a:pPr marL="432000" indent="-324000">
              <a:spcBef>
                <a:spcPts val="1414"/>
              </a:spcBef>
              <a:buClr>
                <a:srgbClr val="ffffff"/>
              </a:buClr>
              <a:buSzPct val="45000"/>
              <a:buFont typeface="Wingdings" charset="2"/>
              <a:buChar char=""/>
            </a:pPr>
            <a:r>
              <a:rPr b="0" lang="en-US" sz="3150" spc="-1" strike="noStrike">
                <a:latin typeface="Arial"/>
              </a:rPr>
              <a:t>Pro: Iterative Development - The iterative nature </a:t>
            </a:r>
            <a:r>
              <a:rPr b="0" lang="en-US" sz="3150" spc="-1" strike="noStrike">
                <a:latin typeface="Arial"/>
              </a:rPr>
              <a:t>of Agile development allows for frequent feedback </a:t>
            </a:r>
            <a:r>
              <a:rPr b="0" lang="en-US" sz="3150" spc="-1" strike="noStrike">
                <a:latin typeface="Arial"/>
              </a:rPr>
              <a:t>and early detection of issues, resulting in faster </a:t>
            </a:r>
            <a:r>
              <a:rPr b="0" lang="en-US" sz="3150" spc="-1" strike="noStrike">
                <a:latin typeface="Arial"/>
              </a:rPr>
              <a:t>delivery of valuable software increments and </a:t>
            </a:r>
            <a:r>
              <a:rPr b="0" lang="en-US" sz="3150" spc="-1" strike="noStrike">
                <a:latin typeface="Arial"/>
              </a:rPr>
              <a:t>increased customer satisfaction.</a:t>
            </a:r>
            <a:endParaRPr b="0" lang="en-US" sz="3150" spc="-1" strike="noStrike">
              <a:latin typeface="Arial"/>
            </a:endParaRPr>
          </a:p>
        </p:txBody>
      </p:sp>
      <p:sp>
        <p:nvSpPr>
          <p:cNvPr id="166" name="PlaceHolder 2"/>
          <p:cNvSpPr>
            <a:spLocks noGrp="1"/>
          </p:cNvSpPr>
          <p:nvPr>
            <p:ph/>
          </p:nvPr>
        </p:nvSpPr>
        <p:spPr>
          <a:xfrm>
            <a:off x="5943600" y="228600"/>
            <a:ext cx="4426920" cy="1313640"/>
          </a:xfrm>
          <a:prstGeom prst="rect">
            <a:avLst/>
          </a:prstGeom>
          <a:noFill/>
          <a:ln w="0">
            <a:noFill/>
          </a:ln>
        </p:spPr>
        <p:txBody>
          <a:bodyPr lIns="0" rIns="0" tIns="0" bIns="0" anchor="t">
            <a:normAutofit fontScale="48000"/>
          </a:bodyPr>
          <a:p>
            <a:pPr marL="432000" indent="-324000">
              <a:spcBef>
                <a:spcPts val="1414"/>
              </a:spcBef>
              <a:buClr>
                <a:srgbClr val="ffffff"/>
              </a:buClr>
              <a:buSzPct val="45000"/>
              <a:buFont typeface="Wingdings" charset="2"/>
              <a:buChar char=""/>
            </a:pPr>
            <a:r>
              <a:rPr b="0" lang="en-US" sz="3150" spc="-1" strike="noStrike">
                <a:latin typeface="Arial"/>
              </a:rPr>
              <a:t>Con: Scalability Challenges - Scaling Agile practices to </a:t>
            </a:r>
            <a:r>
              <a:rPr b="0" lang="en-US" sz="3150" spc="-1" strike="noStrike">
                <a:latin typeface="Arial"/>
              </a:rPr>
              <a:t>larger projects or organizations can be challenging. </a:t>
            </a:r>
            <a:r>
              <a:rPr b="0" lang="en-US" sz="3150" spc="-1" strike="noStrike">
                <a:latin typeface="Arial"/>
              </a:rPr>
              <a:t>Coordinating multiple Agile teams, aligning priorities, </a:t>
            </a:r>
            <a:r>
              <a:rPr b="0" lang="en-US" sz="3150" spc="-1" strike="noStrike">
                <a:latin typeface="Arial"/>
              </a:rPr>
              <a:t>and maintaining consistency across teams can become </a:t>
            </a:r>
            <a:r>
              <a:rPr b="0" lang="en-US" sz="3150" spc="-1" strike="noStrike">
                <a:latin typeface="Arial"/>
              </a:rPr>
              <a:t>complex and require additional management effort.</a:t>
            </a:r>
            <a:endParaRPr b="0" lang="en-US" sz="3150" spc="-1" strike="noStrike">
              <a:latin typeface="Arial"/>
            </a:endParaRPr>
          </a:p>
        </p:txBody>
      </p:sp>
      <p:sp>
        <p:nvSpPr>
          <p:cNvPr id="167" name="PlaceHolder 3"/>
          <p:cNvSpPr>
            <a:spLocks noGrp="1"/>
          </p:cNvSpPr>
          <p:nvPr>
            <p:ph/>
          </p:nvPr>
        </p:nvSpPr>
        <p:spPr>
          <a:xfrm>
            <a:off x="228600" y="4114800"/>
            <a:ext cx="4426920" cy="1313640"/>
          </a:xfrm>
          <a:prstGeom prst="rect">
            <a:avLst/>
          </a:prstGeom>
          <a:noFill/>
          <a:ln w="0">
            <a:noFill/>
          </a:ln>
        </p:spPr>
        <p:txBody>
          <a:bodyPr lIns="0" rIns="0" tIns="0" bIns="0" anchor="t">
            <a:normAutofit fontScale="46000"/>
          </a:bodyPr>
          <a:p>
            <a:pPr marL="432000" indent="-324000">
              <a:spcBef>
                <a:spcPts val="1414"/>
              </a:spcBef>
              <a:buClr>
                <a:srgbClr val="ffffff"/>
              </a:buClr>
              <a:buSzPct val="45000"/>
              <a:buFont typeface="Wingdings" charset="2"/>
              <a:buChar char=""/>
            </a:pPr>
            <a:r>
              <a:rPr b="0" lang="en-US" sz="3150" spc="-1" strike="noStrike">
                <a:latin typeface="Arial"/>
              </a:rPr>
              <a:t>Pro: Collaboration and Transparency - Agile </a:t>
            </a:r>
            <a:r>
              <a:rPr b="0" lang="en-US" sz="3150" spc="-1" strike="noStrike">
                <a:latin typeface="Arial"/>
              </a:rPr>
              <a:t>promotes close collaboration among team </a:t>
            </a:r>
            <a:r>
              <a:rPr b="0" lang="en-US" sz="3150" spc="-1" strike="noStrike">
                <a:latin typeface="Arial"/>
              </a:rPr>
              <a:t>members and stakeholders, fostering a </a:t>
            </a:r>
            <a:r>
              <a:rPr b="0" lang="en-US" sz="3150" spc="-1" strike="noStrike">
                <a:latin typeface="Arial"/>
              </a:rPr>
              <a:t>transparent and open work environment. This </a:t>
            </a:r>
            <a:r>
              <a:rPr b="0" lang="en-US" sz="3150" spc="-1" strike="noStrike">
                <a:latin typeface="Arial"/>
              </a:rPr>
              <a:t>facilitates effective communication, shared </a:t>
            </a:r>
            <a:r>
              <a:rPr b="0" lang="en-US" sz="3150" spc="-1" strike="noStrike">
                <a:latin typeface="Arial"/>
              </a:rPr>
              <a:t>understanding, and collective ownership of the </a:t>
            </a:r>
            <a:r>
              <a:rPr b="0" lang="en-US" sz="3150" spc="-1" strike="noStrike">
                <a:latin typeface="Arial"/>
              </a:rPr>
              <a:t>project.</a:t>
            </a:r>
            <a:endParaRPr b="0" lang="en-US" sz="3150" spc="-1" strike="noStrike">
              <a:latin typeface="Arial"/>
            </a:endParaRPr>
          </a:p>
        </p:txBody>
      </p:sp>
      <p:sp>
        <p:nvSpPr>
          <p:cNvPr id="168" name="PlaceHolder 4"/>
          <p:cNvSpPr>
            <a:spLocks noGrp="1"/>
          </p:cNvSpPr>
          <p:nvPr>
            <p:ph/>
          </p:nvPr>
        </p:nvSpPr>
        <p:spPr>
          <a:xfrm>
            <a:off x="5631480" y="4343400"/>
            <a:ext cx="4426920" cy="1313640"/>
          </a:xfrm>
          <a:prstGeom prst="rect">
            <a:avLst/>
          </a:prstGeom>
          <a:noFill/>
          <a:ln w="0">
            <a:noFill/>
          </a:ln>
        </p:spPr>
        <p:txBody>
          <a:bodyPr lIns="0" rIns="0" tIns="0" bIns="0" anchor="t">
            <a:normAutofit fontScale="48000"/>
          </a:bodyPr>
          <a:p>
            <a:pPr marL="432000" indent="-324000">
              <a:spcBef>
                <a:spcPts val="1414"/>
              </a:spcBef>
              <a:buClr>
                <a:srgbClr val="ffffff"/>
              </a:buClr>
              <a:buSzPct val="45000"/>
              <a:buFont typeface="Wingdings" charset="2"/>
              <a:buChar char=""/>
            </a:pPr>
            <a:r>
              <a:rPr b="0" lang="en-US" sz="3150" spc="-1" strike="noStrike">
                <a:latin typeface="Arial"/>
              </a:rPr>
              <a:t>Con: Lack of Predictability - Agile's adaptive </a:t>
            </a:r>
            <a:r>
              <a:rPr b="0" lang="en-US" sz="3150" spc="-1" strike="noStrike">
                <a:latin typeface="Arial"/>
              </a:rPr>
              <a:t>nature can make it difficult to accurately predict </a:t>
            </a:r>
            <a:r>
              <a:rPr b="0" lang="en-US" sz="3150" spc="-1" strike="noStrike">
                <a:latin typeface="Arial"/>
              </a:rPr>
              <a:t>project timelines and outcomes, especially when </a:t>
            </a:r>
            <a:r>
              <a:rPr b="0" lang="en-US" sz="3150" spc="-1" strike="noStrike">
                <a:latin typeface="Arial"/>
              </a:rPr>
              <a:t>dealing with evolving requirements or changing </a:t>
            </a:r>
            <a:r>
              <a:rPr b="0" lang="en-US" sz="3150" spc="-1" strike="noStrike">
                <a:latin typeface="Arial"/>
              </a:rPr>
              <a:t>priorities. This can pose challenges in terms of </a:t>
            </a:r>
            <a:r>
              <a:rPr b="0" lang="en-US" sz="3150" spc="-1" strike="noStrike">
                <a:latin typeface="Arial"/>
              </a:rPr>
              <a:t>project planning and meeting strict deadlines</a:t>
            </a:r>
            <a:r>
              <a:rPr b="0" lang="en-US" sz="3150" spc="-1" strike="noStrike">
                <a:solidFill>
                  <a:srgbClr val="ffffff"/>
                </a:solidFill>
                <a:latin typeface="Arial"/>
              </a:rPr>
              <a:t>.</a:t>
            </a:r>
            <a:endParaRPr b="0" lang="en-US" sz="315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9" name=""/>
          <p:cNvSpPr txBox="1"/>
          <p:nvPr/>
        </p:nvSpPr>
        <p:spPr>
          <a:xfrm>
            <a:off x="2971800" y="2971800"/>
            <a:ext cx="2057400" cy="1882080"/>
          </a:xfrm>
          <a:prstGeom prst="rect">
            <a:avLst/>
          </a:prstGeom>
          <a:noFill/>
          <a:ln w="18000">
            <a:noFill/>
          </a:ln>
        </p:spPr>
        <p:txBody>
          <a:bodyPr lIns="90000" rIns="90000" tIns="45000" bIns="45000" anchor="t">
            <a:noAutofit/>
          </a:bodyPr>
          <a:p>
            <a:pPr algn="ctr">
              <a:buNone/>
            </a:pPr>
            <a:r>
              <a:rPr b="0" lang="en-US" sz="1800" spc="-1" strike="noStrike">
                <a:latin typeface="Arial"/>
              </a:rPr>
              <a:t>Product Owner:</a:t>
            </a:r>
            <a:endParaRPr b="0" lang="en-US" sz="1800" spc="-1" strike="noStrike">
              <a:latin typeface="Arial"/>
            </a:endParaRPr>
          </a:p>
          <a:p>
            <a:pPr algn="ctr">
              <a:buNone/>
            </a:pPr>
            <a:r>
              <a:rPr b="0" lang="en-US" sz="1800" spc="-1" strike="noStrike">
                <a:latin typeface="Arial"/>
              </a:rPr>
              <a:t>  </a:t>
            </a:r>
            <a:r>
              <a:rPr b="0" lang="en-US" sz="1800" spc="-1" strike="noStrike">
                <a:latin typeface="Arial"/>
              </a:rPr>
              <a:t>- Responsible for product vision and prioritization</a:t>
            </a:r>
            <a:endParaRPr b="0" lang="en-US" sz="1800" spc="-1" strike="noStrike">
              <a:latin typeface="Arial"/>
            </a:endParaRPr>
          </a:p>
          <a:p>
            <a:pPr algn="ctr">
              <a:buNone/>
            </a:pPr>
            <a:r>
              <a:rPr b="0" lang="en-US" sz="1800" spc="-1" strike="noStrike">
                <a:latin typeface="Arial"/>
              </a:rPr>
              <a:t>  </a:t>
            </a:r>
            <a:r>
              <a:rPr b="0" lang="en-US" sz="1800" spc="-1" strike="noStrike">
                <a:latin typeface="Arial"/>
              </a:rPr>
              <a:t>- Ensures value delivery to stakeholders</a:t>
            </a:r>
            <a:endParaRPr b="0" lang="en-US" sz="1800" spc="-1" strike="noStrike">
              <a:latin typeface="Arial"/>
            </a:endParaRPr>
          </a:p>
        </p:txBody>
      </p:sp>
      <p:sp>
        <p:nvSpPr>
          <p:cNvPr id="170" name=""/>
          <p:cNvSpPr txBox="1"/>
          <p:nvPr/>
        </p:nvSpPr>
        <p:spPr>
          <a:xfrm>
            <a:off x="457200" y="1600200"/>
            <a:ext cx="2286000" cy="1882080"/>
          </a:xfrm>
          <a:prstGeom prst="rect">
            <a:avLst/>
          </a:prstGeom>
          <a:noFill/>
          <a:ln w="18000">
            <a:noFill/>
          </a:ln>
        </p:spPr>
        <p:txBody>
          <a:bodyPr lIns="90000" rIns="90000" tIns="45000" bIns="45000" anchor="t">
            <a:noAutofit/>
          </a:bodyPr>
          <a:p>
            <a:pPr algn="ctr">
              <a:buNone/>
            </a:pPr>
            <a:r>
              <a:rPr b="0" lang="en-US" sz="1800" spc="-1" strike="noStrike">
                <a:latin typeface="Arial"/>
              </a:rPr>
              <a:t>Scrum Master:</a:t>
            </a:r>
            <a:endParaRPr b="0" lang="en-US" sz="1800" spc="-1" strike="noStrike">
              <a:latin typeface="Arial"/>
            </a:endParaRPr>
          </a:p>
          <a:p>
            <a:pPr algn="ctr">
              <a:buNone/>
            </a:pPr>
            <a:r>
              <a:rPr b="0" lang="en-US" sz="1800" spc="-1" strike="noStrike">
                <a:latin typeface="Arial"/>
              </a:rPr>
              <a:t>  </a:t>
            </a:r>
            <a:r>
              <a:rPr b="0" lang="en-US" sz="1800" spc="-1" strike="noStrike">
                <a:latin typeface="Arial"/>
              </a:rPr>
              <a:t>- Facilitates the Scrum process</a:t>
            </a:r>
            <a:endParaRPr b="0" lang="en-US" sz="1800" spc="-1" strike="noStrike">
              <a:latin typeface="Arial"/>
            </a:endParaRPr>
          </a:p>
          <a:p>
            <a:pPr algn="ctr">
              <a:buNone/>
            </a:pPr>
            <a:r>
              <a:rPr b="0" lang="en-US" sz="1800" spc="-1" strike="noStrike">
                <a:latin typeface="Arial"/>
              </a:rPr>
              <a:t>  </a:t>
            </a:r>
            <a:r>
              <a:rPr b="0" lang="en-US" sz="1800" spc="-1" strike="noStrike">
                <a:latin typeface="Arial"/>
              </a:rPr>
              <a:t>- Removes impediments and ensures team productivity</a:t>
            </a:r>
            <a:endParaRPr b="0" lang="en-US" sz="1800" spc="-1" strike="noStrike">
              <a:latin typeface="Arial"/>
            </a:endParaRPr>
          </a:p>
        </p:txBody>
      </p:sp>
      <p:sp>
        <p:nvSpPr>
          <p:cNvPr id="171" name=""/>
          <p:cNvSpPr txBox="1"/>
          <p:nvPr/>
        </p:nvSpPr>
        <p:spPr>
          <a:xfrm>
            <a:off x="6400800" y="1143000"/>
            <a:ext cx="3200400" cy="1626120"/>
          </a:xfrm>
          <a:prstGeom prst="rect">
            <a:avLst/>
          </a:prstGeom>
          <a:noFill/>
          <a:ln w="18000">
            <a:noFill/>
          </a:ln>
        </p:spPr>
        <p:txBody>
          <a:bodyPr lIns="90000" rIns="90000" tIns="45000" bIns="45000" anchor="t">
            <a:noAutofit/>
          </a:bodyPr>
          <a:p>
            <a:pPr algn="ctr">
              <a:buNone/>
            </a:pPr>
            <a:r>
              <a:rPr b="0" lang="en-US" sz="1800" spc="-1" strike="noStrike">
                <a:latin typeface="Arial"/>
              </a:rPr>
              <a:t>Development Team:</a:t>
            </a:r>
            <a:endParaRPr b="0" lang="en-US" sz="1800" spc="-1" strike="noStrike">
              <a:latin typeface="Arial"/>
            </a:endParaRPr>
          </a:p>
          <a:p>
            <a:pPr algn="ctr">
              <a:buNone/>
            </a:pPr>
            <a:r>
              <a:rPr b="0" lang="en-US" sz="1800" spc="-1" strike="noStrike">
                <a:latin typeface="Arial"/>
              </a:rPr>
              <a:t>  </a:t>
            </a:r>
            <a:r>
              <a:rPr b="0" lang="en-US" sz="1800" spc="-1" strike="noStrike">
                <a:latin typeface="Arial"/>
              </a:rPr>
              <a:t>- Self-organizing and cross-functional</a:t>
            </a:r>
            <a:endParaRPr b="0" lang="en-US" sz="1800" spc="-1" strike="noStrike">
              <a:latin typeface="Arial"/>
            </a:endParaRPr>
          </a:p>
          <a:p>
            <a:pPr algn="ctr">
              <a:buNone/>
            </a:pPr>
            <a:r>
              <a:rPr b="0" lang="en-US" sz="1800" spc="-1" strike="noStrike">
                <a:latin typeface="Arial"/>
              </a:rPr>
              <a:t>  </a:t>
            </a:r>
            <a:r>
              <a:rPr b="0" lang="en-US" sz="1800" spc="-1" strike="noStrike">
                <a:latin typeface="Arial"/>
              </a:rPr>
              <a:t>- Collaboratively delivers increments of product functionality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2" name=""/>
          <p:cNvSpPr txBox="1"/>
          <p:nvPr/>
        </p:nvSpPr>
        <p:spPr>
          <a:xfrm>
            <a:off x="-228600" y="4114800"/>
            <a:ext cx="2743200" cy="1370160"/>
          </a:xfrm>
          <a:prstGeom prst="rect">
            <a:avLst/>
          </a:prstGeom>
          <a:noFill/>
          <a:ln w="18000">
            <a:noFill/>
          </a:ln>
        </p:spPr>
        <p:txBody>
          <a:bodyPr lIns="90000" rIns="90000" tIns="45000" bIns="45000" anchor="t">
            <a:noAutofit/>
          </a:bodyPr>
          <a:p>
            <a:pPr algn="ctr">
              <a:buNone/>
            </a:pPr>
            <a:r>
              <a:rPr b="0" lang="en-US" sz="1800" spc="-1" strike="noStrike">
                <a:latin typeface="Arial"/>
              </a:rPr>
              <a:t> </a:t>
            </a:r>
            <a:r>
              <a:rPr b="0" lang="en-US" sz="1800" spc="-1" strike="noStrike">
                <a:latin typeface="Arial"/>
              </a:rPr>
              <a:t>Envisioning:</a:t>
            </a:r>
            <a:endParaRPr b="0" lang="en-US" sz="1800" spc="-1" strike="noStrike">
              <a:latin typeface="Arial"/>
            </a:endParaRPr>
          </a:p>
          <a:p>
            <a:pPr algn="ctr">
              <a:buNone/>
            </a:pPr>
            <a:r>
              <a:rPr b="0" lang="en-US" sz="1800" spc="-1" strike="noStrike">
                <a:latin typeface="Arial"/>
              </a:rPr>
              <a:t>  </a:t>
            </a:r>
            <a:r>
              <a:rPr b="0" lang="en-US" sz="1800" spc="-1" strike="noStrike">
                <a:latin typeface="Arial"/>
              </a:rPr>
              <a:t>Defining project goals and product vision</a:t>
            </a:r>
            <a:endParaRPr b="0" lang="en-US" sz="1800" spc="-1" strike="noStrike">
              <a:latin typeface="Arial"/>
            </a:endParaRPr>
          </a:p>
          <a:p>
            <a:pPr algn="ctr">
              <a:buNone/>
            </a:pPr>
            <a:r>
              <a:rPr b="0" lang="en-US" sz="1800" spc="-1" strike="noStrike">
                <a:latin typeface="Arial"/>
              </a:rPr>
              <a:t>  </a:t>
            </a:r>
            <a:r>
              <a:rPr b="0" lang="en-US" sz="1800" spc="-1" strike="noStrike">
                <a:latin typeface="Arial"/>
              </a:rPr>
              <a:t>Establishing high-level requirements</a:t>
            </a:r>
            <a:endParaRPr b="0" lang="en-US" sz="1800" spc="-1" strike="noStrike">
              <a:latin typeface="Arial"/>
            </a:endParaRPr>
          </a:p>
        </p:txBody>
      </p:sp>
      <p:sp>
        <p:nvSpPr>
          <p:cNvPr id="173" name=""/>
          <p:cNvSpPr txBox="1"/>
          <p:nvPr/>
        </p:nvSpPr>
        <p:spPr>
          <a:xfrm>
            <a:off x="7772400" y="3886200"/>
            <a:ext cx="2286000" cy="1370160"/>
          </a:xfrm>
          <a:prstGeom prst="rect">
            <a:avLst/>
          </a:prstGeom>
          <a:noFill/>
          <a:ln w="18000">
            <a:noFill/>
          </a:ln>
        </p:spPr>
        <p:txBody>
          <a:bodyPr lIns="90000" rIns="90000" tIns="45000" bIns="45000" anchor="t">
            <a:noAutofit/>
          </a:bodyPr>
          <a:p>
            <a:pPr algn="ctr">
              <a:buNone/>
            </a:pPr>
            <a:r>
              <a:rPr b="0" lang="en-US" sz="1800" spc="-1" strike="noStrike">
                <a:latin typeface="Arial"/>
              </a:rPr>
              <a:t>Planning:</a:t>
            </a:r>
            <a:endParaRPr b="0" lang="en-US" sz="1800" spc="-1" strike="noStrike">
              <a:latin typeface="Arial"/>
            </a:endParaRPr>
          </a:p>
          <a:p>
            <a:pPr algn="ctr">
              <a:buNone/>
            </a:pPr>
            <a:r>
              <a:rPr b="0" lang="en-US" sz="1800" spc="-1" strike="noStrike">
                <a:latin typeface="Arial"/>
              </a:rPr>
              <a:t>Detailed release and iteration planning</a:t>
            </a:r>
            <a:endParaRPr b="0" lang="en-US" sz="1800" spc="-1" strike="noStrike">
              <a:latin typeface="Arial"/>
            </a:endParaRPr>
          </a:p>
          <a:p>
            <a:pPr algn="ctr">
              <a:buNone/>
            </a:pPr>
            <a:r>
              <a:rPr b="0" lang="en-US" sz="1800" spc="-1" strike="noStrike">
                <a:latin typeface="Arial"/>
              </a:rPr>
              <a:t>Creating a prioritized product backlog</a:t>
            </a:r>
            <a:endParaRPr b="0" lang="en-US" sz="1800" spc="-1" strike="noStrike">
              <a:latin typeface="Arial"/>
            </a:endParaRPr>
          </a:p>
        </p:txBody>
      </p:sp>
      <p:sp>
        <p:nvSpPr>
          <p:cNvPr id="174" name=""/>
          <p:cNvSpPr txBox="1"/>
          <p:nvPr/>
        </p:nvSpPr>
        <p:spPr>
          <a:xfrm>
            <a:off x="7543800" y="914400"/>
            <a:ext cx="2286000" cy="2138040"/>
          </a:xfrm>
          <a:prstGeom prst="rect">
            <a:avLst/>
          </a:prstGeom>
          <a:noFill/>
          <a:ln w="18000">
            <a:noFill/>
          </a:ln>
        </p:spPr>
        <p:txBody>
          <a:bodyPr lIns="90000" rIns="90000" tIns="45000" bIns="45000" anchor="t">
            <a:noAutofit/>
          </a:bodyPr>
          <a:p>
            <a:pPr algn="ctr">
              <a:buNone/>
            </a:pPr>
            <a:r>
              <a:rPr b="0" lang="en-US" sz="1800" spc="-1" strike="noStrike">
                <a:latin typeface="Arial"/>
              </a:rPr>
              <a:t>Development:</a:t>
            </a:r>
            <a:endParaRPr b="0" lang="en-US" sz="1800" spc="-1" strike="noStrike">
              <a:latin typeface="Arial"/>
            </a:endParaRPr>
          </a:p>
          <a:p>
            <a:pPr algn="ctr">
              <a:buNone/>
            </a:pPr>
            <a:r>
              <a:rPr b="0" lang="en-US" sz="1800" spc="-1" strike="noStrike">
                <a:latin typeface="Arial"/>
              </a:rPr>
              <a:t>Iteratively developing product increments</a:t>
            </a:r>
            <a:endParaRPr b="0" lang="en-US" sz="1800" spc="-1" strike="noStrike">
              <a:latin typeface="Arial"/>
            </a:endParaRPr>
          </a:p>
          <a:p>
            <a:pPr algn="ctr">
              <a:buNone/>
            </a:pPr>
            <a:r>
              <a:rPr b="0" lang="en-US" sz="1800" spc="-1" strike="noStrike">
                <a:latin typeface="Arial"/>
              </a:rPr>
              <a:t>Conducting daily Scrum meetings</a:t>
            </a:r>
            <a:endParaRPr b="0" lang="en-US" sz="1800" spc="-1" strike="noStrike">
              <a:latin typeface="Arial"/>
            </a:endParaRPr>
          </a:p>
        </p:txBody>
      </p:sp>
      <p:sp>
        <p:nvSpPr>
          <p:cNvPr id="175" name=""/>
          <p:cNvSpPr txBox="1"/>
          <p:nvPr/>
        </p:nvSpPr>
        <p:spPr>
          <a:xfrm>
            <a:off x="457200" y="685800"/>
            <a:ext cx="2514600" cy="1370160"/>
          </a:xfrm>
          <a:prstGeom prst="rect">
            <a:avLst/>
          </a:prstGeom>
          <a:noFill/>
          <a:ln w="18000">
            <a:noFill/>
          </a:ln>
        </p:spPr>
        <p:txBody>
          <a:bodyPr lIns="90000" rIns="90000" tIns="45000" bIns="45000" anchor="t">
            <a:noAutofit/>
          </a:bodyPr>
          <a:p>
            <a:pPr algn="ctr">
              <a:buNone/>
            </a:pPr>
            <a:r>
              <a:rPr b="0" lang="en-US" sz="1800" spc="-1" strike="noStrike">
                <a:latin typeface="Arial"/>
              </a:rPr>
              <a:t>Release:</a:t>
            </a:r>
            <a:endParaRPr b="0" lang="en-US" sz="1800" spc="-1" strike="noStrike">
              <a:latin typeface="Arial"/>
            </a:endParaRPr>
          </a:p>
          <a:p>
            <a:pPr algn="ctr">
              <a:buNone/>
            </a:pPr>
            <a:r>
              <a:rPr b="0" lang="en-US" sz="1800" spc="-1" strike="noStrike">
                <a:latin typeface="Arial"/>
              </a:rPr>
              <a:t> </a:t>
            </a:r>
            <a:r>
              <a:rPr b="0" lang="en-US" sz="1800" spc="-1" strike="noStrike">
                <a:latin typeface="Arial"/>
              </a:rPr>
              <a:t>Integrating and testing product increments</a:t>
            </a:r>
            <a:endParaRPr b="0" lang="en-US" sz="1800" spc="-1" strike="noStrike">
              <a:latin typeface="Arial"/>
            </a:endParaRPr>
          </a:p>
          <a:p>
            <a:pPr algn="ctr">
              <a:buNone/>
            </a:pPr>
            <a:r>
              <a:rPr b="0" lang="en-US" sz="1800" spc="-1" strike="noStrike">
                <a:latin typeface="Arial"/>
              </a:rPr>
              <a:t>Delivering potentially shippable increments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6" name=""/>
          <p:cNvSpPr txBox="1"/>
          <p:nvPr/>
        </p:nvSpPr>
        <p:spPr>
          <a:xfrm>
            <a:off x="228600" y="1600200"/>
            <a:ext cx="2514600" cy="1882080"/>
          </a:xfrm>
          <a:prstGeom prst="rect">
            <a:avLst/>
          </a:prstGeom>
          <a:noFill/>
          <a:ln w="18000">
            <a:noFill/>
          </a:ln>
        </p:spPr>
        <p:txBody>
          <a:bodyPr lIns="90000" rIns="90000" tIns="45000" bIns="45000" anchor="t">
            <a:noAutofit/>
          </a:bodyPr>
          <a:p>
            <a:pPr algn="ctr">
              <a:buNone/>
            </a:pPr>
            <a:r>
              <a:rPr b="0" lang="en-US" sz="1800" spc="-1" strike="noStrike">
                <a:latin typeface="Arial"/>
              </a:rPr>
              <a:t>Project Complexity:</a:t>
            </a:r>
            <a:endParaRPr b="0" lang="en-US" sz="1800" spc="-1" strike="noStrike">
              <a:latin typeface="Arial"/>
            </a:endParaRPr>
          </a:p>
          <a:p>
            <a:pPr algn="ctr">
              <a:buNone/>
            </a:pPr>
            <a:r>
              <a:rPr b="0" lang="en-US" sz="1800" spc="-1" strike="noStrike">
                <a:latin typeface="Arial"/>
              </a:rPr>
              <a:t>Agile: Suitable for complex and evolving projects</a:t>
            </a:r>
            <a:endParaRPr b="0" lang="en-US" sz="1800" spc="-1" strike="noStrike">
              <a:latin typeface="Arial"/>
            </a:endParaRPr>
          </a:p>
          <a:p>
            <a:pPr algn="ctr">
              <a:buNone/>
            </a:pPr>
            <a:r>
              <a:rPr b="0" lang="en-US" sz="1800" spc="-1" strike="noStrike">
                <a:latin typeface="Arial"/>
              </a:rPr>
              <a:t>Waterfall: Suitable for straightforward and stable projects</a:t>
            </a:r>
            <a:endParaRPr b="0" lang="en-US" sz="1800" spc="-1" strike="noStrike">
              <a:latin typeface="Arial"/>
            </a:endParaRPr>
          </a:p>
        </p:txBody>
      </p:sp>
      <p:sp>
        <p:nvSpPr>
          <p:cNvPr id="177" name=""/>
          <p:cNvSpPr txBox="1"/>
          <p:nvPr/>
        </p:nvSpPr>
        <p:spPr>
          <a:xfrm>
            <a:off x="4343400" y="1600200"/>
            <a:ext cx="2286000" cy="2649960"/>
          </a:xfrm>
          <a:prstGeom prst="rect">
            <a:avLst/>
          </a:prstGeom>
          <a:noFill/>
          <a:ln w="18000">
            <a:noFill/>
          </a:ln>
        </p:spPr>
        <p:txBody>
          <a:bodyPr lIns="90000" rIns="90000" tIns="45000" bIns="45000" anchor="t">
            <a:noAutofit/>
          </a:bodyPr>
          <a:p>
            <a:pPr algn="ctr">
              <a:buNone/>
            </a:pPr>
            <a:r>
              <a:rPr b="0" lang="en-US" sz="1800" spc="-1" strike="noStrike">
                <a:latin typeface="Arial"/>
              </a:rPr>
              <a:t>Customer Collaboration:</a:t>
            </a:r>
            <a:endParaRPr b="0" lang="en-US" sz="1800" spc="-1" strike="noStrike">
              <a:latin typeface="Arial"/>
            </a:endParaRPr>
          </a:p>
          <a:p>
            <a:pPr algn="ctr">
              <a:buNone/>
            </a:pPr>
            <a:r>
              <a:rPr b="0" lang="en-US" sz="1800" spc="-1" strike="noStrike">
                <a:latin typeface="Arial"/>
              </a:rPr>
              <a:t>Agile: Emphasizes active involvement and continuous feedback</a:t>
            </a:r>
            <a:endParaRPr b="0" lang="en-US" sz="1800" spc="-1" strike="noStrike">
              <a:latin typeface="Arial"/>
            </a:endParaRPr>
          </a:p>
          <a:p>
            <a:pPr algn="ctr">
              <a:buNone/>
            </a:pPr>
            <a:r>
              <a:rPr b="0" lang="en-US" sz="1800" spc="-1" strike="noStrike">
                <a:latin typeface="Arial"/>
              </a:rPr>
              <a:t>Waterfall: Less customer involvement during development</a:t>
            </a:r>
            <a:endParaRPr b="0" lang="en-US" sz="1800" spc="-1" strike="noStrike">
              <a:latin typeface="Arial"/>
            </a:endParaRPr>
          </a:p>
        </p:txBody>
      </p:sp>
      <p:sp>
        <p:nvSpPr>
          <p:cNvPr id="178" name=""/>
          <p:cNvSpPr txBox="1"/>
          <p:nvPr/>
        </p:nvSpPr>
        <p:spPr>
          <a:xfrm>
            <a:off x="8229600" y="1600200"/>
            <a:ext cx="1828800" cy="2905920"/>
          </a:xfrm>
          <a:prstGeom prst="rect">
            <a:avLst/>
          </a:prstGeom>
          <a:noFill/>
          <a:ln w="18000">
            <a:noFill/>
          </a:ln>
        </p:spPr>
        <p:txBody>
          <a:bodyPr lIns="90000" rIns="90000" tIns="45000" bIns="45000" anchor="t">
            <a:noAutofit/>
          </a:bodyPr>
          <a:p>
            <a:pPr algn="ctr">
              <a:buNone/>
            </a:pPr>
            <a:r>
              <a:rPr b="0" lang="en-US" sz="1800" spc="-1" strike="noStrike">
                <a:latin typeface="Arial"/>
              </a:rPr>
              <a:t>Predictability and Control:</a:t>
            </a:r>
            <a:endParaRPr b="0" lang="en-US" sz="1800" spc="-1" strike="noStrike">
              <a:latin typeface="Arial"/>
            </a:endParaRPr>
          </a:p>
          <a:p>
            <a:pPr algn="ctr">
              <a:buNone/>
            </a:pPr>
            <a:r>
              <a:rPr b="0" lang="en-US" sz="1800" spc="-1" strike="noStrike">
                <a:latin typeface="Arial"/>
              </a:rPr>
              <a:t>Agile: Provides flexibility but may require more frequent monitoring</a:t>
            </a:r>
            <a:endParaRPr b="0" lang="en-US" sz="1800" spc="-1" strike="noStrike">
              <a:latin typeface="Arial"/>
            </a:endParaRPr>
          </a:p>
          <a:p>
            <a:pPr algn="ctr">
              <a:buNone/>
            </a:pPr>
            <a:r>
              <a:rPr b="0" lang="en-US" sz="1800" spc="-1" strike="noStrike">
                <a:latin typeface="Arial"/>
              </a:rPr>
              <a:t>Waterfall: Offers a structured and controlled environment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
          <p:cNvSpPr txBox="1"/>
          <p:nvPr/>
        </p:nvSpPr>
        <p:spPr>
          <a:xfrm>
            <a:off x="1371600" y="0"/>
            <a:ext cx="7543800" cy="5507640"/>
          </a:xfrm>
          <a:prstGeom prst="rect">
            <a:avLst/>
          </a:prstGeom>
          <a:noFill/>
          <a:ln w="18000">
            <a:noFill/>
          </a:ln>
        </p:spPr>
        <p:txBody>
          <a:bodyPr lIns="90000" rIns="90000" tIns="45000" bIns="45000" anchor="t">
            <a:noAutofit/>
          </a:bodyPr>
          <a:p>
            <a:pPr algn="ctr">
              <a:buNone/>
            </a:pPr>
            <a:r>
              <a:rPr b="0" lang="en-US" sz="1600" spc="-1" strike="noStrike">
                <a:latin typeface="Arial"/>
              </a:rPr>
              <a:t>Last, First. (2023) </a:t>
            </a:r>
            <a:r>
              <a:rPr b="0" lang="en-US" sz="1600" spc="-1" strike="noStrike">
                <a:latin typeface="Arial"/>
              </a:rPr>
              <a:t>agile_versus_waterfall-</a:t>
            </a:r>
            <a:r>
              <a:rPr b="0" lang="en-US" sz="1600" spc="-1" strike="noStrike">
                <a:latin typeface="Arial"/>
              </a:rPr>
              <a:t>min.png (PNG Image, </a:t>
            </a:r>
            <a:r>
              <a:rPr b="0" lang="en-US" sz="1600" spc="-1" strike="noStrike">
                <a:latin typeface="Arial"/>
              </a:rPr>
              <a:t>686 × 423 pixels). </a:t>
            </a:r>
            <a:r>
              <a:rPr b="0" lang="en-US" sz="1600" spc="-1" strike="noStrike">
                <a:latin typeface="Arial"/>
              </a:rPr>
              <a:t>Retrieved June 18, 2023, </a:t>
            </a:r>
            <a:r>
              <a:rPr b="0" lang="en-US" sz="1600" spc="-1" strike="noStrike">
                <a:latin typeface="Arial"/>
              </a:rPr>
              <a:t>from </a:t>
            </a:r>
            <a:r>
              <a:rPr b="0" lang="en-US" sz="1600" spc="-1" strike="noStrike">
                <a:latin typeface="Arial"/>
                <a:hlinkClick r:id="rId1"/>
              </a:rPr>
              <a:t>https://abstracta.us/wp-content/uploads/2019/08/agile_versus_waterfall-min.png</a:t>
            </a:r>
            <a:endParaRPr b="0" lang="en-US" sz="1600" spc="-1" strike="noStrike">
              <a:latin typeface="Arial"/>
            </a:endParaRPr>
          </a:p>
          <a:p>
            <a:pPr algn="ctr">
              <a:buNone/>
            </a:pPr>
            <a:endParaRPr b="0" lang="en-US" sz="1600" spc="-1" strike="noStrike">
              <a:latin typeface="Arial"/>
            </a:endParaRPr>
          </a:p>
          <a:p>
            <a:pPr algn="ctr">
              <a:buNone/>
            </a:pPr>
            <a:r>
              <a:rPr b="0" lang="en-US" sz="1600" spc="-1" strike="noStrike">
                <a:latin typeface="Arial"/>
              </a:rPr>
              <a:t>Last, First. (2023) Agile-</a:t>
            </a:r>
            <a:r>
              <a:rPr b="0" lang="en-US" sz="1600" spc="-1" strike="noStrike">
                <a:latin typeface="Arial"/>
              </a:rPr>
              <a:t>vs-Waterfall-review.jpg </a:t>
            </a:r>
            <a:r>
              <a:rPr b="0" lang="en-US" sz="1600" spc="-1" strike="noStrike">
                <a:latin typeface="Arial"/>
              </a:rPr>
              <a:t>(JPEG Image, </a:t>
            </a:r>
            <a:r>
              <a:rPr b="0" lang="en-US" sz="1600" spc="-1" strike="noStrike">
                <a:latin typeface="Arial"/>
              </a:rPr>
              <a:t>3000 × 1800 pixels). </a:t>
            </a:r>
            <a:r>
              <a:rPr b="0" lang="en-US" sz="1600" spc="-1" strike="noStrike">
                <a:latin typeface="Arial"/>
              </a:rPr>
              <a:t>Retrieved June 18, 2023, </a:t>
            </a:r>
            <a:r>
              <a:rPr b="0" lang="en-US" sz="1600" spc="-1" strike="noStrike">
                <a:latin typeface="Arial"/>
              </a:rPr>
              <a:t>from </a:t>
            </a:r>
            <a:r>
              <a:rPr b="0" lang="en-US" sz="1600" spc="-1" strike="noStrike">
                <a:latin typeface="Arial"/>
                <a:hlinkClick r:id="rId2"/>
              </a:rPr>
              <a:t>https://hygger.io/wp-content/uploads/2019/08/Agile-vs-Waterfall-review.jpg</a:t>
            </a:r>
            <a:endParaRPr b="0" lang="en-US" sz="1600" spc="-1" strike="noStrike">
              <a:latin typeface="Arial"/>
            </a:endParaRPr>
          </a:p>
          <a:p>
            <a:pPr algn="ctr">
              <a:buNone/>
            </a:pPr>
            <a:endParaRPr b="0" lang="en-US" sz="1600" spc="-1" strike="noStrike">
              <a:latin typeface="Arial"/>
            </a:endParaRPr>
          </a:p>
          <a:p>
            <a:pPr algn="ctr">
              <a:buNone/>
            </a:pPr>
            <a:r>
              <a:rPr b="0" lang="en-US" sz="1600" spc="-1" strike="noStrike">
                <a:latin typeface="Arial"/>
              </a:rPr>
              <a:t>Last, First. (2023) Agile-</a:t>
            </a:r>
            <a:r>
              <a:rPr b="0" lang="en-US" sz="1600" spc="-1" strike="noStrike">
                <a:latin typeface="Arial"/>
              </a:rPr>
              <a:t>vs-Waterfall-comparison-</a:t>
            </a:r>
            <a:r>
              <a:rPr b="0" lang="en-US" sz="1600" spc="-1" strike="noStrike">
                <a:latin typeface="Arial"/>
              </a:rPr>
              <a:t>table.jpg (JPEG Image, </a:t>
            </a:r>
            <a:r>
              <a:rPr b="0" lang="en-US" sz="1600" spc="-1" strike="noStrike">
                <a:latin typeface="Arial"/>
              </a:rPr>
              <a:t>1024 × 576 pixels). </a:t>
            </a:r>
            <a:r>
              <a:rPr b="0" lang="en-US" sz="1600" spc="-1" strike="noStrike">
                <a:latin typeface="Arial"/>
              </a:rPr>
              <a:t>Retrieved June 18, 2023, </a:t>
            </a:r>
            <a:r>
              <a:rPr b="0" lang="en-US" sz="1600" spc="-1" strike="noStrike">
                <a:latin typeface="Arial"/>
              </a:rPr>
              <a:t>from </a:t>
            </a:r>
            <a:r>
              <a:rPr b="0" lang="en-US" sz="1600" spc="-1" strike="noStrike">
                <a:latin typeface="Arial"/>
                <a:hlinkClick r:id="rId3"/>
              </a:rPr>
              <a:t>https://jumpgrowth.com/wp-content/uploads/2020/10/Agile-vs-Waterfall-comparison-table.jpg</a:t>
            </a:r>
            <a:endParaRPr b="0" lang="en-US" sz="1600" spc="-1" strike="noStrike">
              <a:latin typeface="Arial"/>
            </a:endParaRPr>
          </a:p>
          <a:p>
            <a:pPr algn="ctr">
              <a:buNone/>
            </a:pPr>
            <a:endParaRPr b="0" lang="en-US" sz="1600" spc="-1" strike="noStrike">
              <a:latin typeface="Arial"/>
            </a:endParaRPr>
          </a:p>
          <a:p>
            <a:pPr algn="ctr">
              <a:buNone/>
            </a:pPr>
            <a:r>
              <a:rPr b="0" lang="en-US" sz="1600" spc="-1" strike="noStrike">
                <a:latin typeface="Arial"/>
              </a:rPr>
              <a:t>Last, First. (2023) </a:t>
            </a:r>
            <a:r>
              <a:rPr b="0" lang="en-US" sz="1600" spc="-1" strike="noStrike">
                <a:latin typeface="Arial"/>
              </a:rPr>
              <a:t>925d76d668dc5bf47d44a</a:t>
            </a:r>
            <a:r>
              <a:rPr b="0" lang="en-US" sz="1600" spc="-1" strike="noStrike">
                <a:latin typeface="Arial"/>
              </a:rPr>
              <a:t>8fc0907f30d1d9c8b1f.pn</a:t>
            </a:r>
            <a:r>
              <a:rPr b="0" lang="en-US" sz="1600" spc="-1" strike="noStrike">
                <a:latin typeface="Arial"/>
              </a:rPr>
              <a:t>g (PNG Image, </a:t>
            </a:r>
            <a:r>
              <a:rPr b="0" lang="en-US" sz="1600" spc="-1" strike="noStrike">
                <a:latin typeface="Arial"/>
              </a:rPr>
              <a:t>1024 × 505 pixels). </a:t>
            </a:r>
            <a:r>
              <a:rPr b="0" lang="en-US" sz="1600" spc="-1" strike="noStrike">
                <a:latin typeface="Arial"/>
              </a:rPr>
              <a:t>Retrieved June 18, 2023, </a:t>
            </a:r>
            <a:r>
              <a:rPr b="0" lang="en-US" sz="1600" spc="-1" strike="noStrike">
                <a:latin typeface="Arial"/>
              </a:rPr>
              <a:t>from </a:t>
            </a:r>
            <a:r>
              <a:rPr b="0" lang="en-US" sz="1600" spc="-1" strike="noStrike">
                <a:latin typeface="Arial"/>
              </a:rPr>
              <a:t>https://d32myzxfxyl12w.cl</a:t>
            </a:r>
            <a:r>
              <a:rPr b="0" lang="en-US" sz="1600" spc="-1" strike="noStrike">
                <a:latin typeface="Arial"/>
              </a:rPr>
              <a:t>oudfront.net/assets/imag</a:t>
            </a:r>
            <a:r>
              <a:rPr b="0" lang="en-US" sz="1600" spc="-1" strike="noStrike">
                <a:latin typeface="Arial"/>
              </a:rPr>
              <a:t>es/article_images/</a:t>
            </a:r>
            <a:r>
              <a:rPr b="0" lang="en-US" sz="1600" spc="-1" strike="noStrike">
                <a:latin typeface="Arial"/>
              </a:rPr>
              <a:t>925d76d668dc5bf47d44a</a:t>
            </a:r>
            <a:r>
              <a:rPr b="0" lang="en-US" sz="1600" spc="-1" strike="noStrike">
                <a:latin typeface="Arial"/>
              </a:rPr>
              <a:t>8fc0907f30d1d9c8b1f.pn</a:t>
            </a:r>
            <a:r>
              <a:rPr b="0" lang="en-US" sz="1600" spc="-1" strike="noStrike">
                <a:latin typeface="Arial"/>
              </a:rPr>
              <a:t>g?1557486197</a:t>
            </a:r>
            <a:endParaRPr b="0" lang="en-US" sz="1600" spc="-1" strike="noStrike">
              <a:latin typeface="Arial"/>
            </a:endParaRPr>
          </a:p>
          <a:p>
            <a:pPr algn="ctr">
              <a:buNone/>
            </a:pPr>
            <a:endParaRPr b="0" lang="en-US" sz="1600" spc="-1" strike="noStrike">
              <a:latin typeface="Arial"/>
            </a:endParaRPr>
          </a:p>
          <a:p>
            <a:pPr algn="ctr">
              <a:buNone/>
            </a:pPr>
            <a:endParaRPr b="0" lang="en-US" sz="1600" spc="-1" strike="noStrike">
              <a:latin typeface="Arial"/>
            </a:endParaRPr>
          </a:p>
          <a:p>
            <a:pPr algn="ctr">
              <a:buNone/>
            </a:pPr>
            <a:r>
              <a:rPr b="0" lang="en-US" sz="1600" spc="-1" strike="noStrike">
                <a:latin typeface="Arial"/>
              </a:rPr>
              <a:t>Last, First. (2023) </a:t>
            </a:r>
            <a:r>
              <a:rPr b="0" lang="en-US" sz="1600" spc="-1" strike="noStrike">
                <a:latin typeface="Arial"/>
              </a:rPr>
              <a:t>da041607cc793ff1529f10</a:t>
            </a:r>
            <a:r>
              <a:rPr b="0" lang="en-US" sz="1600" spc="-1" strike="noStrike">
                <a:latin typeface="Arial"/>
              </a:rPr>
              <a:t>12dbeccffa.png (PNG </a:t>
            </a:r>
            <a:r>
              <a:rPr b="0" lang="en-US" sz="1600" spc="-1" strike="noStrike">
                <a:latin typeface="Arial"/>
              </a:rPr>
              <a:t>Image, 424 × 319 pixels). </a:t>
            </a:r>
            <a:r>
              <a:rPr b="0" lang="en-US" sz="1600" spc="-1" strike="noStrike">
                <a:latin typeface="Arial"/>
              </a:rPr>
              <a:t>Retrieved June 18, 2023, </a:t>
            </a:r>
            <a:r>
              <a:rPr b="0" lang="en-US" sz="1600" spc="-1" strike="noStrike">
                <a:latin typeface="Arial"/>
              </a:rPr>
              <a:t>from </a:t>
            </a:r>
            <a:r>
              <a:rPr b="0" lang="en-US" sz="1600" spc="-1" strike="noStrike">
                <a:latin typeface="Arial"/>
                <a:hlinkClick r:id="rId4"/>
              </a:rPr>
              <a:t>https://i.pinimg.com/originals/da/04/16/da041607cc793ff1529f1012dbeccffa.png</a:t>
            </a:r>
            <a:endParaRPr b="0" lang="en-US" sz="1600" spc="-1" strike="noStrike">
              <a:latin typeface="Arial"/>
            </a:endParaRPr>
          </a:p>
          <a:p>
            <a:pPr algn="ctr">
              <a:buNone/>
            </a:pPr>
            <a:endParaRPr b="0" lang="en-US" sz="1600" spc="-1" strike="noStrike">
              <a:latin typeface="Arial"/>
            </a:endParaRPr>
          </a:p>
          <a:p>
            <a:pPr algn="ctr">
              <a:buNone/>
            </a:pPr>
            <a:r>
              <a:rPr b="0" lang="en-US" sz="1600" spc="-1" strike="noStrike">
                <a:latin typeface="Arial"/>
              </a:rPr>
              <a:t>Last, First. (2023) scrum-</a:t>
            </a:r>
            <a:r>
              <a:rPr b="0" lang="en-US" sz="1600" spc="-1" strike="noStrike">
                <a:latin typeface="Arial"/>
              </a:rPr>
              <a:t>team.png (PNG Image, </a:t>
            </a:r>
            <a:r>
              <a:rPr b="0" lang="en-US" sz="1600" spc="-1" strike="noStrike">
                <a:latin typeface="Arial"/>
              </a:rPr>
              <a:t>1075 × 860 pixels). </a:t>
            </a:r>
            <a:r>
              <a:rPr b="0" lang="en-US" sz="1600" spc="-1" strike="noStrike">
                <a:latin typeface="Arial"/>
              </a:rPr>
              <a:t>Retrieved June 18, 2023, </a:t>
            </a:r>
            <a:r>
              <a:rPr b="0" lang="en-US" sz="1600" spc="-1" strike="noStrike">
                <a:latin typeface="Arial"/>
              </a:rPr>
              <a:t>from </a:t>
            </a:r>
            <a:r>
              <a:rPr b="0" lang="en-US" sz="1600" spc="-1" strike="noStrike">
                <a:latin typeface="Arial"/>
              </a:rPr>
              <a:t>https://www.tutorialscamp</a:t>
            </a:r>
            <a:r>
              <a:rPr b="0" lang="en-US" sz="1600" spc="-1" strike="noStrike">
                <a:latin typeface="Arial"/>
              </a:rPr>
              <a:t>us.com/agile/img/scrum-</a:t>
            </a:r>
            <a:r>
              <a:rPr b="0" lang="en-US" sz="1600" spc="-1" strike="noStrike">
                <a:latin typeface="Arial"/>
              </a:rPr>
              <a:t>team.png</a:t>
            </a:r>
            <a:endParaRPr b="0" lang="en-US" sz="1600" spc="-1" strike="noStrike">
              <a:latin typeface="Arial"/>
            </a:endParaRPr>
          </a:p>
        </p:txBody>
      </p:sp>
      <p:sp>
        <p:nvSpPr>
          <p:cNvPr id="180" name=""/>
          <p:cNvSpPr txBox="1"/>
          <p:nvPr/>
        </p:nvSpPr>
        <p:spPr>
          <a:xfrm>
            <a:off x="9543600" y="914400"/>
            <a:ext cx="180720" cy="602280"/>
          </a:xfrm>
          <a:prstGeom prst="rect">
            <a:avLst/>
          </a:prstGeom>
          <a:noFill/>
          <a:ln w="18000">
            <a:noFill/>
          </a:ln>
        </p:spPr>
        <p:txBody>
          <a:bodyPr lIns="90000" rIns="90000" tIns="45000" bIns="45000" anchor="t">
            <a:noAutofit/>
          </a:bodyPr>
          <a:p>
            <a:pPr algn="ctr">
              <a:buNone/>
            </a:pPr>
            <a:endParaRPr b="0" lang="en-US" sz="1800" spc="-1" strike="noStrike">
              <a:solidFill>
                <a:srgbClr val="ffffff"/>
              </a:solidFill>
              <a:latin typeface="Arial"/>
            </a:endParaRPr>
          </a:p>
          <a:p>
            <a:pPr algn="ctr">
              <a:buNone/>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2023-06-18T13:34:56Z</dcterms:created>
  <dc:creator/>
  <dc:description/>
  <dc:language>en-US</dc:language>
  <cp:lastModifiedBy/>
  <dcterms:modified xsi:type="dcterms:W3CDTF">2023-06-18T16:21:49Z</dcterms:modified>
  <cp:revision>11</cp:revision>
  <dc:subject/>
  <dc:title>Blueprint Plans</dc:title>
</cp:coreProperties>
</file>