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16F37A-0C12-40E3-B567-542EB31175EB}">
  <a:tblStyle styleId="{5816F37A-0C12-40E3-B567-542EB31175E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Lora-bold.fntdata"/><Relationship Id="rId14" Type="http://schemas.openxmlformats.org/officeDocument/2006/relationships/slide" Target="slides/slide8.xml"/><Relationship Id="rId36" Type="http://schemas.openxmlformats.org/officeDocument/2006/relationships/font" Target="fonts/Lora-regular.fntdata"/><Relationship Id="rId17" Type="http://schemas.openxmlformats.org/officeDocument/2006/relationships/slide" Target="slides/slide11.xml"/><Relationship Id="rId39" Type="http://schemas.openxmlformats.org/officeDocument/2006/relationships/font" Target="fonts/Lora-boldItalic.fntdata"/><Relationship Id="rId16" Type="http://schemas.openxmlformats.org/officeDocument/2006/relationships/slide" Target="slides/slide10.xml"/><Relationship Id="rId38" Type="http://schemas.openxmlformats.org/officeDocument/2006/relationships/font" Target="fonts/Lor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4ffbbf3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4ffbbf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4ffbbf3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c4ffbbf3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c4ffbbf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c4ffbbf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c4ffbbf3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c4ffbbf3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4ffbbf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4ffbbf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c4ffbbf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c4ffbbf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c4ffbbf3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c4ffbbf3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c4ffbbf3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c4ffbbf3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4ffbbf3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c4ffbbf3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4ffbbf3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4ffbbf3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4ffbbf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c4ffbbf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c4ffbbf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c4ffbbf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4ffbbf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c4ffbbf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4ffbb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4ffbb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4ffbbf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c4ffbbf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c4ffbbf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c4ffbbf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EFSpuGe6ucvVdJqNfKDuVx_8IBfK_mJW/view?usp=sharing" TargetMode="External"/><Relationship Id="rId4" Type="http://schemas.openxmlformats.org/officeDocument/2006/relationships/hyperlink" Target="https://drive.google.com/file/d/1ZZmWjrIglwtgKURYAOtXtEmLv-RMe5pw/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911">
                <a:solidFill>
                  <a:srgbClr val="AF7B51"/>
                </a:solidFill>
                <a:latin typeface="Nunito"/>
                <a:ea typeface="Nunito"/>
                <a:cs typeface="Nunito"/>
                <a:sym typeface="Nunito"/>
              </a:rPr>
              <a:t>SOFTWARE ENGINEERING</a:t>
            </a:r>
            <a:endParaRPr b="1" sz="4911">
              <a:solidFill>
                <a:srgbClr val="AF7B51"/>
              </a:solidFill>
              <a:latin typeface="Nunito"/>
              <a:ea typeface="Nunito"/>
              <a:cs typeface="Nunito"/>
              <a:sym typeface="Nunito"/>
            </a:endParaRPr>
          </a:p>
          <a:p>
            <a:pPr indent="0" lvl="0" marL="0" rtl="0" algn="ctr">
              <a:spcBef>
                <a:spcPts val="0"/>
              </a:spcBef>
              <a:spcAft>
                <a:spcPts val="0"/>
              </a:spcAft>
              <a:buNone/>
            </a:pPr>
            <a:r>
              <a:t/>
            </a:r>
            <a:endParaRPr sz="38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7086600" y="46374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800"/>
              <a:t>#Project_No :- 02</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677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NON-FUNCTIONAL Requirements</a:t>
            </a:r>
            <a:endParaRPr b="1" sz="2600"/>
          </a:p>
        </p:txBody>
      </p:sp>
      <p:pic>
        <p:nvPicPr>
          <p:cNvPr id="190" name="Google Shape;190;p22"/>
          <p:cNvPicPr preferRelativeResize="0"/>
          <p:nvPr/>
        </p:nvPicPr>
        <p:blipFill>
          <a:blip r:embed="rId3">
            <a:alphaModFix/>
          </a:blip>
          <a:stretch>
            <a:fillRect/>
          </a:stretch>
        </p:blipFill>
        <p:spPr>
          <a:xfrm>
            <a:off x="1297500" y="1447925"/>
            <a:ext cx="7386000"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6534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b="1" lang="en" sz="2800">
                <a:latin typeface="Arial"/>
                <a:ea typeface="Arial"/>
                <a:cs typeface="Arial"/>
                <a:sym typeface="Arial"/>
              </a:rPr>
              <a:t>TEST PLAN</a:t>
            </a:r>
            <a:endParaRPr b="1" sz="2800">
              <a:latin typeface="Arial"/>
              <a:ea typeface="Arial"/>
              <a:cs typeface="Arial"/>
              <a:sym typeface="Arial"/>
            </a:endParaRPr>
          </a:p>
          <a:p>
            <a:pPr indent="0" lvl="0" marL="0" rtl="0" algn="l">
              <a:spcBef>
                <a:spcPts val="0"/>
              </a:spcBef>
              <a:spcAft>
                <a:spcPts val="0"/>
              </a:spcAft>
              <a:buNone/>
            </a:pPr>
            <a:r>
              <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for test plan:</a:t>
            </a:r>
            <a:endParaRPr/>
          </a:p>
          <a:p>
            <a:pPr indent="0" lvl="0" marL="0" rtl="0" algn="l">
              <a:spcBef>
                <a:spcPts val="1200"/>
              </a:spcBef>
              <a:spcAft>
                <a:spcPts val="0"/>
              </a:spcAft>
              <a:buNone/>
            </a:pPr>
            <a:r>
              <a:rPr lang="en" u="sng">
                <a:solidFill>
                  <a:schemeClr val="hlink"/>
                </a:solidFill>
                <a:hlinkClick r:id="rId3"/>
              </a:rPr>
              <a:t>https://drive.google.com/file/d/1EFSpuGe6ucvVdJqNfKDuVx_8IBfK_mJW/view?usp=sharing</a:t>
            </a:r>
            <a:endParaRPr/>
          </a:p>
          <a:p>
            <a:pPr indent="0" lvl="0" marL="0" rtl="0" algn="l">
              <a:spcBef>
                <a:spcPts val="1200"/>
              </a:spcBef>
              <a:spcAft>
                <a:spcPts val="0"/>
              </a:spcAft>
              <a:buNone/>
            </a:pPr>
            <a:r>
              <a:rPr lang="en"/>
              <a:t> </a:t>
            </a:r>
            <a:r>
              <a:rPr lang="en" sz="2400"/>
              <a:t>Traceability matrix</a:t>
            </a:r>
            <a:endParaRPr sz="2400"/>
          </a:p>
          <a:p>
            <a:pPr indent="0" lvl="0" marL="0" rtl="0" algn="l">
              <a:spcBef>
                <a:spcPts val="1200"/>
              </a:spcBef>
              <a:spcAft>
                <a:spcPts val="0"/>
              </a:spcAft>
              <a:buNone/>
            </a:pPr>
            <a:r>
              <a:rPr lang="en" u="sng">
                <a:solidFill>
                  <a:schemeClr val="hlink"/>
                </a:solidFill>
                <a:hlinkClick r:id="rId4"/>
              </a:rPr>
              <a:t>https://drive.google.com/file/d/1ZZmWjrIglwtgKURYAOtXtEmLv-RMe5pw/view?usp=sharing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554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USE CASE DIAGRAM</a:t>
            </a:r>
            <a:endParaRPr b="1" sz="2600"/>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2679175" y="1710474"/>
            <a:ext cx="5657224" cy="3217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USE CASES</a:t>
            </a:r>
            <a:endParaRPr b="1" sz="2600"/>
          </a:p>
        </p:txBody>
      </p:sp>
      <p:graphicFrame>
        <p:nvGraphicFramePr>
          <p:cNvPr id="209" name="Google Shape;209;p25"/>
          <p:cNvGraphicFramePr/>
          <p:nvPr/>
        </p:nvGraphicFramePr>
        <p:xfrm>
          <a:off x="1348850" y="1256375"/>
          <a:ext cx="3000000" cy="3000000"/>
        </p:xfrm>
        <a:graphic>
          <a:graphicData uri="http://schemas.openxmlformats.org/drawingml/2006/table">
            <a:tbl>
              <a:tblPr>
                <a:noFill/>
                <a:tableStyleId>{5816F37A-0C12-40E3-B567-542EB31175EB}</a:tableStyleId>
              </a:tblPr>
              <a:tblGrid>
                <a:gridCol w="3301750"/>
                <a:gridCol w="3301750"/>
              </a:tblGrid>
              <a:tr h="478700">
                <a:tc>
                  <a:txBody>
                    <a:bodyPr/>
                    <a:lstStyle/>
                    <a:p>
                      <a:pPr indent="0" lvl="0" marL="0" rtl="0" algn="l">
                        <a:spcBef>
                          <a:spcPts val="0"/>
                        </a:spcBef>
                        <a:spcAft>
                          <a:spcPts val="0"/>
                        </a:spcAft>
                        <a:buNone/>
                      </a:pPr>
                      <a:r>
                        <a:rPr b="1" lang="en">
                          <a:solidFill>
                            <a:schemeClr val="lt1"/>
                          </a:solidFill>
                        </a:rPr>
                        <a:t>USE CASES</a:t>
                      </a:r>
                      <a:endParaRPr b="1">
                        <a:solidFill>
                          <a:schemeClr val="lt1"/>
                        </a:solidFill>
                      </a:endParaRPr>
                    </a:p>
                  </a:txBody>
                  <a:tcPr marT="63500" marB="63500" marR="63500" marL="63500"/>
                </a:tc>
                <a:tc>
                  <a:txBody>
                    <a:bodyPr/>
                    <a:lstStyle/>
                    <a:p>
                      <a:pPr indent="0" lvl="0" marL="0" rtl="0" algn="l">
                        <a:spcBef>
                          <a:spcPts val="0"/>
                        </a:spcBef>
                        <a:spcAft>
                          <a:spcPts val="0"/>
                        </a:spcAft>
                        <a:buNone/>
                      </a:pPr>
                      <a:r>
                        <a:rPr b="1" lang="en">
                          <a:solidFill>
                            <a:schemeClr val="lt1"/>
                          </a:solidFill>
                        </a:rPr>
                        <a:t>Description Of Use Cases</a:t>
                      </a:r>
                      <a:endParaRPr b="1">
                        <a:solidFill>
                          <a:schemeClr val="lt1"/>
                        </a:solidFill>
                      </a:endParaRPr>
                    </a:p>
                  </a:txBody>
                  <a:tcPr marT="63500" marB="63500" marR="63500" marL="63500"/>
                </a:tc>
              </a:tr>
              <a:tr h="478700">
                <a:tc>
                  <a:txBody>
                    <a:bodyPr/>
                    <a:lstStyle/>
                    <a:p>
                      <a:pPr indent="0" lvl="0" marL="0" rtl="0" algn="l">
                        <a:spcBef>
                          <a:spcPts val="0"/>
                        </a:spcBef>
                        <a:spcAft>
                          <a:spcPts val="0"/>
                        </a:spcAft>
                        <a:buNone/>
                      </a:pPr>
                      <a:r>
                        <a:rPr lang="en">
                          <a:solidFill>
                            <a:schemeClr val="lt1"/>
                          </a:solidFill>
                        </a:rPr>
                        <a:t>Login</a:t>
                      </a:r>
                      <a:endParaRPr>
                        <a:solidFill>
                          <a:schemeClr val="lt1"/>
                        </a:solidFill>
                      </a:endParaRPr>
                    </a:p>
                  </a:txBody>
                  <a:tcPr marT="63500" marB="63500" marR="63500" marL="63500"/>
                </a:tc>
                <a:tc>
                  <a:txBody>
                    <a:bodyPr/>
                    <a:lstStyle/>
                    <a:p>
                      <a:pPr indent="0" lvl="0" marL="0" rtl="0" algn="l">
                        <a:spcBef>
                          <a:spcPts val="0"/>
                        </a:spcBef>
                        <a:spcAft>
                          <a:spcPts val="0"/>
                        </a:spcAft>
                        <a:buNone/>
                      </a:pPr>
                      <a:r>
                        <a:rPr lang="en">
                          <a:solidFill>
                            <a:schemeClr val="lt1"/>
                          </a:solidFill>
                        </a:rPr>
                        <a:t>Allow the user/admin to login</a:t>
                      </a:r>
                      <a:endParaRPr>
                        <a:solidFill>
                          <a:schemeClr val="lt1"/>
                        </a:solidFill>
                      </a:endParaRPr>
                    </a:p>
                  </a:txBody>
                  <a:tcPr marT="63500" marB="63500" marR="63500" marL="63500"/>
                </a:tc>
              </a:tr>
              <a:tr h="478700">
                <a:tc>
                  <a:txBody>
                    <a:bodyPr/>
                    <a:lstStyle/>
                    <a:p>
                      <a:pPr indent="0" lvl="0" marL="0" rtl="0" algn="l">
                        <a:spcBef>
                          <a:spcPts val="0"/>
                        </a:spcBef>
                        <a:spcAft>
                          <a:spcPts val="0"/>
                        </a:spcAft>
                        <a:buNone/>
                      </a:pPr>
                      <a:r>
                        <a:rPr lang="en">
                          <a:solidFill>
                            <a:schemeClr val="lt1"/>
                          </a:solidFill>
                        </a:rPr>
                        <a:t>Sign Up</a:t>
                      </a:r>
                      <a:endParaRPr>
                        <a:solidFill>
                          <a:schemeClr val="lt1"/>
                        </a:solidFill>
                      </a:endParaRPr>
                    </a:p>
                  </a:txBody>
                  <a:tcPr marT="63500" marB="63500" marR="63500" marL="63500"/>
                </a:tc>
                <a:tc>
                  <a:txBody>
                    <a:bodyPr/>
                    <a:lstStyle/>
                    <a:p>
                      <a:pPr indent="0" lvl="0" marL="0" rtl="0" algn="l">
                        <a:spcBef>
                          <a:spcPts val="0"/>
                        </a:spcBef>
                        <a:spcAft>
                          <a:spcPts val="0"/>
                        </a:spcAft>
                        <a:buNone/>
                      </a:pPr>
                      <a:r>
                        <a:rPr lang="en">
                          <a:solidFill>
                            <a:schemeClr val="lt1"/>
                          </a:solidFill>
                        </a:rPr>
                        <a:t>Allow the user to Sign Up</a:t>
                      </a:r>
                      <a:endParaRPr>
                        <a:solidFill>
                          <a:schemeClr val="lt1"/>
                        </a:solidFill>
                      </a:endParaRPr>
                    </a:p>
                  </a:txBody>
                  <a:tcPr marT="63500" marB="63500" marR="63500" marL="63500"/>
                </a:tc>
              </a:tr>
              <a:tr h="776750">
                <a:tc>
                  <a:txBody>
                    <a:bodyPr/>
                    <a:lstStyle/>
                    <a:p>
                      <a:pPr indent="0" lvl="0" marL="0" rtl="0" algn="l">
                        <a:spcBef>
                          <a:spcPts val="0"/>
                        </a:spcBef>
                        <a:spcAft>
                          <a:spcPts val="0"/>
                        </a:spcAft>
                        <a:buNone/>
                      </a:pPr>
                      <a:r>
                        <a:rPr lang="en">
                          <a:solidFill>
                            <a:schemeClr val="lt1"/>
                          </a:solidFill>
                        </a:rPr>
                        <a:t>Choose Building</a:t>
                      </a:r>
                      <a:endParaRPr>
                        <a:solidFill>
                          <a:schemeClr val="lt1"/>
                        </a:solidFill>
                      </a:endParaRPr>
                    </a:p>
                  </a:txBody>
                  <a:tcPr marT="63500" marB="63500" marR="63500" marL="63500"/>
                </a:tc>
                <a:tc>
                  <a:txBody>
                    <a:bodyPr/>
                    <a:lstStyle/>
                    <a:p>
                      <a:pPr indent="0" lvl="0" marL="0" rtl="0" algn="l">
                        <a:spcBef>
                          <a:spcPts val="0"/>
                        </a:spcBef>
                        <a:spcAft>
                          <a:spcPts val="0"/>
                        </a:spcAft>
                        <a:buNone/>
                      </a:pPr>
                      <a:r>
                        <a:rPr lang="en">
                          <a:solidFill>
                            <a:schemeClr val="lt1"/>
                          </a:solidFill>
                        </a:rPr>
                        <a:t>Allow the user to choose his building</a:t>
                      </a:r>
                      <a:endParaRPr>
                        <a:solidFill>
                          <a:schemeClr val="lt1"/>
                        </a:solidFill>
                      </a:endParaRPr>
                    </a:p>
                  </a:txBody>
                  <a:tcPr marT="63500" marB="63500" marR="63500" marL="63500"/>
                </a:tc>
              </a:tr>
              <a:tr h="478700">
                <a:tc>
                  <a:txBody>
                    <a:bodyPr/>
                    <a:lstStyle/>
                    <a:p>
                      <a:pPr indent="0" lvl="0" marL="0" rtl="0" algn="l">
                        <a:spcBef>
                          <a:spcPts val="0"/>
                        </a:spcBef>
                        <a:spcAft>
                          <a:spcPts val="0"/>
                        </a:spcAft>
                        <a:buNone/>
                      </a:pPr>
                      <a:r>
                        <a:rPr lang="en">
                          <a:solidFill>
                            <a:schemeClr val="lt1"/>
                          </a:solidFill>
                        </a:rPr>
                        <a:t>Choose Room</a:t>
                      </a:r>
                      <a:endParaRPr>
                        <a:solidFill>
                          <a:schemeClr val="lt1"/>
                        </a:solidFill>
                      </a:endParaRPr>
                    </a:p>
                  </a:txBody>
                  <a:tcPr marT="63500" marB="63500" marR="63500" marL="63500"/>
                </a:tc>
                <a:tc>
                  <a:txBody>
                    <a:bodyPr/>
                    <a:lstStyle/>
                    <a:p>
                      <a:pPr indent="0" lvl="0" marL="0" rtl="0" algn="l">
                        <a:spcBef>
                          <a:spcPts val="0"/>
                        </a:spcBef>
                        <a:spcAft>
                          <a:spcPts val="0"/>
                        </a:spcAft>
                        <a:buNone/>
                      </a:pPr>
                      <a:r>
                        <a:rPr lang="en">
                          <a:solidFill>
                            <a:schemeClr val="lt1"/>
                          </a:solidFill>
                        </a:rPr>
                        <a:t>Allow the user to choose his room</a:t>
                      </a:r>
                      <a:endParaRPr>
                        <a:solidFill>
                          <a:schemeClr val="lt1"/>
                        </a:solidFill>
                      </a:endParaRPr>
                    </a:p>
                  </a:txBody>
                  <a:tcPr marT="63500" marB="63500" marR="63500" marL="63500"/>
                </a:tc>
              </a:tr>
              <a:tr h="776750">
                <a:tc>
                  <a:txBody>
                    <a:bodyPr/>
                    <a:lstStyle/>
                    <a:p>
                      <a:pPr indent="0" lvl="0" marL="0" rtl="0" algn="l">
                        <a:spcBef>
                          <a:spcPts val="0"/>
                        </a:spcBef>
                        <a:spcAft>
                          <a:spcPts val="0"/>
                        </a:spcAft>
                        <a:buNone/>
                      </a:pPr>
                      <a:r>
                        <a:rPr lang="en">
                          <a:solidFill>
                            <a:schemeClr val="lt1"/>
                          </a:solidFill>
                        </a:rPr>
                        <a:t>Monitor</a:t>
                      </a:r>
                      <a:endParaRPr>
                        <a:solidFill>
                          <a:schemeClr val="lt1"/>
                        </a:solidFill>
                      </a:endParaRPr>
                    </a:p>
                  </a:txBody>
                  <a:tcPr marT="63500" marB="63500" marR="63500" marL="63500"/>
                </a:tc>
                <a:tc>
                  <a:txBody>
                    <a:bodyPr/>
                    <a:lstStyle/>
                    <a:p>
                      <a:pPr indent="0" lvl="0" marL="0" rtl="0" algn="l">
                        <a:spcBef>
                          <a:spcPts val="0"/>
                        </a:spcBef>
                        <a:spcAft>
                          <a:spcPts val="0"/>
                        </a:spcAft>
                        <a:buNone/>
                      </a:pPr>
                      <a:r>
                        <a:rPr lang="en">
                          <a:solidFill>
                            <a:schemeClr val="lt1"/>
                          </a:solidFill>
                        </a:rPr>
                        <a:t>Allow the admin to monitor the count of users </a:t>
                      </a:r>
                      <a:endParaRPr>
                        <a:solidFill>
                          <a:schemeClr val="lt1"/>
                        </a:solidFill>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689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TECH USED</a:t>
            </a:r>
            <a:endParaRPr b="1" sz="2600"/>
          </a:p>
        </p:txBody>
      </p:sp>
      <p:sp>
        <p:nvSpPr>
          <p:cNvPr id="215" name="Google Shape;215;p26"/>
          <p:cNvSpPr txBox="1"/>
          <p:nvPr>
            <p:ph idx="1" type="body"/>
          </p:nvPr>
        </p:nvSpPr>
        <p:spPr>
          <a:xfrm>
            <a:off x="1704525" y="1185175"/>
            <a:ext cx="7038900" cy="48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latin typeface="Lora"/>
                <a:ea typeface="Lora"/>
                <a:cs typeface="Lora"/>
                <a:sym typeface="Lora"/>
              </a:rPr>
              <a:t>FRONT END DEVELOPMENT</a:t>
            </a:r>
            <a:endParaRPr b="1" sz="1700">
              <a:latin typeface="Lora"/>
              <a:ea typeface="Lora"/>
              <a:cs typeface="Lora"/>
              <a:sym typeface="Lora"/>
            </a:endParaRPr>
          </a:p>
        </p:txBody>
      </p:sp>
      <p:pic>
        <p:nvPicPr>
          <p:cNvPr descr="Xml File Icon of Colored Outline style - Available in SVG, PNG, EPS, AI &amp;  Icon fonts" id="216" name="Google Shape;216;p26"/>
          <p:cNvPicPr preferRelativeResize="0"/>
          <p:nvPr/>
        </p:nvPicPr>
        <p:blipFill rotWithShape="1">
          <a:blip r:embed="rId3">
            <a:alphaModFix/>
          </a:blip>
          <a:srcRect b="0" l="0" r="0" t="0"/>
          <a:stretch/>
        </p:blipFill>
        <p:spPr>
          <a:xfrm>
            <a:off x="539552" y="2841780"/>
            <a:ext cx="1828800" cy="1828800"/>
          </a:xfrm>
          <a:prstGeom prst="rect">
            <a:avLst/>
          </a:prstGeom>
          <a:noFill/>
          <a:ln>
            <a:noFill/>
          </a:ln>
        </p:spPr>
      </p:pic>
      <p:pic>
        <p:nvPicPr>
          <p:cNvPr id="217" name="Google Shape;217;p26"/>
          <p:cNvPicPr preferRelativeResize="0"/>
          <p:nvPr/>
        </p:nvPicPr>
        <p:blipFill rotWithShape="1">
          <a:blip r:embed="rId4">
            <a:alphaModFix/>
          </a:blip>
          <a:srcRect b="0" l="0" r="0" t="0"/>
          <a:stretch/>
        </p:blipFill>
        <p:spPr>
          <a:xfrm>
            <a:off x="3117569" y="2833564"/>
            <a:ext cx="1828801" cy="1828801"/>
          </a:xfrm>
          <a:prstGeom prst="rect">
            <a:avLst/>
          </a:prstGeom>
          <a:noFill/>
          <a:ln>
            <a:noFill/>
          </a:ln>
        </p:spPr>
      </p:pic>
      <p:pic>
        <p:nvPicPr>
          <p:cNvPr descr="Android Logomark [ Download - Logo - icon ] png svg" id="218" name="Google Shape;218;p26"/>
          <p:cNvPicPr preferRelativeResize="0"/>
          <p:nvPr/>
        </p:nvPicPr>
        <p:blipFill rotWithShape="1">
          <a:blip r:embed="rId5">
            <a:alphaModFix/>
          </a:blip>
          <a:srcRect b="0" l="0" r="0" t="0"/>
          <a:stretch/>
        </p:blipFill>
        <p:spPr>
          <a:xfrm>
            <a:off x="5940152" y="2927645"/>
            <a:ext cx="1657071" cy="16570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85175" y="776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TECH USED</a:t>
            </a:r>
            <a:endParaRPr b="1" sz="2800"/>
          </a:p>
        </p:txBody>
      </p:sp>
      <p:sp>
        <p:nvSpPr>
          <p:cNvPr id="224" name="Google Shape;224;p27"/>
          <p:cNvSpPr txBox="1"/>
          <p:nvPr>
            <p:ph idx="1" type="body"/>
          </p:nvPr>
        </p:nvSpPr>
        <p:spPr>
          <a:xfrm>
            <a:off x="1679875" y="1320850"/>
            <a:ext cx="7038900" cy="4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Lora"/>
                <a:ea typeface="Lora"/>
                <a:cs typeface="Lora"/>
                <a:sym typeface="Lora"/>
              </a:rPr>
              <a:t>BACK END DEVELOPMENT</a:t>
            </a:r>
            <a:endParaRPr b="1" sz="1600">
              <a:latin typeface="Lora"/>
              <a:ea typeface="Lora"/>
              <a:cs typeface="Lora"/>
              <a:sym typeface="Lora"/>
            </a:endParaRPr>
          </a:p>
        </p:txBody>
      </p:sp>
      <p:pic>
        <p:nvPicPr>
          <p:cNvPr descr="GalaxyInstitute | Java - GalaxyInstitute" id="225" name="Google Shape;225;p27"/>
          <p:cNvPicPr preferRelativeResize="0"/>
          <p:nvPr/>
        </p:nvPicPr>
        <p:blipFill rotWithShape="1">
          <a:blip r:embed="rId3">
            <a:alphaModFix/>
          </a:blip>
          <a:srcRect b="0" l="0" r="0" t="0"/>
          <a:stretch/>
        </p:blipFill>
        <p:spPr>
          <a:xfrm>
            <a:off x="5629574" y="1219524"/>
            <a:ext cx="2114250" cy="2114250"/>
          </a:xfrm>
          <a:prstGeom prst="rect">
            <a:avLst/>
          </a:prstGeom>
          <a:noFill/>
          <a:ln>
            <a:noFill/>
          </a:ln>
        </p:spPr>
      </p:pic>
      <p:pic>
        <p:nvPicPr>
          <p:cNvPr id="226" name="Google Shape;226;p27"/>
          <p:cNvPicPr preferRelativeResize="0"/>
          <p:nvPr/>
        </p:nvPicPr>
        <p:blipFill>
          <a:blip r:embed="rId4">
            <a:alphaModFix/>
          </a:blip>
          <a:stretch>
            <a:fillRect/>
          </a:stretch>
        </p:blipFill>
        <p:spPr>
          <a:xfrm>
            <a:off x="4285475" y="3662371"/>
            <a:ext cx="4038600" cy="11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715400"/>
            <a:ext cx="70389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Group Member</a:t>
            </a:r>
            <a:endParaRPr b="1" sz="2800"/>
          </a:p>
        </p:txBody>
      </p:sp>
      <p:sp>
        <p:nvSpPr>
          <p:cNvPr id="232" name="Google Shape;232;p28"/>
          <p:cNvSpPr txBox="1"/>
          <p:nvPr>
            <p:ph idx="1" type="body"/>
          </p:nvPr>
        </p:nvSpPr>
        <p:spPr>
          <a:xfrm>
            <a:off x="604225" y="2232300"/>
            <a:ext cx="5030100" cy="2911200"/>
          </a:xfrm>
          <a:prstGeom prst="rect">
            <a:avLst/>
          </a:prstGeom>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Font typeface="Lora"/>
              <a:buChar char="❏"/>
            </a:pPr>
            <a:r>
              <a:rPr i="1" lang="en" sz="2100">
                <a:latin typeface="Lora"/>
                <a:ea typeface="Lora"/>
                <a:cs typeface="Lora"/>
                <a:sym typeface="Lora"/>
              </a:rPr>
              <a:t>CHETAN PATIDAR       IIT2019193</a:t>
            </a:r>
            <a:endParaRPr i="1" sz="2100">
              <a:latin typeface="Lora"/>
              <a:ea typeface="Lora"/>
              <a:cs typeface="Lora"/>
              <a:sym typeface="Lora"/>
            </a:endParaRPr>
          </a:p>
          <a:p>
            <a:pPr indent="-361950" lvl="0" marL="457200" rtl="0" algn="l">
              <a:lnSpc>
                <a:spcPct val="115000"/>
              </a:lnSpc>
              <a:spcBef>
                <a:spcPts val="0"/>
              </a:spcBef>
              <a:spcAft>
                <a:spcPts val="0"/>
              </a:spcAft>
              <a:buSzPts val="2100"/>
              <a:buFont typeface="Lora"/>
              <a:buChar char="❏"/>
            </a:pPr>
            <a:r>
              <a:rPr i="1" lang="en" sz="2100">
                <a:latin typeface="Lora"/>
                <a:ea typeface="Lora"/>
                <a:cs typeface="Lora"/>
                <a:sym typeface="Lora"/>
              </a:rPr>
              <a:t>AAMIN CHOUDHURI  IIT2019206</a:t>
            </a:r>
            <a:endParaRPr i="1" sz="2100">
              <a:latin typeface="Lora"/>
              <a:ea typeface="Lora"/>
              <a:cs typeface="Lora"/>
              <a:sym typeface="Lora"/>
            </a:endParaRPr>
          </a:p>
          <a:p>
            <a:pPr indent="-361950" lvl="0" marL="457200" rtl="0" algn="l">
              <a:lnSpc>
                <a:spcPct val="115000"/>
              </a:lnSpc>
              <a:spcBef>
                <a:spcPts val="0"/>
              </a:spcBef>
              <a:spcAft>
                <a:spcPts val="0"/>
              </a:spcAft>
              <a:buSzPts val="2100"/>
              <a:buFont typeface="Lora"/>
              <a:buChar char="❏"/>
            </a:pPr>
            <a:r>
              <a:rPr i="1" lang="en" sz="2100">
                <a:latin typeface="Lora"/>
                <a:ea typeface="Lora"/>
                <a:cs typeface="Lora"/>
                <a:sym typeface="Lora"/>
              </a:rPr>
              <a:t>ABHISHEK BITHU       IIT2019199</a:t>
            </a:r>
            <a:endParaRPr i="1" sz="2100">
              <a:latin typeface="Lora"/>
              <a:ea typeface="Lora"/>
              <a:cs typeface="Lora"/>
              <a:sym typeface="Lora"/>
            </a:endParaRPr>
          </a:p>
          <a:p>
            <a:pPr indent="-361950" lvl="0" marL="457200" rtl="0" algn="l">
              <a:lnSpc>
                <a:spcPct val="115000"/>
              </a:lnSpc>
              <a:spcBef>
                <a:spcPts val="0"/>
              </a:spcBef>
              <a:spcAft>
                <a:spcPts val="0"/>
              </a:spcAft>
              <a:buSzPts val="2100"/>
              <a:buFont typeface="Lora"/>
              <a:buChar char="❏"/>
            </a:pPr>
            <a:r>
              <a:rPr i="1" lang="en" sz="2100">
                <a:latin typeface="Lora"/>
                <a:ea typeface="Lora"/>
                <a:cs typeface="Lora"/>
                <a:sym typeface="Lora"/>
              </a:rPr>
              <a:t>DEBASISH DAS            IIB2019031</a:t>
            </a:r>
            <a:endParaRPr i="1" sz="2100">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198800" y="2182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latin typeface="Lora"/>
                <a:ea typeface="Lora"/>
                <a:cs typeface="Lora"/>
                <a:sym typeface="Lora"/>
              </a:rPr>
              <a:t>THANK YOU</a:t>
            </a:r>
            <a:endParaRPr sz="38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96150" y="21147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OCCUPANCY MONITORING SYSTEM</a:t>
            </a:r>
            <a:endParaRPr/>
          </a:p>
          <a:p>
            <a:pPr indent="0" lvl="0" marL="0" rtl="0" algn="l">
              <a:spcBef>
                <a:spcPts val="0"/>
              </a:spcBef>
              <a:spcAft>
                <a:spcPts val="0"/>
              </a:spcAft>
              <a:buNone/>
            </a:pPr>
            <a:r>
              <a:rPr lang="en"/>
              <a:t>                           </a:t>
            </a:r>
            <a:r>
              <a:rPr lang="en"/>
              <a:t>Android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359175" y="665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Introduction</a:t>
            </a:r>
            <a:endParaRPr b="1" sz="2800"/>
          </a:p>
        </p:txBody>
      </p:sp>
      <p:sp>
        <p:nvSpPr>
          <p:cNvPr id="146" name="Google Shape;146;p15"/>
          <p:cNvSpPr txBox="1"/>
          <p:nvPr>
            <p:ph idx="1" type="body"/>
          </p:nvPr>
        </p:nvSpPr>
        <p:spPr>
          <a:xfrm>
            <a:off x="1260500" y="15798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Arial"/>
                <a:ea typeface="Arial"/>
                <a:cs typeface="Arial"/>
                <a:sym typeface="Arial"/>
              </a:rPr>
              <a:t>          </a:t>
            </a:r>
            <a:r>
              <a:rPr lang="en" sz="1900">
                <a:latin typeface="Arial"/>
                <a:ea typeface="Arial"/>
                <a:cs typeface="Arial"/>
                <a:sym typeface="Arial"/>
              </a:rPr>
              <a:t> </a:t>
            </a:r>
            <a:r>
              <a:rPr i="1" lang="en" sz="1900">
                <a:latin typeface="Arial"/>
                <a:ea typeface="Arial"/>
                <a:cs typeface="Arial"/>
                <a:sym typeface="Arial"/>
              </a:rPr>
              <a:t>‘Project Class’</a:t>
            </a:r>
            <a:r>
              <a:rPr lang="en" sz="1900">
                <a:latin typeface="Arial"/>
                <a:ea typeface="Arial"/>
                <a:cs typeface="Arial"/>
                <a:sym typeface="Arial"/>
              </a:rPr>
              <a:t>  is a  real-time occupancy monitoring system android application, which will display regular updates information about the occupancy of the buildings.It will automatically not allow anybody after the building has reached its safety capacity.This system is mainly made keeping focus of auditorium buildings and will also be able to manage events. </a:t>
            </a:r>
            <a:endParaRPr sz="19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739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Goal and Motivation</a:t>
            </a:r>
            <a:endParaRPr b="1" sz="2800"/>
          </a:p>
        </p:txBody>
      </p:sp>
      <p:sp>
        <p:nvSpPr>
          <p:cNvPr id="152" name="Google Shape;152;p16"/>
          <p:cNvSpPr txBox="1"/>
          <p:nvPr>
            <p:ph idx="1" type="body"/>
          </p:nvPr>
        </p:nvSpPr>
        <p:spPr>
          <a:xfrm>
            <a:off x="1346850" y="17525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      </a:t>
            </a:r>
            <a:r>
              <a:rPr lang="en" sz="1800">
                <a:latin typeface="Lora"/>
                <a:ea typeface="Lora"/>
                <a:cs typeface="Lora"/>
                <a:sym typeface="Lora"/>
              </a:rPr>
              <a:t>   In this era of modern  technology, monitoring the </a:t>
            </a:r>
            <a:r>
              <a:rPr lang="en" sz="1800">
                <a:latin typeface="Lora"/>
                <a:ea typeface="Lora"/>
                <a:cs typeface="Lora"/>
                <a:sym typeface="Lora"/>
              </a:rPr>
              <a:t>occupancy</a:t>
            </a:r>
            <a:r>
              <a:rPr lang="en" sz="1800">
                <a:latin typeface="Lora"/>
                <a:ea typeface="Lora"/>
                <a:cs typeface="Lora"/>
                <a:sym typeface="Lora"/>
              </a:rPr>
              <a:t> of the rooms of a building  of our institute or any other place by a </a:t>
            </a:r>
            <a:r>
              <a:rPr lang="en" sz="1800">
                <a:latin typeface="Lora"/>
                <a:ea typeface="Lora"/>
                <a:cs typeface="Lora"/>
                <a:sym typeface="Lora"/>
              </a:rPr>
              <a:t>single</a:t>
            </a:r>
            <a:r>
              <a:rPr lang="en" sz="1800">
                <a:latin typeface="Lora"/>
                <a:ea typeface="Lora"/>
                <a:cs typeface="Lora"/>
                <a:sym typeface="Lora"/>
              </a:rPr>
              <a:t>  person counting will be like of a fool. </a:t>
            </a:r>
            <a:endParaRPr sz="1800">
              <a:latin typeface="Lora"/>
              <a:ea typeface="Lora"/>
              <a:cs typeface="Lora"/>
              <a:sym typeface="Lora"/>
            </a:endParaRPr>
          </a:p>
          <a:p>
            <a:pPr indent="0" lvl="0" marL="0" rtl="0" algn="just">
              <a:spcBef>
                <a:spcPts val="1200"/>
              </a:spcBef>
              <a:spcAft>
                <a:spcPts val="1200"/>
              </a:spcAft>
              <a:buNone/>
            </a:pPr>
            <a:r>
              <a:rPr lang="en" sz="1800">
                <a:latin typeface="Lora"/>
                <a:ea typeface="Lora"/>
                <a:cs typeface="Lora"/>
                <a:sym typeface="Lora"/>
              </a:rPr>
              <a:t>         So, our main goal of this project is monitor by digital method like in our case through an android application.</a:t>
            </a:r>
            <a:endParaRPr sz="18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850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Challenges</a:t>
            </a:r>
            <a:endParaRPr b="1" sz="2800"/>
          </a:p>
        </p:txBody>
      </p:sp>
      <p:sp>
        <p:nvSpPr>
          <p:cNvPr id="158" name="Google Shape;158;p17"/>
          <p:cNvSpPr txBox="1"/>
          <p:nvPr>
            <p:ph idx="1" type="body"/>
          </p:nvPr>
        </p:nvSpPr>
        <p:spPr>
          <a:xfrm>
            <a:off x="1297500" y="1764900"/>
            <a:ext cx="7038900" cy="29112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SzPts val="1800"/>
              <a:buFont typeface="Lora"/>
              <a:buChar char="●"/>
            </a:pPr>
            <a:r>
              <a:rPr lang="en" sz="2100">
                <a:latin typeface="Lora"/>
                <a:ea typeface="Lora"/>
                <a:cs typeface="Lora"/>
                <a:sym typeface="Lora"/>
              </a:rPr>
              <a:t>The most challenging we have faced was  connecting database to the app</a:t>
            </a:r>
            <a:endParaRPr sz="2100">
              <a:latin typeface="Lora"/>
              <a:ea typeface="Lora"/>
              <a:cs typeface="Lora"/>
              <a:sym typeface="Lora"/>
            </a:endParaRPr>
          </a:p>
          <a:p>
            <a:pPr indent="-361950" lvl="0" marL="457200" rtl="0" algn="just">
              <a:lnSpc>
                <a:spcPct val="100000"/>
              </a:lnSpc>
              <a:spcBef>
                <a:spcPts val="0"/>
              </a:spcBef>
              <a:spcAft>
                <a:spcPts val="0"/>
              </a:spcAft>
              <a:buSzPts val="2100"/>
              <a:buFont typeface="Lora"/>
              <a:buChar char="●"/>
            </a:pPr>
            <a:r>
              <a:rPr lang="en" sz="2100">
                <a:latin typeface="Lora"/>
                <a:ea typeface="Lora"/>
                <a:cs typeface="Lora"/>
                <a:sym typeface="Lora"/>
              </a:rPr>
              <a:t>We have faced issues related to real-time counting data of the users.</a:t>
            </a:r>
            <a:endParaRPr sz="2100">
              <a:latin typeface="Lora"/>
              <a:ea typeface="Lora"/>
              <a:cs typeface="Lora"/>
              <a:sym typeface="Lora"/>
            </a:endParaRPr>
          </a:p>
          <a:p>
            <a:pPr indent="0" lvl="0" marL="457200" rtl="0" algn="l">
              <a:lnSpc>
                <a:spcPct val="100000"/>
              </a:lnSpc>
              <a:spcBef>
                <a:spcPts val="0"/>
              </a:spcBef>
              <a:spcAft>
                <a:spcPts val="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77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Potential Customer</a:t>
            </a:r>
            <a:endParaRPr b="1" sz="2800"/>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latin typeface="Lora"/>
                <a:ea typeface="Lora"/>
                <a:cs typeface="Lora"/>
                <a:sym typeface="Lora"/>
              </a:rPr>
              <a:t>     </a:t>
            </a:r>
            <a:r>
              <a:rPr lang="en" sz="1800">
                <a:latin typeface="Lora"/>
                <a:ea typeface="Lora"/>
                <a:cs typeface="Lora"/>
                <a:sym typeface="Lora"/>
              </a:rPr>
              <a:t>Since our main purpose is to monitor the </a:t>
            </a:r>
            <a:r>
              <a:rPr lang="en" sz="1800">
                <a:latin typeface="Lora"/>
                <a:ea typeface="Lora"/>
                <a:cs typeface="Lora"/>
                <a:sym typeface="Lora"/>
              </a:rPr>
              <a:t>occupancy</a:t>
            </a:r>
            <a:r>
              <a:rPr lang="en" sz="1800">
                <a:latin typeface="Lora"/>
                <a:ea typeface="Lora"/>
                <a:cs typeface="Lora"/>
                <a:sym typeface="Lora"/>
              </a:rPr>
              <a:t> of a building. So, we mainly can say that it’s effective use will be in </a:t>
            </a:r>
            <a:endParaRPr sz="1800">
              <a:latin typeface="Lora"/>
              <a:ea typeface="Lora"/>
              <a:cs typeface="Lora"/>
              <a:sym typeface="Lora"/>
            </a:endParaRPr>
          </a:p>
          <a:p>
            <a:pPr indent="-342900" lvl="0" marL="457200" rtl="0" algn="just">
              <a:spcBef>
                <a:spcPts val="1200"/>
              </a:spcBef>
              <a:spcAft>
                <a:spcPts val="0"/>
              </a:spcAft>
              <a:buSzPts val="1800"/>
              <a:buFont typeface="Lora"/>
              <a:buChar char="●"/>
            </a:pPr>
            <a:r>
              <a:rPr lang="en" sz="1800">
                <a:latin typeface="Lora"/>
                <a:ea typeface="Lora"/>
                <a:cs typeface="Lora"/>
                <a:sym typeface="Lora"/>
              </a:rPr>
              <a:t>   In Institutes, where administrations can monitor through the app.</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  In hotels, </a:t>
            </a:r>
            <a:r>
              <a:rPr lang="en" sz="1800">
                <a:latin typeface="Lora"/>
                <a:ea typeface="Lora"/>
                <a:cs typeface="Lora"/>
                <a:sym typeface="Lora"/>
              </a:rPr>
              <a:t>auditoriums</a:t>
            </a:r>
            <a:r>
              <a:rPr lang="en" sz="1800">
                <a:latin typeface="Lora"/>
                <a:ea typeface="Lora"/>
                <a:cs typeface="Lora"/>
                <a:sym typeface="Lora"/>
              </a:rPr>
              <a:t> and all the places where user  gather and admin need control over the occupancy situation.</a:t>
            </a:r>
            <a:endParaRPr sz="18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371525"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4000"/>
              <a:buFont typeface="Arial"/>
              <a:buNone/>
            </a:pPr>
            <a:r>
              <a:rPr b="1" lang="en" sz="3800"/>
              <a:t>REQUIREMENTS</a:t>
            </a:r>
            <a:endParaRPr sz="2200"/>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914400" rtl="0" algn="just">
              <a:spcBef>
                <a:spcPts val="0"/>
              </a:spcBef>
              <a:spcAft>
                <a:spcPts val="0"/>
              </a:spcAft>
              <a:buClr>
                <a:schemeClr val="lt1"/>
              </a:buClr>
              <a:buSzPts val="1500"/>
              <a:buFont typeface="Lora"/>
              <a:buChar char="●"/>
            </a:pPr>
            <a:r>
              <a:rPr b="1" lang="en" sz="1500">
                <a:latin typeface="Lora"/>
                <a:ea typeface="Lora"/>
                <a:cs typeface="Lora"/>
                <a:sym typeface="Lora"/>
              </a:rPr>
              <a:t>The devices should always be connected to the internet.</a:t>
            </a:r>
            <a:endParaRPr sz="1500">
              <a:latin typeface="Lora"/>
              <a:ea typeface="Lora"/>
              <a:cs typeface="Lora"/>
              <a:sym typeface="Lora"/>
            </a:endParaRPr>
          </a:p>
          <a:p>
            <a:pPr indent="0" lvl="0" marL="0" rtl="0" algn="just">
              <a:spcBef>
                <a:spcPts val="0"/>
              </a:spcBef>
              <a:spcAft>
                <a:spcPts val="0"/>
              </a:spcAft>
              <a:buClr>
                <a:srgbClr val="000000"/>
              </a:buClr>
              <a:buSzPts val="1600"/>
              <a:buFont typeface="Arial"/>
              <a:buNone/>
            </a:pPr>
            <a:r>
              <a:t/>
            </a:r>
            <a:endParaRPr b="1" sz="1500">
              <a:latin typeface="Lora"/>
              <a:ea typeface="Lora"/>
              <a:cs typeface="Lora"/>
              <a:sym typeface="Lora"/>
            </a:endParaRPr>
          </a:p>
          <a:p>
            <a:pPr indent="-323850" lvl="0" marL="914400" rtl="0" algn="just">
              <a:spcBef>
                <a:spcPts val="0"/>
              </a:spcBef>
              <a:spcAft>
                <a:spcPts val="0"/>
              </a:spcAft>
              <a:buClr>
                <a:schemeClr val="lt1"/>
              </a:buClr>
              <a:buSzPts val="1500"/>
              <a:buFont typeface="Lora"/>
              <a:buChar char="●"/>
            </a:pPr>
            <a:r>
              <a:rPr b="1" lang="en" sz="1500">
                <a:latin typeface="Lora"/>
                <a:ea typeface="Lora"/>
                <a:cs typeface="Lora"/>
                <a:sym typeface="Lora"/>
              </a:rPr>
              <a:t>There should be enough database space for storing the information.</a:t>
            </a:r>
            <a:endParaRPr sz="1500">
              <a:latin typeface="Lora"/>
              <a:ea typeface="Lora"/>
              <a:cs typeface="Lora"/>
              <a:sym typeface="Lora"/>
            </a:endParaRPr>
          </a:p>
          <a:p>
            <a:pPr indent="0" lvl="0" marL="914400" rtl="0" algn="just">
              <a:spcBef>
                <a:spcPts val="0"/>
              </a:spcBef>
              <a:spcAft>
                <a:spcPts val="0"/>
              </a:spcAft>
              <a:buClr>
                <a:srgbClr val="000000"/>
              </a:buClr>
              <a:buSzPts val="1600"/>
              <a:buFont typeface="Arial"/>
              <a:buNone/>
            </a:pPr>
            <a:r>
              <a:t/>
            </a:r>
            <a:endParaRPr b="1" sz="1500">
              <a:latin typeface="Lora"/>
              <a:ea typeface="Lora"/>
              <a:cs typeface="Lora"/>
              <a:sym typeface="Lora"/>
            </a:endParaRPr>
          </a:p>
          <a:p>
            <a:pPr indent="-323850" lvl="0" marL="914400" rtl="0" algn="just">
              <a:spcBef>
                <a:spcPts val="0"/>
              </a:spcBef>
              <a:spcAft>
                <a:spcPts val="0"/>
              </a:spcAft>
              <a:buClr>
                <a:schemeClr val="lt1"/>
              </a:buClr>
              <a:buSzPts val="1500"/>
              <a:buFont typeface="Lora"/>
              <a:buChar char="●"/>
            </a:pPr>
            <a:r>
              <a:rPr b="1" lang="en" sz="1500">
                <a:latin typeface="Lora"/>
                <a:ea typeface="Lora"/>
                <a:cs typeface="Lora"/>
                <a:sym typeface="Lora"/>
              </a:rPr>
              <a:t>Application should be able to render it’s layout to different screen sizes.</a:t>
            </a:r>
            <a:endParaRPr sz="1500">
              <a:latin typeface="Lora"/>
              <a:ea typeface="Lora"/>
              <a:cs typeface="Lora"/>
              <a:sym typeface="Lora"/>
            </a:endParaRPr>
          </a:p>
          <a:p>
            <a:pPr indent="0" lvl="0" marL="584200" rtl="0" algn="just">
              <a:spcBef>
                <a:spcPts val="0"/>
              </a:spcBef>
              <a:spcAft>
                <a:spcPts val="0"/>
              </a:spcAft>
              <a:buClr>
                <a:srgbClr val="000000"/>
              </a:buClr>
              <a:buFont typeface="Arial"/>
              <a:buNone/>
            </a:pPr>
            <a:r>
              <a:t/>
            </a:r>
            <a:endParaRPr b="1" sz="1500">
              <a:latin typeface="Lora"/>
              <a:ea typeface="Lora"/>
              <a:cs typeface="Lora"/>
              <a:sym typeface="Lora"/>
            </a:endParaRPr>
          </a:p>
          <a:p>
            <a:pPr indent="-323850" lvl="0" marL="914400" rtl="0" algn="just">
              <a:spcBef>
                <a:spcPts val="0"/>
              </a:spcBef>
              <a:spcAft>
                <a:spcPts val="0"/>
              </a:spcAft>
              <a:buClr>
                <a:schemeClr val="lt1"/>
              </a:buClr>
              <a:buSzPts val="1500"/>
              <a:buFont typeface="Lora"/>
              <a:buChar char="●"/>
            </a:pPr>
            <a:r>
              <a:rPr b="1" lang="en" sz="1500">
                <a:latin typeface="Lora"/>
                <a:ea typeface="Lora"/>
                <a:cs typeface="Lora"/>
                <a:sym typeface="Lora"/>
              </a:rPr>
              <a:t>Minimum 2 GB of ram is needed for smooth running of application</a:t>
            </a:r>
            <a:endParaRPr sz="1500">
              <a:latin typeface="Lora"/>
              <a:ea typeface="Lora"/>
              <a:cs typeface="Lora"/>
              <a:sym typeface="Lora"/>
            </a:endParaRPr>
          </a:p>
          <a:p>
            <a:pPr indent="0" lvl="0" marL="584200" rtl="0" algn="just">
              <a:spcBef>
                <a:spcPts val="0"/>
              </a:spcBef>
              <a:spcAft>
                <a:spcPts val="0"/>
              </a:spcAft>
              <a:buClr>
                <a:srgbClr val="000000"/>
              </a:buClr>
              <a:buFont typeface="Arial"/>
              <a:buNone/>
            </a:pPr>
            <a:r>
              <a:t/>
            </a:r>
            <a:endParaRPr b="1" sz="1500">
              <a:latin typeface="Lora"/>
              <a:ea typeface="Lora"/>
              <a:cs typeface="Lora"/>
              <a:sym typeface="Lora"/>
            </a:endParaRPr>
          </a:p>
          <a:p>
            <a:pPr indent="-323850" lvl="0" marL="914400" rtl="0" algn="just">
              <a:spcBef>
                <a:spcPts val="0"/>
              </a:spcBef>
              <a:spcAft>
                <a:spcPts val="0"/>
              </a:spcAft>
              <a:buClr>
                <a:schemeClr val="lt1"/>
              </a:buClr>
              <a:buSzPts val="1500"/>
              <a:buFont typeface="Lora"/>
              <a:buChar char="●"/>
            </a:pPr>
            <a:r>
              <a:rPr b="1" lang="en" sz="1500">
                <a:latin typeface="Lora"/>
                <a:ea typeface="Lora"/>
                <a:cs typeface="Lora"/>
                <a:sym typeface="Lora"/>
              </a:rPr>
              <a:t>Minimum SDK version Android 4.0.3</a:t>
            </a:r>
            <a:endParaRPr b="1" sz="1500">
              <a:latin typeface="Lora"/>
              <a:ea typeface="Lora"/>
              <a:cs typeface="Lora"/>
              <a:sym typeface="Lora"/>
            </a:endParaRPr>
          </a:p>
          <a:p>
            <a:pPr indent="0" lvl="0" marL="0" rtl="0" algn="just">
              <a:spcBef>
                <a:spcPts val="0"/>
              </a:spcBef>
              <a:spcAft>
                <a:spcPts val="1200"/>
              </a:spcAft>
              <a:buNone/>
            </a:pPr>
            <a:r>
              <a:t/>
            </a:r>
            <a:endParaRPr sz="1500">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14800" y="595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SRS</a:t>
            </a:r>
            <a:endParaRPr b="1" sz="3200"/>
          </a:p>
        </p:txBody>
      </p:sp>
      <p:pic>
        <p:nvPicPr>
          <p:cNvPr id="176" name="Google Shape;176;p20"/>
          <p:cNvPicPr preferRelativeResize="0"/>
          <p:nvPr/>
        </p:nvPicPr>
        <p:blipFill>
          <a:blip r:embed="rId3">
            <a:alphaModFix/>
          </a:blip>
          <a:stretch>
            <a:fillRect/>
          </a:stretch>
        </p:blipFill>
        <p:spPr>
          <a:xfrm>
            <a:off x="670450" y="1509600"/>
            <a:ext cx="3587799" cy="3530850"/>
          </a:xfrm>
          <a:prstGeom prst="rect">
            <a:avLst/>
          </a:prstGeom>
          <a:noFill/>
          <a:ln>
            <a:noFill/>
          </a:ln>
        </p:spPr>
      </p:pic>
      <p:pic>
        <p:nvPicPr>
          <p:cNvPr id="177" name="Google Shape;177;p20"/>
          <p:cNvPicPr preferRelativeResize="0"/>
          <p:nvPr/>
        </p:nvPicPr>
        <p:blipFill>
          <a:blip r:embed="rId4">
            <a:alphaModFix/>
          </a:blip>
          <a:stretch>
            <a:fillRect/>
          </a:stretch>
        </p:blipFill>
        <p:spPr>
          <a:xfrm>
            <a:off x="5224749" y="1522425"/>
            <a:ext cx="3028950" cy="350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497100" y="1171225"/>
            <a:ext cx="3857625" cy="1733550"/>
          </a:xfrm>
          <a:prstGeom prst="rect">
            <a:avLst/>
          </a:prstGeom>
          <a:noFill/>
          <a:ln>
            <a:noFill/>
          </a:ln>
        </p:spPr>
      </p:pic>
      <p:pic>
        <p:nvPicPr>
          <p:cNvPr id="183" name="Google Shape;183;p21"/>
          <p:cNvPicPr preferRelativeResize="0"/>
          <p:nvPr/>
        </p:nvPicPr>
        <p:blipFill>
          <a:blip r:embed="rId4">
            <a:alphaModFix/>
          </a:blip>
          <a:stretch>
            <a:fillRect/>
          </a:stretch>
        </p:blipFill>
        <p:spPr>
          <a:xfrm>
            <a:off x="534750" y="3125025"/>
            <a:ext cx="3782325" cy="1828800"/>
          </a:xfrm>
          <a:prstGeom prst="rect">
            <a:avLst/>
          </a:prstGeom>
          <a:noFill/>
          <a:ln>
            <a:noFill/>
          </a:ln>
        </p:spPr>
      </p:pic>
      <p:pic>
        <p:nvPicPr>
          <p:cNvPr id="184" name="Google Shape;184;p21"/>
          <p:cNvPicPr preferRelativeResize="0"/>
          <p:nvPr/>
        </p:nvPicPr>
        <p:blipFill>
          <a:blip r:embed="rId5">
            <a:alphaModFix/>
          </a:blip>
          <a:stretch>
            <a:fillRect/>
          </a:stretch>
        </p:blipFill>
        <p:spPr>
          <a:xfrm>
            <a:off x="4975850" y="1171225"/>
            <a:ext cx="3869660" cy="364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