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3" r:id="rId3"/>
    <p:sldId id="264" r:id="rId4"/>
    <p:sldId id="265" r:id="rId5"/>
    <p:sldId id="273" r:id="rId6"/>
    <p:sldId id="269" r:id="rId7"/>
    <p:sldId id="270" r:id="rId8"/>
    <p:sldId id="271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FCD"/>
    <a:srgbClr val="F2F2F2"/>
    <a:srgbClr val="4B80D1"/>
    <a:srgbClr val="EEEEEE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9" autoAdjust="0"/>
    <p:restoredTop sz="94680"/>
  </p:normalViewPr>
  <p:slideViewPr>
    <p:cSldViewPr snapToGrid="0">
      <p:cViewPr>
        <p:scale>
          <a:sx n="74" d="100"/>
          <a:sy n="74" d="100"/>
        </p:scale>
        <p:origin x="1528" y="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4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AFDB-A375-4BAF-BB92-9935F4DB3CDF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0C06-A166-498F-8536-C1436195D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://www.fss.or.kr/fss.hpdownload?file=180815_%C1%B6%B0%A3_%C0%FC%C0%DA%B1%DD%C0%B6%BE%F7%C0%DA%C0%C7+%B0%A3%C6%ED%BC%DB%B1%DD+%B0%C5%B7%A1%C7%F6%C8%B2+%B9%D7+%BD%C3%BB%E7%C1%A1.hwp&amp;path=/nws/nbd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88412" y="1440566"/>
            <a:ext cx="3545022" cy="223761"/>
            <a:chOff x="4188614" y="1657005"/>
            <a:chExt cx="3545022" cy="223761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614" y="1776207"/>
              <a:ext cx="354502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192958" y="1657005"/>
              <a:ext cx="687010" cy="1104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7046626" y="1770350"/>
              <a:ext cx="687010" cy="1104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5624" y="1198504"/>
            <a:ext cx="22529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2018 HYCON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HACKS</a:t>
            </a:r>
            <a:endParaRPr lang="ko-KR" altLang="en-US" sz="17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8698" y="5680575"/>
            <a:ext cx="1284451" cy="3677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33115" y="2813759"/>
            <a:ext cx="308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rgbClr val="295FCD"/>
                </a:solidFill>
                <a:latin typeface="KoPub돋움체 Bold"/>
              </a:rPr>
              <a:t>Hy</a:t>
            </a:r>
            <a:r>
              <a:rPr lang="en-US" altLang="ko-KR" sz="4000" b="1" dirty="0" smtClean="0">
                <a:solidFill>
                  <a:srgbClr val="295FCD"/>
                </a:solidFill>
                <a:latin typeface="KoPub돋움체 Bold"/>
              </a:rPr>
              <a:t>-Pass</a:t>
            </a:r>
            <a:endParaRPr lang="ko-KR" altLang="en-US" sz="4000" b="1" dirty="0">
              <a:solidFill>
                <a:srgbClr val="295FCD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9280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6096000" y="1913791"/>
            <a:ext cx="0" cy="3630706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44" y="7175500"/>
            <a:ext cx="2108886" cy="2108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83" y="7442200"/>
            <a:ext cx="2071561" cy="2071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45" y="7670053"/>
            <a:ext cx="2000738" cy="2000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58" y="7360756"/>
            <a:ext cx="2099430" cy="20994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1" y="7442200"/>
            <a:ext cx="2017986" cy="20179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6365" y="222670"/>
            <a:ext cx="199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Question</a:t>
            </a:r>
            <a:endParaRPr kumimoji="1" lang="ko-KR" altLang="en-US" sz="54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pic>
        <p:nvPicPr>
          <p:cNvPr id="1030" name="Picture 6" descr="ipple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5964">
            <a:off x="7899526" y="3758036"/>
            <a:ext cx="1651641" cy="17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000" y="2587911"/>
            <a:ext cx="1970957" cy="19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coi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58" y="1810237"/>
            <a:ext cx="2080971" cy="20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416073" y="3486362"/>
            <a:ext cx="1343889" cy="107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2" name="Picture 8" descr="y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361" y="3336637"/>
            <a:ext cx="1380049" cy="13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°ìíí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7896"/>
          <a:stretch/>
        </p:blipFill>
        <p:spPr bwMode="auto">
          <a:xfrm rot="21310039">
            <a:off x="1184404" y="2815454"/>
            <a:ext cx="2182892" cy="17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zza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63" y="3833186"/>
            <a:ext cx="4401617" cy="22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6447" y="1099595"/>
            <a:ext cx="5467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한국에서 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700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만원인 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1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비트코인으로</a:t>
            </a:r>
            <a:r>
              <a:rPr kumimoji="1"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/>
            </a:r>
            <a:br>
              <a:rPr kumimoji="1"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</a:b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피자를 사먹으려면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???</a:t>
            </a:r>
            <a:endParaRPr kumimoji="1" lang="ko-KR" altLang="en-US" sz="40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0780" y="1081931"/>
            <a:ext cx="5647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2.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 수많은 코인 중 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HYCON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을 소유한 사람은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</a:t>
            </a:r>
            <a:endParaRPr kumimoji="1" lang="ko-KR" altLang="en-US" sz="4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11" y="7605574"/>
            <a:ext cx="1401711" cy="1401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16" y="8721617"/>
            <a:ext cx="1401712" cy="14017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17" y="2865656"/>
            <a:ext cx="1468085" cy="1468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46" y="2985040"/>
            <a:ext cx="1363613" cy="13636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31" y="2975383"/>
            <a:ext cx="1365057" cy="1365057"/>
          </a:xfrm>
          <a:prstGeom prst="rect">
            <a:avLst/>
          </a:prstGeom>
        </p:spPr>
      </p:pic>
      <p:pic>
        <p:nvPicPr>
          <p:cNvPr id="17" name="Picture 16" descr="humb dow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63" y="7966302"/>
            <a:ext cx="1393131" cy="11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8188" y="750430"/>
            <a:ext cx="806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한국에서 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700</a:t>
            </a:r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만원인 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1</a:t>
            </a:r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비트코인으로 피자를 사먹으려면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???</a:t>
            </a:r>
            <a:endParaRPr kumimoji="1"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398636" y="7966302"/>
            <a:ext cx="1002339" cy="910406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339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1002339" y="662512"/>
                </a:lnTo>
                <a:cubicBezTo>
                  <a:pt x="777367" y="688987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"/>
          <p:cNvSpPr/>
          <p:nvPr/>
        </p:nvSpPr>
        <p:spPr>
          <a:xfrm>
            <a:off x="233180" y="1798991"/>
            <a:ext cx="3454374" cy="1011669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339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1002339" y="662512"/>
                </a:lnTo>
                <a:cubicBezTo>
                  <a:pt x="777367" y="688987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"/>
          <p:cNvSpPr/>
          <p:nvPr/>
        </p:nvSpPr>
        <p:spPr>
          <a:xfrm rot="10800000">
            <a:off x="7555866" y="8425486"/>
            <a:ext cx="1002339" cy="910406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339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1002339" y="662512"/>
                </a:lnTo>
                <a:cubicBezTo>
                  <a:pt x="777367" y="688987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"/>
          <p:cNvSpPr/>
          <p:nvPr/>
        </p:nvSpPr>
        <p:spPr>
          <a:xfrm rot="10800000">
            <a:off x="5680646" y="4826793"/>
            <a:ext cx="4732637" cy="910406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87363 w 995082"/>
              <a:gd name="connsiteY4" fmla="*/ 613085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3354 w 995082"/>
              <a:gd name="connsiteY4" fmla="*/ 613085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82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993354" y="613085"/>
                </a:lnTo>
                <a:cubicBezTo>
                  <a:pt x="768382" y="639560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"/>
          <p:cNvSpPr/>
          <p:nvPr/>
        </p:nvSpPr>
        <p:spPr>
          <a:xfrm>
            <a:off x="4991733" y="7829825"/>
            <a:ext cx="1002339" cy="910406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339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1002339" y="662512"/>
                </a:lnTo>
                <a:cubicBezTo>
                  <a:pt x="777367" y="688987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3409" y="1913952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절차가 너무 복잡해요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~</a:t>
            </a:r>
            <a:endParaRPr kumimoji="1"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072" y="5102578"/>
            <a:ext cx="4047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화폐라기보단 투기수단인 것 같아요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~</a:t>
            </a:r>
            <a:endParaRPr kumimoji="1"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20" name="모서리가 둥근 직사각형 1"/>
          <p:cNvSpPr/>
          <p:nvPr/>
        </p:nvSpPr>
        <p:spPr>
          <a:xfrm>
            <a:off x="6542528" y="1793007"/>
            <a:ext cx="3454374" cy="1011669"/>
          </a:xfrm>
          <a:custGeom>
            <a:avLst/>
            <a:gdLst>
              <a:gd name="connsiteX0" fmla="*/ 0 w 995082"/>
              <a:gd name="connsiteY0" fmla="*/ 113637 h 681806"/>
              <a:gd name="connsiteX1" fmla="*/ 113637 w 995082"/>
              <a:gd name="connsiteY1" fmla="*/ 0 h 681806"/>
              <a:gd name="connsiteX2" fmla="*/ 881445 w 995082"/>
              <a:gd name="connsiteY2" fmla="*/ 0 h 681806"/>
              <a:gd name="connsiteX3" fmla="*/ 995082 w 995082"/>
              <a:gd name="connsiteY3" fmla="*/ 113637 h 681806"/>
              <a:gd name="connsiteX4" fmla="*/ 995082 w 995082"/>
              <a:gd name="connsiteY4" fmla="*/ 568169 h 681806"/>
              <a:gd name="connsiteX5" fmla="*/ 881445 w 995082"/>
              <a:gd name="connsiteY5" fmla="*/ 681806 h 681806"/>
              <a:gd name="connsiteX6" fmla="*/ 113637 w 995082"/>
              <a:gd name="connsiteY6" fmla="*/ 681806 h 681806"/>
              <a:gd name="connsiteX7" fmla="*/ 0 w 995082"/>
              <a:gd name="connsiteY7" fmla="*/ 568169 h 681806"/>
              <a:gd name="connsiteX8" fmla="*/ 0 w 995082"/>
              <a:gd name="connsiteY8" fmla="*/ 113637 h 6818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995082"/>
              <a:gd name="connsiteY0" fmla="*/ 113637 h 910406"/>
              <a:gd name="connsiteX1" fmla="*/ 113637 w 995082"/>
              <a:gd name="connsiteY1" fmla="*/ 0 h 910406"/>
              <a:gd name="connsiteX2" fmla="*/ 881445 w 995082"/>
              <a:gd name="connsiteY2" fmla="*/ 0 h 910406"/>
              <a:gd name="connsiteX3" fmla="*/ 995082 w 995082"/>
              <a:gd name="connsiteY3" fmla="*/ 113637 h 910406"/>
              <a:gd name="connsiteX4" fmla="*/ 995082 w 995082"/>
              <a:gd name="connsiteY4" fmla="*/ 568169 h 910406"/>
              <a:gd name="connsiteX5" fmla="*/ 854550 w 995082"/>
              <a:gd name="connsiteY5" fmla="*/ 910406 h 910406"/>
              <a:gd name="connsiteX6" fmla="*/ 113637 w 995082"/>
              <a:gd name="connsiteY6" fmla="*/ 681806 h 910406"/>
              <a:gd name="connsiteX7" fmla="*/ 0 w 995082"/>
              <a:gd name="connsiteY7" fmla="*/ 568169 h 910406"/>
              <a:gd name="connsiteX8" fmla="*/ 0 w 995082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  <a:gd name="connsiteX0" fmla="*/ 0 w 1002339"/>
              <a:gd name="connsiteY0" fmla="*/ 113637 h 910406"/>
              <a:gd name="connsiteX1" fmla="*/ 113637 w 1002339"/>
              <a:gd name="connsiteY1" fmla="*/ 0 h 910406"/>
              <a:gd name="connsiteX2" fmla="*/ 881445 w 1002339"/>
              <a:gd name="connsiteY2" fmla="*/ 0 h 910406"/>
              <a:gd name="connsiteX3" fmla="*/ 995082 w 1002339"/>
              <a:gd name="connsiteY3" fmla="*/ 113637 h 910406"/>
              <a:gd name="connsiteX4" fmla="*/ 1002339 w 1002339"/>
              <a:gd name="connsiteY4" fmla="*/ 662512 h 910406"/>
              <a:gd name="connsiteX5" fmla="*/ 854550 w 1002339"/>
              <a:gd name="connsiteY5" fmla="*/ 910406 h 910406"/>
              <a:gd name="connsiteX6" fmla="*/ 113637 w 1002339"/>
              <a:gd name="connsiteY6" fmla="*/ 681806 h 910406"/>
              <a:gd name="connsiteX7" fmla="*/ 0 w 1002339"/>
              <a:gd name="connsiteY7" fmla="*/ 568169 h 910406"/>
              <a:gd name="connsiteX8" fmla="*/ 0 w 1002339"/>
              <a:gd name="connsiteY8" fmla="*/ 113637 h 91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339" h="910406">
                <a:moveTo>
                  <a:pt x="0" y="113637"/>
                </a:moveTo>
                <a:cubicBezTo>
                  <a:pt x="0" y="50877"/>
                  <a:pt x="50877" y="0"/>
                  <a:pt x="113637" y="0"/>
                </a:cubicBezTo>
                <a:lnTo>
                  <a:pt x="881445" y="0"/>
                </a:lnTo>
                <a:cubicBezTo>
                  <a:pt x="944205" y="0"/>
                  <a:pt x="995082" y="50877"/>
                  <a:pt x="995082" y="113637"/>
                </a:cubicBezTo>
                <a:lnTo>
                  <a:pt x="1002339" y="662512"/>
                </a:lnTo>
                <a:cubicBezTo>
                  <a:pt x="777367" y="688987"/>
                  <a:pt x="917310" y="910406"/>
                  <a:pt x="854550" y="910406"/>
                </a:cubicBezTo>
                <a:cubicBezTo>
                  <a:pt x="679297" y="587677"/>
                  <a:pt x="369573" y="681806"/>
                  <a:pt x="113637" y="681806"/>
                </a:cubicBezTo>
                <a:cubicBezTo>
                  <a:pt x="50877" y="681806"/>
                  <a:pt x="0" y="630929"/>
                  <a:pt x="0" y="568169"/>
                </a:cubicBezTo>
                <a:lnTo>
                  <a:pt x="0" y="1136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060" y="1899421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사용하기 불편해요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~</a:t>
            </a:r>
            <a:endParaRPr kumimoji="1"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1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44" y="7175500"/>
            <a:ext cx="2108886" cy="2108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83" y="7442200"/>
            <a:ext cx="2071561" cy="2071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45" y="7670053"/>
            <a:ext cx="2000738" cy="2000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58" y="7360756"/>
            <a:ext cx="2099430" cy="20994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1" y="7442200"/>
            <a:ext cx="2017986" cy="2017986"/>
          </a:xfrm>
          <a:prstGeom prst="rect">
            <a:avLst/>
          </a:prstGeom>
        </p:spPr>
      </p:pic>
      <p:pic>
        <p:nvPicPr>
          <p:cNvPr id="1030" name="Picture 6" descr="ipple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5964">
            <a:off x="5205780" y="3192062"/>
            <a:ext cx="2435818" cy="26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6" y="1256072"/>
            <a:ext cx="2653648" cy="26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coi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08" y="806875"/>
            <a:ext cx="3048061" cy="30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77408" y="2407024"/>
            <a:ext cx="2164976" cy="198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2" name="Picture 8" descr="y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68" y="2339074"/>
            <a:ext cx="2223230" cy="22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16056" y="2448751"/>
            <a:ext cx="2546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2.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수많은 코인 중</a:t>
            </a:r>
            <a:r>
              <a:rPr kumimoji="1"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 </a:t>
            </a:r>
            <a:endParaRPr kumimoji="1"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HYCON</a:t>
            </a: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을 </a:t>
            </a:r>
            <a:endParaRPr kumimoji="1"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소유한 사람은</a:t>
            </a:r>
            <a:r>
              <a:rPr kumimoji="1"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</a:t>
            </a:r>
            <a:endParaRPr kumimoji="1" lang="ko-KR" altLang="en-US" sz="4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1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6527 L -0.44453 -0.93009 " pathEditMode="relative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627 -0.02569 L 0.29322 -0.70417 " pathEditMode="relative" ptsTypes="AA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586 0.03472 L -0.1026 0.82106 " pathEditMode="relative" ptsTypes="AA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6096000" y="1913791"/>
            <a:ext cx="0" cy="3630706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365" y="163628"/>
            <a:ext cx="199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Question</a:t>
            </a:r>
            <a:endParaRPr kumimoji="1"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pic>
        <p:nvPicPr>
          <p:cNvPr id="1030" name="Picture 6" descr="ipp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5964">
            <a:off x="8271644" y="4147315"/>
            <a:ext cx="1891114" cy="2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64" y="2303613"/>
            <a:ext cx="2060233" cy="206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coi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83" y="1913791"/>
            <a:ext cx="2366446" cy="236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111498" y="3440090"/>
            <a:ext cx="1680839" cy="140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2" name="Picture 8" descr="y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86" y="3290365"/>
            <a:ext cx="1726066" cy="172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°ìíí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7896"/>
          <a:stretch/>
        </p:blipFill>
        <p:spPr bwMode="auto">
          <a:xfrm rot="21310039">
            <a:off x="910588" y="2438490"/>
            <a:ext cx="2182892" cy="17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zza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47" y="3456222"/>
            <a:ext cx="4401617" cy="22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7796" y="1103284"/>
            <a:ext cx="487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한국에서 </a:t>
            </a:r>
            <a:r>
              <a:rPr kumimoji="1"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700</a:t>
            </a:r>
            <a:r>
              <a:rPr kumimoji="1"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만원인 </a:t>
            </a:r>
            <a:r>
              <a:rPr kumimoji="1"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1</a:t>
            </a:r>
            <a:r>
              <a:rPr kumimoji="1"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비트코인으로</a:t>
            </a:r>
            <a:r>
              <a:rPr kumimoji="1"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/>
            </a:r>
            <a:br>
              <a:rPr kumimoji="1"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</a:br>
            <a:r>
              <a:rPr kumimoji="1"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피자를 사먹으려면</a:t>
            </a:r>
            <a:r>
              <a:rPr kumimoji="1"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???</a:t>
            </a:r>
            <a:endParaRPr kumimoji="1"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9695" y="1212883"/>
            <a:ext cx="564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2.</a:t>
            </a:r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 수많은 코인 중 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HYCON</a:t>
            </a:r>
            <a:r>
              <a:rPr kumimoji="1"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을 소유한 사람은</a:t>
            </a:r>
            <a:r>
              <a:rPr kumimoji="1"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?</a:t>
            </a:r>
            <a:endParaRPr kumimoji="1" lang="ko-KR" altLang="en-US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-345057"/>
            <a:ext cx="3857625" cy="72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Owner\Downloads\if_BT_iphone_905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6" y="2278919"/>
            <a:ext cx="2212975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Owner\Downloads\if_BT_iphone_905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83" y="2275675"/>
            <a:ext cx="2212975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Owner\Downloads\if_arrow-horizontal-direction-path-way_3209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37" y="2544084"/>
            <a:ext cx="1412648" cy="18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Owner\Downloads\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26" y="2275675"/>
            <a:ext cx="1118269" cy="9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66971" y="2275675"/>
            <a:ext cx="53849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godoMaum" charset="-127"/>
                <a:ea typeface="godoMaum" charset="-127"/>
                <a:cs typeface="godoMaum" charset="-127"/>
              </a:rPr>
              <a:t>국내 간편송금 이용 고객 약 </a:t>
            </a:r>
            <a:r>
              <a:rPr lang="en-US" altLang="ko-KR" sz="4000" b="1" dirty="0" smtClean="0"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1000</a:t>
            </a:r>
            <a:r>
              <a:rPr lang="ko-KR" altLang="en-US" sz="4000" b="1" dirty="0" smtClean="0"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만</a:t>
            </a:r>
            <a:r>
              <a:rPr lang="ko-KR" altLang="en-US" sz="3600" b="1" dirty="0" smtClean="0"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 </a:t>
            </a:r>
            <a:r>
              <a:rPr lang="ko-KR" altLang="en-US" sz="4000" b="1" dirty="0" smtClean="0"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명</a:t>
            </a:r>
            <a:endParaRPr lang="en-US" altLang="ko-KR" sz="4000" b="1" dirty="0" smtClean="0">
              <a:solidFill>
                <a:srgbClr val="FF0000"/>
              </a:solidFill>
              <a:latin typeface="godoMaum" charset="-127"/>
              <a:ea typeface="godoMaum" charset="-127"/>
              <a:cs typeface="godoMaum" charset="-127"/>
            </a:endParaRPr>
          </a:p>
          <a:p>
            <a:endParaRPr lang="en-US" altLang="ko-KR" sz="1200" dirty="0" smtClean="0">
              <a:latin typeface="godoMaum" charset="-127"/>
              <a:ea typeface="godoMaum" charset="-127"/>
              <a:cs typeface="godoMaum" charset="-127"/>
            </a:endParaRPr>
          </a:p>
          <a:p>
            <a:r>
              <a:rPr lang="en-US" altLang="ko-KR" sz="4000" b="1" dirty="0" smtClean="0">
                <a:latin typeface="godoMaum" charset="-127"/>
                <a:ea typeface="godoMaum" charset="-127"/>
                <a:cs typeface="godoMaum" charset="-127"/>
              </a:rPr>
              <a:t>20,30</a:t>
            </a:r>
            <a:r>
              <a:rPr lang="ko-KR" altLang="en-US" sz="3200" b="1" dirty="0" smtClean="0">
                <a:latin typeface="godoMaum" charset="-127"/>
                <a:ea typeface="godoMaum" charset="-127"/>
                <a:cs typeface="godoMaum" charset="-127"/>
              </a:rPr>
              <a:t>대</a:t>
            </a:r>
            <a:r>
              <a:rPr lang="ko-KR" altLang="en-US" sz="3200" dirty="0" smtClean="0">
                <a:latin typeface="godoMaum" charset="-127"/>
                <a:ea typeface="godoMaum" charset="-127"/>
                <a:cs typeface="godoMaum" charset="-127"/>
              </a:rPr>
              <a:t> 이용자가 전체의 약 </a:t>
            </a:r>
            <a:r>
              <a:rPr lang="en-US" altLang="ko-KR" sz="4000" b="1" dirty="0" smtClean="0">
                <a:latin typeface="godoMaum" charset="-127"/>
                <a:ea typeface="godoMaum" charset="-127"/>
                <a:cs typeface="godoMaum" charset="-127"/>
              </a:rPr>
              <a:t>78% </a:t>
            </a:r>
            <a:r>
              <a:rPr lang="en-US" altLang="ko-KR" sz="1200" b="1" dirty="0" smtClean="0">
                <a:latin typeface="godoMaum" charset="-127"/>
                <a:ea typeface="godoMaum" charset="-127"/>
                <a:cs typeface="godoMaum" charset="-127"/>
              </a:rPr>
              <a:t>1)</a:t>
            </a:r>
            <a:endParaRPr lang="en-US" altLang="ko-KR" sz="3600" b="1" dirty="0" smtClean="0">
              <a:latin typeface="godoMaum" charset="-127"/>
              <a:ea typeface="godoMaum" charset="-127"/>
              <a:cs typeface="godoMaum" charset="-127"/>
            </a:endParaRPr>
          </a:p>
          <a:p>
            <a:pPr algn="ctr"/>
            <a:endParaRPr lang="ko-KR" altLang="en-US" sz="3600" dirty="0"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6971" y="3794192"/>
            <a:ext cx="509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295FCD"/>
                </a:solidFill>
                <a:latin typeface="godoMaum" charset="-127"/>
                <a:ea typeface="godoMaum" charset="-127"/>
                <a:cs typeface="godoMaum" charset="-127"/>
              </a:rPr>
              <a:t>HYCON</a:t>
            </a:r>
            <a:r>
              <a:rPr lang="ko-KR" altLang="en-US" sz="4000" dirty="0" smtClean="0">
                <a:solidFill>
                  <a:srgbClr val="295FCD"/>
                </a:solidFill>
                <a:latin typeface="godoMaum" charset="-127"/>
                <a:ea typeface="godoMaum" charset="-127"/>
                <a:cs typeface="godoMaum" charset="-127"/>
              </a:rPr>
              <a:t>을 송금서비스에 적용한다면</a:t>
            </a:r>
            <a:r>
              <a:rPr lang="en-US" altLang="ko-KR" sz="4000" dirty="0" smtClean="0">
                <a:solidFill>
                  <a:srgbClr val="295FCD"/>
                </a:solidFill>
                <a:latin typeface="godoMaum" charset="-127"/>
                <a:ea typeface="godoMaum" charset="-127"/>
                <a:cs typeface="godoMaum" charset="-127"/>
              </a:rPr>
              <a:t>?</a:t>
            </a:r>
            <a:endParaRPr lang="ko-KR" altLang="en-US" sz="4000" dirty="0">
              <a:solidFill>
                <a:srgbClr val="295FCD"/>
              </a:solidFill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5212" y="6459063"/>
            <a:ext cx="491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Bold"/>
              </a:rPr>
              <a:t>1)</a:t>
            </a:r>
            <a:r>
              <a:rPr lang="ko-KR" altLang="en-US" sz="1000" dirty="0">
                <a:hlinkClick r:id="rId5"/>
              </a:rPr>
              <a:t> </a:t>
            </a:r>
            <a:r>
              <a:rPr lang="en-US" altLang="ko-KR" sz="1000" dirty="0">
                <a:hlinkClick r:id="rId5"/>
              </a:rPr>
              <a:t>180815_</a:t>
            </a:r>
            <a:r>
              <a:rPr lang="ko-KR" altLang="en-US" sz="1000" dirty="0">
                <a:hlinkClick r:id="rId5"/>
              </a:rPr>
              <a:t>조간</a:t>
            </a:r>
            <a:r>
              <a:rPr lang="en-US" altLang="ko-KR" sz="1000" dirty="0">
                <a:hlinkClick r:id="rId5"/>
              </a:rPr>
              <a:t>_</a:t>
            </a:r>
            <a:r>
              <a:rPr lang="ko-KR" altLang="en-US" sz="1000" dirty="0">
                <a:hlinkClick r:id="rId5"/>
              </a:rPr>
              <a:t>전자금융업자의 간편송금 거래현황 및 시사점</a:t>
            </a:r>
            <a:r>
              <a:rPr lang="en-US" altLang="ko-KR" sz="1000" dirty="0">
                <a:hlinkClick r:id="rId5"/>
              </a:rPr>
              <a:t>.</a:t>
            </a:r>
            <a:r>
              <a:rPr lang="en-US" altLang="ko-KR" sz="1000" dirty="0" err="1">
                <a:hlinkClick r:id="rId5"/>
              </a:rPr>
              <a:t>hwp</a:t>
            </a:r>
            <a:r>
              <a:rPr lang="en-US" altLang="ko-KR" sz="1000" dirty="0">
                <a:hlinkClick r:id="rId5"/>
              </a:rPr>
              <a:t> </a:t>
            </a:r>
            <a:r>
              <a:rPr lang="en-US" altLang="ko-KR" sz="1000" dirty="0" smtClean="0"/>
              <a:t>,&lt;</a:t>
            </a:r>
            <a:r>
              <a:rPr lang="ko-KR" altLang="en-US" sz="1000" dirty="0" smtClean="0"/>
              <a:t>금융감독원</a:t>
            </a:r>
            <a:r>
              <a:rPr lang="en-US" altLang="ko-KR" sz="1000" dirty="0" smtClean="0"/>
              <a:t>&gt;</a:t>
            </a:r>
            <a:endParaRPr lang="ko-KR" altLang="en-US" sz="1000" dirty="0"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8126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72" y="1225693"/>
            <a:ext cx="3067210" cy="481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95724" y="1434040"/>
            <a:ext cx="5311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3200" dirty="0" smtClean="0">
                <a:latin typeface="godoMaum" charset="-127"/>
                <a:ea typeface="godoMaum" charset="-127"/>
                <a:cs typeface="godoMaum" charset="-127"/>
              </a:rPr>
              <a:t>간편송금 서비스 어플리케이션</a:t>
            </a:r>
            <a:endParaRPr lang="en-US" altLang="ko-KR" sz="3200" dirty="0" smtClean="0">
              <a:latin typeface="godoMaum" charset="-127"/>
              <a:ea typeface="godoMaum" charset="-127"/>
              <a:cs typeface="godoMaum" charset="-127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1100" dirty="0" smtClean="0">
              <a:latin typeface="godoMaum" charset="-127"/>
              <a:ea typeface="godoMaum" charset="-127"/>
              <a:cs typeface="godoMaum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3200" dirty="0" smtClean="0">
                <a:latin typeface="godoMaum" charset="-127"/>
                <a:ea typeface="godoMaum" charset="-127"/>
                <a:cs typeface="godoMaum" charset="-127"/>
              </a:rPr>
              <a:t>HYCON </a:t>
            </a:r>
            <a:r>
              <a:rPr lang="ko-KR" altLang="en-US" sz="3200" dirty="0" smtClean="0">
                <a:latin typeface="godoMaum" charset="-127"/>
                <a:ea typeface="godoMaum" charset="-127"/>
                <a:cs typeface="godoMaum" charset="-127"/>
              </a:rPr>
              <a:t>사용</a:t>
            </a:r>
            <a:endParaRPr lang="en-US" altLang="ko-KR" sz="2800" dirty="0">
              <a:latin typeface="godoMaum" charset="-127"/>
              <a:ea typeface="godoMaum" charset="-127"/>
              <a:cs typeface="godoMaum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5724" y="2958342"/>
            <a:ext cx="53110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모바일 가상화폐 거래의 불편함을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/>
            </a:r>
            <a:b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</a:b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HYCON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을 이용해 실생활 속에서 해결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godoMaum" charset="-127"/>
                <a:ea typeface="godoMaum" charset="-127"/>
                <a:cs typeface="godoMaum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사용자들이 더 친근하게 다가올 수 있고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/>
            </a:r>
            <a:b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</a:b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코인의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활성화를 유도할 수 있다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.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86139" y="1690778"/>
            <a:ext cx="10419723" cy="3467818"/>
            <a:chOff x="767929" y="1000664"/>
            <a:chExt cx="10419723" cy="34678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29" y="1000664"/>
              <a:ext cx="1950647" cy="346781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631" y="1000664"/>
              <a:ext cx="1950647" cy="34678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333" y="1000664"/>
              <a:ext cx="1950647" cy="346781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169" y="1000664"/>
              <a:ext cx="1950647" cy="346781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005" y="1000664"/>
              <a:ext cx="1950647" cy="346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31784" y="2448751"/>
            <a:ext cx="44633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직접</a:t>
            </a:r>
            <a:r>
              <a:rPr kumimoji="1" lang="ko-KR" altLang="en-US" sz="6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 </a:t>
            </a:r>
            <a:r>
              <a:rPr kumimoji="1" lang="ko-KR" altLang="en-US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시연을</a:t>
            </a:r>
            <a:endParaRPr kumimoji="1" lang="en-US" altLang="ko-KR" sz="6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      해보겠습니다</a:t>
            </a:r>
            <a:r>
              <a:rPr kumimoji="1" lang="en-US" altLang="ko-KR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godoMaum" charset="-127"/>
                <a:ea typeface="godoMaum" charset="-127"/>
                <a:cs typeface="godoMaum" charset="-127"/>
              </a:rPr>
              <a:t>.</a:t>
            </a:r>
            <a:endParaRPr kumimoji="1" lang="ko-KR" altLang="en-US" sz="6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godoMaum" charset="-127"/>
              <a:ea typeface="godoMaum" charset="-127"/>
              <a:cs typeface="godoMa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n>
              <a:solidFill>
                <a:schemeClr val="tx1">
                  <a:alpha val="30000"/>
                </a:schemeClr>
              </a:solidFill>
            </a:ln>
            <a:latin typeface="KoPub돋움체 Light" panose="02020603020101020101" pitchFamily="18" charset="-127"/>
            <a:ea typeface="KoPub돋움체 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115</Words>
  <Application>Microsoft Macintosh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godoMaum</vt:lpstr>
      <vt:lpstr>KoPub돋움체 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Microsoft Office 사용자</cp:lastModifiedBy>
  <cp:revision>121</cp:revision>
  <dcterms:created xsi:type="dcterms:W3CDTF">2017-11-16T00:50:54Z</dcterms:created>
  <dcterms:modified xsi:type="dcterms:W3CDTF">2018-09-15T08:59:45Z</dcterms:modified>
</cp:coreProperties>
</file>