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  <p:embeddedFont>
      <p:font typeface="Merriweather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3" roundtripDataSignature="AMtx7mgU8MVjl9IIECfB4hQy/SDmJhbH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bold.fntdata"/><Relationship Id="rId20" Type="http://schemas.openxmlformats.org/officeDocument/2006/relationships/slide" Target="slides/slide15.xml"/><Relationship Id="rId42" Type="http://schemas.openxmlformats.org/officeDocument/2006/relationships/font" Target="fonts/Merriweather-boldItalic.fntdata"/><Relationship Id="rId41" Type="http://schemas.openxmlformats.org/officeDocument/2006/relationships/font" Target="fonts/Merriweather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39" Type="http://schemas.openxmlformats.org/officeDocument/2006/relationships/font" Target="fonts/Merriweather-regular.fntdata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aee5a27063_0_3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1aee5a27063_0_3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aee5a27063_0_3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aee5a27063_0_3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fa7d83d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ffa7d83d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aee5a27063_0_3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aee5a27063_0_3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aee5a27063_0_3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aee5a27063_0_3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aee5a27063_0_3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aee5a27063_0_3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aee5a27063_0_3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1aee5a27063_0_3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aee5a27063_0_3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1aee5a27063_0_3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aee5a27063_0_3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1aee5a27063_0_3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aee5a27063_0_3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aee5a27063_0_3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aee5a27063_0_3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1aee5a27063_0_3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aee5a27063_0_3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1aee5a27063_0_3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aee5a27063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1aee5a27063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aee5a27063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1aee5a27063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aee5a27063_0_1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aee5a27063_0_1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aee5a27063_0_1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aee5a27063_0_1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aee5a27063_0_1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aee5a27063_0_1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ee5a27063_0_2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aee5a27063_0_2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aee5a27063_0_1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aee5a27063_0_1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aee5a27063_0_4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g1aee5a27063_0_416"/>
          <p:cNvSpPr/>
          <p:nvPr/>
        </p:nvSpPr>
        <p:spPr>
          <a:xfrm>
            <a:off x="0" y="0"/>
            <a:ext cx="9144000" cy="3835500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g1aee5a27063_0_416"/>
          <p:cNvSpPr txBox="1"/>
          <p:nvPr>
            <p:ph type="ctrTitle"/>
          </p:nvPr>
        </p:nvSpPr>
        <p:spPr>
          <a:xfrm>
            <a:off x="1016700" y="976500"/>
            <a:ext cx="7110600" cy="18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g1aee5a27063_0_416"/>
          <p:cNvSpPr txBox="1"/>
          <p:nvPr>
            <p:ph idx="1" type="subTitle"/>
          </p:nvPr>
        </p:nvSpPr>
        <p:spPr>
          <a:xfrm>
            <a:off x="1016700" y="3979825"/>
            <a:ext cx="71106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g1aee5a27063_0_4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aee5a27063_0_12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g1aee5a27063_0_1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ee5a27063_0_1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1aee5a27063_0_125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g1aee5a27063_0_125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4" name="Google Shape;74;g1aee5a27063_0_125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g1aee5a27063_0_1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aee5a27063_0_13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1aee5a27063_0_13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79" name="Google Shape;79;g1aee5a27063_0_1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aee5a27063_0_135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g1aee5a27063_0_135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3" name="Google Shape;83;g1aee5a27063_0_1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aee5a27063_0_1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8">
    <p:bg>
      <p:bgPr>
        <a:solidFill>
          <a:srgbClr val="37474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aee5a27063_0_265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g1aee5a27063_0_2652"/>
          <p:cNvSpPr/>
          <p:nvPr/>
        </p:nvSpPr>
        <p:spPr>
          <a:xfrm>
            <a:off x="0" y="0"/>
            <a:ext cx="4568400" cy="5143500"/>
          </a:xfrm>
          <a:prstGeom prst="rect">
            <a:avLst/>
          </a:pr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g1aee5a27063_0_2652"/>
          <p:cNvSpPr/>
          <p:nvPr/>
        </p:nvSpPr>
        <p:spPr>
          <a:xfrm>
            <a:off x="6795047" y="584570"/>
            <a:ext cx="143700" cy="143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g1aee5a27063_0_2652"/>
          <p:cNvSpPr/>
          <p:nvPr/>
        </p:nvSpPr>
        <p:spPr>
          <a:xfrm>
            <a:off x="6795047" y="4415195"/>
            <a:ext cx="143700" cy="143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g1aee5a27063_0_2652"/>
          <p:cNvCxnSpPr/>
          <p:nvPr/>
        </p:nvCxnSpPr>
        <p:spPr>
          <a:xfrm>
            <a:off x="4895600" y="656926"/>
            <a:ext cx="394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" name="Google Shape;21;g1aee5a27063_0_2652"/>
          <p:cNvCxnSpPr/>
          <p:nvPr/>
        </p:nvCxnSpPr>
        <p:spPr>
          <a:xfrm>
            <a:off x="4895600" y="4487700"/>
            <a:ext cx="394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g1aee5a27063_0_2652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" name="Google Shape;23;g1aee5a27063_0_2652"/>
          <p:cNvSpPr txBox="1"/>
          <p:nvPr>
            <p:ph idx="1" type="body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" name="Google Shape;24;g1aee5a27063_0_26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">
  <p:cSld name="AUTOLAYOUT_9">
    <p:bg>
      <p:bgPr>
        <a:solidFill>
          <a:srgbClr val="37474F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aee5a27063_0_266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g1aee5a27063_0_2662"/>
          <p:cNvSpPr/>
          <p:nvPr/>
        </p:nvSpPr>
        <p:spPr>
          <a:xfrm>
            <a:off x="0" y="0"/>
            <a:ext cx="4568400" cy="5143500"/>
          </a:xfrm>
          <a:prstGeom prst="rect">
            <a:avLst/>
          </a:pr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g1aee5a27063_0_2662"/>
          <p:cNvSpPr/>
          <p:nvPr/>
        </p:nvSpPr>
        <p:spPr>
          <a:xfrm>
            <a:off x="6795047" y="584570"/>
            <a:ext cx="143700" cy="143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g1aee5a27063_0_2662"/>
          <p:cNvSpPr/>
          <p:nvPr/>
        </p:nvSpPr>
        <p:spPr>
          <a:xfrm>
            <a:off x="6795047" y="4415195"/>
            <a:ext cx="143700" cy="143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0;g1aee5a27063_0_2662"/>
          <p:cNvCxnSpPr/>
          <p:nvPr/>
        </p:nvCxnSpPr>
        <p:spPr>
          <a:xfrm>
            <a:off x="4895600" y="656926"/>
            <a:ext cx="394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g1aee5a27063_0_2662"/>
          <p:cNvCxnSpPr/>
          <p:nvPr/>
        </p:nvCxnSpPr>
        <p:spPr>
          <a:xfrm>
            <a:off x="4895600" y="4487700"/>
            <a:ext cx="394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g1aee5a27063_0_2662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g1aee5a27063_0_2662"/>
          <p:cNvSpPr txBox="1"/>
          <p:nvPr>
            <p:ph idx="1" type="body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" name="Google Shape;34;g1aee5a27063_0_26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aee5a27063_0_10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1aee5a27063_0_10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g1aee5a27063_0_10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g1aee5a27063_0_10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g1aee5a27063_0_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aee5a27063_0_11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1aee5a27063_0_11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g1aee5a27063_0_11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5" name="Google Shape;45;g1aee5a27063_0_1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00000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aee5a27063_0_90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rgbClr val="0B0B0B"/>
          </a:solidFill>
          <a:ln>
            <a:noFill/>
          </a:ln>
        </p:spPr>
      </p:sp>
      <p:sp>
        <p:nvSpPr>
          <p:cNvPr id="48" name="Google Shape;48;g1aee5a27063_0_90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600"/>
              <a:buFont typeface="Impact"/>
              <a:buNone/>
              <a:defRPr sz="3600">
                <a:solidFill>
                  <a:srgbClr val="38761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g1aee5a27063_0_90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Impact"/>
              <a:buNone/>
              <a:defRPr sz="1600">
                <a:solidFill>
                  <a:srgbClr val="38761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0" name="Google Shape;50;g1aee5a27063_0_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00000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aee5a27063_0_95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rgbClr val="1B360E"/>
          </a:solidFill>
          <a:ln>
            <a:noFill/>
          </a:ln>
        </p:spPr>
      </p:sp>
      <p:sp>
        <p:nvSpPr>
          <p:cNvPr id="53" name="Google Shape;53;g1aee5a27063_0_95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rgbClr val="0B0B0B"/>
          </a:solidFill>
          <a:ln>
            <a:noFill/>
          </a:ln>
        </p:spPr>
      </p:sp>
      <p:sp>
        <p:nvSpPr>
          <p:cNvPr id="54" name="Google Shape;54;g1aee5a27063_0_95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600"/>
              <a:buFont typeface="Impact"/>
              <a:buNone/>
              <a:defRPr sz="3600">
                <a:solidFill>
                  <a:srgbClr val="38761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" name="Google Shape;55;g1aee5a27063_0_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000000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ee5a27063_0_10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1aee5a27063_0_100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rgbClr val="1B360E"/>
          </a:solidFill>
          <a:ln cap="flat" cmpd="sng" w="9525">
            <a:solidFill>
              <a:srgbClr val="1B360E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1aee5a27063_0_100"/>
          <p:cNvSpPr/>
          <p:nvPr/>
        </p:nvSpPr>
        <p:spPr>
          <a:xfrm>
            <a:off x="-125" y="-3775"/>
            <a:ext cx="4316900" cy="4399556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rgbClr val="0B0B0B"/>
          </a:solidFill>
          <a:ln>
            <a:noFill/>
          </a:ln>
        </p:spPr>
      </p:sp>
      <p:sp>
        <p:nvSpPr>
          <p:cNvPr id="60" name="Google Shape;60;g1aee5a27063_0_10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800"/>
              <a:buFont typeface="Impact"/>
              <a:buNone/>
              <a:defRPr>
                <a:solidFill>
                  <a:srgbClr val="38761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g1aee5a27063_0_10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300"/>
              <a:buChar char="●"/>
              <a:defRPr>
                <a:solidFill>
                  <a:srgbClr val="38761D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100"/>
              <a:buChar char="○"/>
              <a:defRPr>
                <a:solidFill>
                  <a:srgbClr val="38761D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100"/>
              <a:buChar char="■"/>
              <a:defRPr>
                <a:solidFill>
                  <a:srgbClr val="38761D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100"/>
              <a:buChar char="●"/>
              <a:defRPr>
                <a:solidFill>
                  <a:srgbClr val="38761D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100"/>
              <a:buChar char="○"/>
              <a:defRPr>
                <a:solidFill>
                  <a:srgbClr val="38761D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100"/>
              <a:buChar char="■"/>
              <a:defRPr>
                <a:solidFill>
                  <a:srgbClr val="38761D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100"/>
              <a:buChar char="●"/>
              <a:defRPr>
                <a:solidFill>
                  <a:srgbClr val="38761D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100"/>
              <a:buChar char="○"/>
              <a:defRPr>
                <a:solidFill>
                  <a:srgbClr val="38761D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100"/>
              <a:buChar char="■"/>
              <a:defRPr>
                <a:solidFill>
                  <a:srgbClr val="38761D"/>
                </a:solidFill>
              </a:defRPr>
            </a:lvl9pPr>
          </a:lstStyle>
          <a:p/>
        </p:txBody>
      </p:sp>
      <p:sp>
        <p:nvSpPr>
          <p:cNvPr id="62" name="Google Shape;62;g1aee5a27063_0_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aee5a27063_0_11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1aee5a27063_0_11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g1aee5a27063_0_1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aee5a27063_0_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g1aee5a27063_0_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1aee5a27063_0_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spreadsheets/u/0/d/162p5LRyuFKWWTpriXEHySnbwn4NsX7-vgKCax2GQb1I/edi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document/d/11sIhpqoaipMYXH0eS_5dfsNjWPXOIcDc/edit?usp=sharing&amp;ouid=116366462711465970706&amp;rtpof=true&amp;sd=tru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1016700" y="976500"/>
            <a:ext cx="7110600" cy="18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Everything Basketball Website progress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1016700" y="3979825"/>
            <a:ext cx="71106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By: Austin Guzzetti-Ouellette, Kyle Stewart, Eduardo Carey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aee5a27063_0_32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Code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g1aee5a27063_0_3226"/>
          <p:cNvSpPr txBox="1"/>
          <p:nvPr>
            <p:ph idx="1" type="body"/>
          </p:nvPr>
        </p:nvSpPr>
        <p:spPr>
          <a:xfrm>
            <a:off x="70750" y="1371300"/>
            <a:ext cx="4832400" cy="3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Drop Down menus are incorporated</a:t>
            </a:r>
            <a:endParaRPr b="1" sz="2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b="1" lang="en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Navigation has been incorporated</a:t>
            </a:r>
            <a:endParaRPr b="1" sz="2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b="1" lang="en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CSS File has been revised</a:t>
            </a:r>
            <a:endParaRPr b="1" sz="2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b="1" lang="en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Took out unnecessary code</a:t>
            </a:r>
            <a:endParaRPr b="1" sz="2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b="1" lang="en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Decades that have multiple pages only have dropdowns</a:t>
            </a:r>
            <a:endParaRPr b="1" sz="2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g1aee5a27063_0_32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0575" y="1416200"/>
            <a:ext cx="2049825" cy="31943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9" name="Google Shape;149;g1aee5a27063_0_32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28325" y="1416200"/>
            <a:ext cx="2049825" cy="31943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aee5a27063_0_32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700">
                <a:latin typeface="Montserrat"/>
                <a:ea typeface="Montserrat"/>
                <a:cs typeface="Montserrat"/>
                <a:sym typeface="Montserrat"/>
              </a:rPr>
              <a:t>Code (Continued)</a:t>
            </a:r>
            <a:endParaRPr b="1" sz="2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g1aee5a27063_0_3234"/>
          <p:cNvSpPr txBox="1"/>
          <p:nvPr>
            <p:ph idx="1" type="body"/>
          </p:nvPr>
        </p:nvSpPr>
        <p:spPr>
          <a:xfrm>
            <a:off x="148575" y="1367100"/>
            <a:ext cx="4832400" cy="3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Grid code is complete</a:t>
            </a:r>
            <a:endParaRPr b="1" sz="2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b="1" lang="en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Dropdown Arrows are now incorporated</a:t>
            </a:r>
            <a:endParaRPr b="1" sz="2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b="1" lang="en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Added a class titled “second”</a:t>
            </a:r>
            <a:endParaRPr b="1" sz="2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b="1" lang="en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second class displays information under the grid</a:t>
            </a:r>
            <a:endParaRPr b="1" sz="2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b="1" lang="en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For example, the original rules on the homepage</a:t>
            </a:r>
            <a:endParaRPr/>
          </a:p>
        </p:txBody>
      </p:sp>
      <p:pic>
        <p:nvPicPr>
          <p:cNvPr id="156" name="Google Shape;156;g1aee5a27063_0_32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9150" y="2636450"/>
            <a:ext cx="1563300" cy="209867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7" name="Google Shape;157;g1aee5a27063_0_32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4750" y="2636437"/>
            <a:ext cx="1296275" cy="239482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8" name="Google Shape;158;g1aee5a27063_0_32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57300" y="1367100"/>
            <a:ext cx="1973725" cy="111177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ffa7d83d7f_0_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Montserrat"/>
                <a:ea typeface="Montserrat"/>
                <a:cs typeface="Montserrat"/>
                <a:sym typeface="Montserrat"/>
              </a:rPr>
              <a:t>Code (continued)</a:t>
            </a:r>
            <a:endParaRPr b="1"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g1ffa7d83d7f_0_0"/>
          <p:cNvSpPr txBox="1"/>
          <p:nvPr>
            <p:ph idx="1" type="body"/>
          </p:nvPr>
        </p:nvSpPr>
        <p:spPr>
          <a:xfrm>
            <a:off x="0" y="1283100"/>
            <a:ext cx="3999900" cy="3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B0B0B"/>
                </a:solidFill>
                <a:latin typeface="Lato"/>
                <a:ea typeface="Lato"/>
                <a:cs typeface="Lato"/>
                <a:sym typeface="Lato"/>
              </a:rPr>
              <a:t>Iframe Styles have been implemented</a:t>
            </a:r>
            <a:endParaRPr b="1" sz="2000">
              <a:solidFill>
                <a:srgbClr val="0B0B0B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B0B0B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B0B0B"/>
                </a:solidFill>
                <a:latin typeface="Lato"/>
                <a:ea typeface="Lato"/>
                <a:cs typeface="Lato"/>
                <a:sym typeface="Lato"/>
              </a:rPr>
              <a:t>Every Iframe inside a grid will apply styles</a:t>
            </a:r>
            <a:endParaRPr b="1" sz="2000">
              <a:solidFill>
                <a:srgbClr val="0B0B0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5" name="Google Shape;165;g1ffa7d83d7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4100" y="1283100"/>
            <a:ext cx="3999900" cy="1377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1ffa7d83d7f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7247" y="2660125"/>
            <a:ext cx="4736328" cy="24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aee5a27063_0_335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What the Grid looks like</a:t>
            </a:r>
            <a:endParaRPr b="1" sz="2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g1aee5a27063_0_33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875" y="1509100"/>
            <a:ext cx="7432277" cy="3351399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aee5a27063_0_335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What the second class looks like</a:t>
            </a:r>
            <a:endParaRPr b="1" sz="2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8" name="Google Shape;178;g1aee5a27063_0_33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7800" y="1744225"/>
            <a:ext cx="6908399" cy="3031376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aee5a27063_0_336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What the second class looks like (pt2)</a:t>
            </a:r>
            <a:endParaRPr b="1" sz="2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4" name="Google Shape;184;g1aee5a27063_0_33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875" y="1986150"/>
            <a:ext cx="7768299" cy="237395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aee5a27063_0_326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What it looks like (so far)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g1aee5a27063_0_3262"/>
          <p:cNvSpPr txBox="1"/>
          <p:nvPr>
            <p:ph idx="1" type="body"/>
          </p:nvPr>
        </p:nvSpPr>
        <p:spPr>
          <a:xfrm>
            <a:off x="77825" y="1505675"/>
            <a:ext cx="15564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b="1" lang="en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Navigation:</a:t>
            </a:r>
            <a:endParaRPr b="1" sz="2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g1aee5a27063_0_3262"/>
          <p:cNvSpPr txBox="1"/>
          <p:nvPr>
            <p:ph idx="2" type="body"/>
          </p:nvPr>
        </p:nvSpPr>
        <p:spPr>
          <a:xfrm>
            <a:off x="77825" y="2495450"/>
            <a:ext cx="31455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Drop Down menu/arrows:</a:t>
            </a:r>
            <a:endParaRPr b="1" sz="2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" name="Google Shape;192;g1aee5a27063_0_32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25" y="2079750"/>
            <a:ext cx="8783948" cy="283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3" name="Google Shape;193;g1aee5a27063_0_32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7900" y="3088787"/>
            <a:ext cx="4662399" cy="172267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4" name="Google Shape;194;g1aee5a27063_0_32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97450" y="3088775"/>
            <a:ext cx="3145577" cy="1722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g1aee5a27063_0_33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7050" y="378512"/>
            <a:ext cx="2226100" cy="438647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0" name="Google Shape;200;g1aee5a27063_0_3342"/>
          <p:cNvSpPr txBox="1"/>
          <p:nvPr>
            <p:ph type="title"/>
          </p:nvPr>
        </p:nvSpPr>
        <p:spPr>
          <a:xfrm>
            <a:off x="311725" y="500925"/>
            <a:ext cx="3127500" cy="14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More Drop Down Menus/Arrows</a:t>
            </a:r>
            <a:endParaRPr b="1" sz="2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1" name="Google Shape;201;g1aee5a27063_0_33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82400" y="378500"/>
            <a:ext cx="1863425" cy="4386476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aee5a27063_0_3243"/>
          <p:cNvSpPr txBox="1"/>
          <p:nvPr>
            <p:ph type="title"/>
          </p:nvPr>
        </p:nvSpPr>
        <p:spPr>
          <a:xfrm>
            <a:off x="311700" y="3880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Code (Continued)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g1aee5a27063_0_3243"/>
          <p:cNvSpPr txBox="1"/>
          <p:nvPr>
            <p:ph idx="1" type="body"/>
          </p:nvPr>
        </p:nvSpPr>
        <p:spPr>
          <a:xfrm>
            <a:off x="120275" y="1411475"/>
            <a:ext cx="3275700" cy="3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Added a class titled “third”</a:t>
            </a:r>
            <a:endParaRPr b="1" sz="2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Displays information below the second class</a:t>
            </a:r>
            <a:endParaRPr b="1" sz="2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8" name="Google Shape;208;g1aee5a27063_0_32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2924" y="1411463"/>
            <a:ext cx="2036275" cy="3466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9" name="Google Shape;209;g1aee5a27063_0_3243"/>
          <p:cNvPicPr preferRelativeResize="0"/>
          <p:nvPr/>
        </p:nvPicPr>
        <p:blipFill rotWithShape="1">
          <a:blip r:embed="rId4">
            <a:alphaModFix/>
          </a:blip>
          <a:srcRect b="0" l="0" r="1106" t="0"/>
          <a:stretch/>
        </p:blipFill>
        <p:spPr>
          <a:xfrm>
            <a:off x="3504075" y="1436225"/>
            <a:ext cx="3146400" cy="341717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aee5a27063_0_3372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700">
                <a:latin typeface="Montserrat"/>
                <a:ea typeface="Montserrat"/>
                <a:cs typeface="Montserrat"/>
                <a:sym typeface="Montserrat"/>
              </a:rPr>
              <a:t>Current Status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g1aee5a27063_0_3372"/>
          <p:cNvSpPr txBox="1"/>
          <p:nvPr>
            <p:ph idx="1" type="body"/>
          </p:nvPr>
        </p:nvSpPr>
        <p:spPr>
          <a:xfrm>
            <a:off x="4905325" y="741900"/>
            <a:ext cx="3942600" cy="3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 Sheets (40s - 80s are all completed)!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Navigation is complete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Drop Down menus have been incorporated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 Sheet (50% complete)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Research is complete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Homepage is complete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40s and 50s pages mostly complete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Code Layouts for decades pages are complete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Iframe Styles have been incorporated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700">
                <a:latin typeface="Montserrat"/>
                <a:ea typeface="Montserrat"/>
                <a:cs typeface="Montserrat"/>
                <a:sym typeface="Montserrat"/>
              </a:rPr>
              <a:t>What it is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Basketball Website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Made entirely with HTML and CSS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Addition to Portfolio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Informational Website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aee5a27063_0_3382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700">
                <a:latin typeface="Montserrat"/>
                <a:ea typeface="Montserrat"/>
                <a:cs typeface="Montserrat"/>
                <a:sym typeface="Montserrat"/>
              </a:rPr>
              <a:t>What is left to do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g1aee5a27063_0_3382"/>
          <p:cNvSpPr txBox="1"/>
          <p:nvPr>
            <p:ph idx="1" type="body"/>
          </p:nvPr>
        </p:nvSpPr>
        <p:spPr>
          <a:xfrm>
            <a:off x="4891175" y="849000"/>
            <a:ext cx="3942600" cy="34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Finish Stat Sheets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Implement information into (60s</a:t>
            </a:r>
            <a:r>
              <a:rPr b="1" lang="en" sz="2000">
                <a:latin typeface="Lato"/>
                <a:ea typeface="Lato"/>
                <a:cs typeface="Lato"/>
                <a:sym typeface="Lato"/>
              </a:rPr>
              <a:t> - 2020s) </a:t>
            </a: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decade web pages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Code layout franchise history web pages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Code layout all time lineups web pages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aee5a27063_0_3387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700">
                <a:latin typeface="Montserrat"/>
                <a:ea typeface="Montserrat"/>
                <a:cs typeface="Montserrat"/>
                <a:sym typeface="Montserrat"/>
              </a:rPr>
              <a:t>Plan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g1aee5a27063_0_3387"/>
          <p:cNvSpPr txBox="1"/>
          <p:nvPr>
            <p:ph idx="1" type="body"/>
          </p:nvPr>
        </p:nvSpPr>
        <p:spPr>
          <a:xfrm>
            <a:off x="4891175" y="726725"/>
            <a:ext cx="3942600" cy="36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Look up statistics for remaining decades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Finish recording those stats in sheets ASAP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Code layouts for other pages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Implement decade information into code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Implement franchise history information into code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Implement all time lineup information into code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ee5a27063_0_674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it does</a:t>
            </a:r>
            <a:endParaRPr sz="3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g1aee5a27063_0_674"/>
          <p:cNvSpPr txBox="1"/>
          <p:nvPr>
            <p:ph idx="1" type="body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Presents in-depth information about basketball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Incorporates mix of images and videos to present information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Uses grids, tables, and columns to organize information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aee5a27063_0_724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700">
                <a:latin typeface="Montserrat"/>
                <a:ea typeface="Montserrat"/>
                <a:cs typeface="Montserrat"/>
                <a:sym typeface="Montserrat"/>
              </a:rPr>
              <a:t>Why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g1aee5a27063_0_724"/>
          <p:cNvSpPr txBox="1"/>
          <p:nvPr>
            <p:ph idx="1" type="body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675"/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add to portfolio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75675"/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show my in-depth knowledge of the topic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75675"/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apply web skills learned to produce final product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75675"/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learn more CSS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ct val="75675"/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gain more teamwork experience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aee5a27063_0_1019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How it is being built</a:t>
            </a:r>
            <a:endParaRPr sz="2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700">
                <a:latin typeface="Montserrat"/>
                <a:ea typeface="Montserrat"/>
                <a:cs typeface="Montserrat"/>
                <a:sym typeface="Montserrat"/>
              </a:rPr>
              <a:t>(Part 1)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g1aee5a27063_0_1019"/>
          <p:cNvSpPr txBox="1"/>
          <p:nvPr>
            <p:ph idx="1" type="body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Design -</a:t>
            </a:r>
            <a:r>
              <a:rPr b="1" lang="en" sz="20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Microsoft word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Trello Chart -</a:t>
            </a:r>
            <a:r>
              <a:rPr b="1" lang="en" sz="2000">
                <a:latin typeface="Lato"/>
                <a:ea typeface="Lato"/>
                <a:cs typeface="Lato"/>
                <a:sym typeface="Lato"/>
              </a:rPr>
              <a:t> P</a:t>
            </a: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roject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aee5a27063_0_1103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700">
                <a:latin typeface="Montserrat"/>
                <a:ea typeface="Montserrat"/>
                <a:cs typeface="Montserrat"/>
                <a:sym typeface="Montserrat"/>
              </a:rPr>
              <a:t>How it is being built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700">
                <a:latin typeface="Montserrat"/>
                <a:ea typeface="Montserrat"/>
                <a:cs typeface="Montserrat"/>
                <a:sym typeface="Montserrat"/>
              </a:rPr>
              <a:t>(Part 2)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g1aee5a27063_0_1103"/>
          <p:cNvSpPr txBox="1"/>
          <p:nvPr>
            <p:ph idx="1" type="body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Code -</a:t>
            </a:r>
            <a:r>
              <a:rPr b="1" lang="en" sz="20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HTML</a:t>
            </a:r>
            <a:r>
              <a:rPr b="1" lang="en" sz="2000"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CSS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(All code is written within Visual Studio Code)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aee5a27063_0_1874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700">
                <a:latin typeface="Montserrat"/>
                <a:ea typeface="Montserrat"/>
                <a:cs typeface="Montserrat"/>
                <a:sym typeface="Montserrat"/>
              </a:rPr>
              <a:t>Research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g1aee5a27063_0_1874"/>
          <p:cNvSpPr txBox="1"/>
          <p:nvPr>
            <p:ph idx="1" type="body"/>
          </p:nvPr>
        </p:nvSpPr>
        <p:spPr>
          <a:xfrm>
            <a:off x="4891175" y="1069200"/>
            <a:ext cx="3942600" cy="3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023"/>
              <a:buNone/>
            </a:pPr>
            <a:r>
              <a:rPr b="1" lang="en" sz="2150">
                <a:latin typeface="Lato"/>
                <a:ea typeface="Lato"/>
                <a:cs typeface="Lato"/>
                <a:sym typeface="Lato"/>
              </a:rPr>
              <a:t>Studying sports statistics</a:t>
            </a:r>
            <a:endParaRPr b="1" sz="21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93023"/>
              <a:buNone/>
            </a:pPr>
            <a:r>
              <a:rPr b="1" lang="en" sz="2150">
                <a:latin typeface="Lato"/>
                <a:ea typeface="Lato"/>
                <a:cs typeface="Lato"/>
                <a:sym typeface="Lato"/>
              </a:rPr>
              <a:t>Studying sport history</a:t>
            </a:r>
            <a:endParaRPr b="1" sz="21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93023"/>
              <a:buNone/>
            </a:pPr>
            <a:r>
              <a:rPr b="1" lang="en" sz="2150">
                <a:latin typeface="Lato"/>
                <a:ea typeface="Lato"/>
                <a:cs typeface="Lato"/>
                <a:sym typeface="Lato"/>
              </a:rPr>
              <a:t>Making stat sheets</a:t>
            </a:r>
            <a:endParaRPr b="1" sz="21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93023"/>
              <a:buNone/>
            </a:pPr>
            <a:r>
              <a:rPr b="1" lang="en" sz="2150">
                <a:latin typeface="Lato"/>
                <a:ea typeface="Lato"/>
                <a:cs typeface="Lato"/>
                <a:sym typeface="Lato"/>
              </a:rPr>
              <a:t>Organizing player statistics</a:t>
            </a:r>
            <a:endParaRPr b="1" sz="21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93023"/>
              <a:buNone/>
            </a:pPr>
            <a:r>
              <a:t/>
            </a:r>
            <a:endParaRPr b="1" sz="21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93023"/>
              <a:buNone/>
            </a:pPr>
            <a:r>
              <a:rPr b="1" lang="en" sz="215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Basketball_Stats</a:t>
            </a:r>
            <a:r>
              <a:rPr b="1" lang="en" sz="2150">
                <a:latin typeface="Lato"/>
                <a:ea typeface="Lato"/>
                <a:cs typeface="Lato"/>
                <a:sym typeface="Lato"/>
              </a:rPr>
              <a:t> - Link to spreadsheet (40s, 50s, 60s, 70s, and 80s decades are complete)</a:t>
            </a:r>
            <a:endParaRPr b="1" sz="21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ct val="142857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aee5a27063_0_2292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700">
                <a:latin typeface="Montserrat"/>
                <a:ea typeface="Montserrat"/>
                <a:cs typeface="Montserrat"/>
                <a:sym typeface="Montserrat"/>
              </a:rPr>
              <a:t>Design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g1aee5a27063_0_2292"/>
          <p:cNvSpPr txBox="1"/>
          <p:nvPr>
            <p:ph idx="1" type="body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Thought it was done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Was wrong, went back and revised it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Currently completed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b="1"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Austin_swDesTemplate.docx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- Link to Design document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aee5a27063_0_1217"/>
          <p:cNvSpPr txBox="1"/>
          <p:nvPr>
            <p:ph type="title"/>
          </p:nvPr>
        </p:nvSpPr>
        <p:spPr>
          <a:xfrm>
            <a:off x="311300" y="347550"/>
            <a:ext cx="37785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700">
                <a:latin typeface="Montserrat"/>
                <a:ea typeface="Montserrat"/>
                <a:cs typeface="Montserrat"/>
                <a:sym typeface="Montserrat"/>
              </a:rPr>
              <a:t>Trello Chart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g1aee5a27063_0_1217"/>
          <p:cNvSpPr txBox="1"/>
          <p:nvPr/>
        </p:nvSpPr>
        <p:spPr>
          <a:xfrm>
            <a:off x="669500" y="1308175"/>
            <a:ext cx="3062100" cy="3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Have the work for 9/13 done</a:t>
            </a:r>
            <a:endParaRPr b="1" i="0" sz="20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Have most work for 9/26 done</a:t>
            </a:r>
            <a:endParaRPr b="1" i="0" sz="20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Began to start code on 10/14</a:t>
            </a:r>
            <a:endParaRPr b="1" i="0" sz="20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Still in Coding phase (1/27)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" name="Google Shape;140;g1aee5a27063_0_1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3000" y="884375"/>
            <a:ext cx="3247349" cy="1556500"/>
          </a:xfrm>
          <a:prstGeom prst="rect">
            <a:avLst/>
          </a:prstGeom>
          <a:noFill/>
          <a:ln cap="flat" cmpd="sng" w="38100">
            <a:solidFill>
              <a:srgbClr val="69696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1" name="Google Shape;141;g1aee5a27063_0_12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3000" y="2688487"/>
            <a:ext cx="3247351" cy="1556488"/>
          </a:xfrm>
          <a:prstGeom prst="rect">
            <a:avLst/>
          </a:prstGeom>
          <a:noFill/>
          <a:ln cap="flat" cmpd="sng" w="38100">
            <a:solidFill>
              <a:srgbClr val="69696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