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0" r:id="rId8"/>
    <p:sldId id="267" r:id="rId9"/>
    <p:sldId id="270" r:id="rId10"/>
    <p:sldId id="269" r:id="rId11"/>
    <p:sldId id="271" r:id="rId12"/>
    <p:sldId id="261" r:id="rId13"/>
  </p:sldIdLst>
  <p:sldSz cx="9144000" cy="5143500" type="screen16x9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-9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ko-KR" altLang="en-US" dirty="0" err="1" smtClean="0"/>
              <a:t>슬레이</a:t>
            </a:r>
            <a:r>
              <a:rPr lang="ko-KR" altLang="en-US" dirty="0" smtClean="0"/>
              <a:t> 더 </a:t>
            </a:r>
            <a:r>
              <a:rPr lang="ko-KR" altLang="en-US" dirty="0" err="1" smtClean="0"/>
              <a:t>스파이어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체력</a:t>
            </a:r>
            <a:endParaRPr lang="en-US" altLang="ko-KR" dirty="0" smtClean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HP</c:v>
                </c:pt>
              </c:strCache>
            </c:strRef>
          </c:tx>
          <c:marker>
            <c:symbol val="none"/>
          </c:marker>
          <c:trendline>
            <c:trendlineType val="linear"/>
            <c:intercept val="0"/>
            <c:dispRSqr val="1"/>
            <c:dispEq val="1"/>
            <c:trendlineLbl>
              <c:layout/>
              <c:numFmt formatCode="General" sourceLinked="0"/>
            </c:trendlineLbl>
          </c:trendline>
          <c:trendline>
            <c:trendlineType val="linear"/>
            <c:intercept val="0"/>
            <c:dispRSqr val="1"/>
            <c:dispEq val="1"/>
            <c:trendlineLbl>
              <c:layout/>
              <c:numFmt formatCode="General" sourceLinked="0"/>
            </c:trendlineLbl>
          </c:trendline>
          <c:cat>
            <c:strRef>
              <c:f>Sheet1!$A$2:$A$53</c:f>
              <c:strCache>
                <c:ptCount val="52"/>
                <c:pt idx="0">
                  <c:v>Louse (Red)</c:v>
                </c:pt>
                <c:pt idx="1">
                  <c:v>Sneaky Gremlin</c:v>
                </c:pt>
                <c:pt idx="2">
                  <c:v>Spike Slime (S)</c:v>
                </c:pt>
                <c:pt idx="3">
                  <c:v>Louse (Green)</c:v>
                </c:pt>
                <c:pt idx="4">
                  <c:v>Shield Gremlin</c:v>
                </c:pt>
                <c:pt idx="5">
                  <c:v>Fat Gremlin</c:v>
                </c:pt>
                <c:pt idx="6">
                  <c:v>Dagger</c:v>
                </c:pt>
                <c:pt idx="7">
                  <c:v>Mad Gremlin</c:v>
                </c:pt>
                <c:pt idx="8">
                  <c:v>Spheric Guardian</c:v>
                </c:pt>
                <c:pt idx="9">
                  <c:v>Gremlin Wizard</c:v>
                </c:pt>
                <c:pt idx="10">
                  <c:v>Fungi Beast</c:v>
                </c:pt>
                <c:pt idx="11">
                  <c:v>Byrd</c:v>
                </c:pt>
                <c:pt idx="12">
                  <c:v>Acid Slime (M)</c:v>
                </c:pt>
                <c:pt idx="13">
                  <c:v>Spike Slime (M)</c:v>
                </c:pt>
                <c:pt idx="14">
                  <c:v>Repulsor</c:v>
                </c:pt>
                <c:pt idx="15">
                  <c:v>Exploder</c:v>
                </c:pt>
                <c:pt idx="16">
                  <c:v>Pointy</c:v>
                </c:pt>
                <c:pt idx="17">
                  <c:v>Romeo</c:v>
                </c:pt>
                <c:pt idx="18">
                  <c:v>Bear</c:v>
                </c:pt>
                <c:pt idx="19">
                  <c:v>Sentry</c:v>
                </c:pt>
                <c:pt idx="20">
                  <c:v>Jaw Worm</c:v>
                </c:pt>
                <c:pt idx="21">
                  <c:v>Spiker</c:v>
                </c:pt>
                <c:pt idx="22">
                  <c:v>Looter</c:v>
                </c:pt>
                <c:pt idx="23">
                  <c:v>Blue Slaver</c:v>
                </c:pt>
                <c:pt idx="24">
                  <c:v>Red Slaver</c:v>
                </c:pt>
                <c:pt idx="25">
                  <c:v>Darkling</c:v>
                </c:pt>
                <c:pt idx="26">
                  <c:v>Mystic</c:v>
                </c:pt>
                <c:pt idx="27">
                  <c:v>Cultist</c:v>
                </c:pt>
                <c:pt idx="28">
                  <c:v>Mugger</c:v>
                </c:pt>
                <c:pt idx="29">
                  <c:v>Taskmaster</c:v>
                </c:pt>
                <c:pt idx="30">
                  <c:v>Spike Slime (L)</c:v>
                </c:pt>
                <c:pt idx="31">
                  <c:v>Acid Slime (L)</c:v>
                </c:pt>
                <c:pt idx="32">
                  <c:v>Shelled Parasite</c:v>
                </c:pt>
                <c:pt idx="33">
                  <c:v>Snake Plant</c:v>
                </c:pt>
                <c:pt idx="34">
                  <c:v>Centurion</c:v>
                </c:pt>
                <c:pt idx="35">
                  <c:v>Acid Slime (S)</c:v>
                </c:pt>
                <c:pt idx="36">
                  <c:v>Gremlin Nob</c:v>
                </c:pt>
                <c:pt idx="37">
                  <c:v>Orb Walker</c:v>
                </c:pt>
                <c:pt idx="38">
                  <c:v>Chosen</c:v>
                </c:pt>
                <c:pt idx="39">
                  <c:v>Lagavulin</c:v>
                </c:pt>
                <c:pt idx="40">
                  <c:v>Spire Shield</c:v>
                </c:pt>
                <c:pt idx="41">
                  <c:v>Snecko</c:v>
                </c:pt>
                <c:pt idx="42">
                  <c:v>Gremlin Leader</c:v>
                </c:pt>
                <c:pt idx="43">
                  <c:v>Book of Stabbing</c:v>
                </c:pt>
                <c:pt idx="44">
                  <c:v>Spire Spear</c:v>
                </c:pt>
                <c:pt idx="45">
                  <c:v>Writhing Mass</c:v>
                </c:pt>
                <c:pt idx="46">
                  <c:v>Spire Growth</c:v>
                </c:pt>
                <c:pt idx="47">
                  <c:v>Reptomancer</c:v>
                </c:pt>
                <c:pt idx="48">
                  <c:v>Nemesis</c:v>
                </c:pt>
                <c:pt idx="49">
                  <c:v>The Maw</c:v>
                </c:pt>
                <c:pt idx="50">
                  <c:v>Giant Head</c:v>
                </c:pt>
                <c:pt idx="51">
                  <c:v>Transient</c:v>
                </c:pt>
              </c:strCache>
            </c:strRef>
          </c:cat>
          <c:val>
            <c:numRef>
              <c:f>Sheet1!$B$2:$B$53</c:f>
              <c:numCache>
                <c:formatCode>General</c:formatCode>
                <c:ptCount val="52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21</c:v>
                </c:pt>
                <c:pt idx="10">
                  <c:v>22</c:v>
                </c:pt>
                <c:pt idx="11">
                  <c:v>25</c:v>
                </c:pt>
                <c:pt idx="12">
                  <c:v>28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30</c:v>
                </c:pt>
                <c:pt idx="17">
                  <c:v>35</c:v>
                </c:pt>
                <c:pt idx="18">
                  <c:v>38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46</c:v>
                </c:pt>
                <c:pt idx="25">
                  <c:v>48</c:v>
                </c:pt>
                <c:pt idx="26">
                  <c:v>48</c:v>
                </c:pt>
                <c:pt idx="27">
                  <c:v>48</c:v>
                </c:pt>
                <c:pt idx="28">
                  <c:v>48</c:v>
                </c:pt>
                <c:pt idx="29">
                  <c:v>54</c:v>
                </c:pt>
                <c:pt idx="30">
                  <c:v>64</c:v>
                </c:pt>
                <c:pt idx="31">
                  <c:v>65</c:v>
                </c:pt>
                <c:pt idx="32">
                  <c:v>68</c:v>
                </c:pt>
                <c:pt idx="33">
                  <c:v>75</c:v>
                </c:pt>
                <c:pt idx="34">
                  <c:v>76</c:v>
                </c:pt>
                <c:pt idx="35">
                  <c:v>8</c:v>
                </c:pt>
                <c:pt idx="36">
                  <c:v>82</c:v>
                </c:pt>
                <c:pt idx="37">
                  <c:v>90</c:v>
                </c:pt>
                <c:pt idx="38">
                  <c:v>95</c:v>
                </c:pt>
                <c:pt idx="39">
                  <c:v>109</c:v>
                </c:pt>
                <c:pt idx="40">
                  <c:v>110</c:v>
                </c:pt>
                <c:pt idx="41">
                  <c:v>114</c:v>
                </c:pt>
                <c:pt idx="42">
                  <c:v>140</c:v>
                </c:pt>
                <c:pt idx="43">
                  <c:v>160</c:v>
                </c:pt>
                <c:pt idx="44">
                  <c:v>160</c:v>
                </c:pt>
                <c:pt idx="45">
                  <c:v>160</c:v>
                </c:pt>
                <c:pt idx="46">
                  <c:v>170</c:v>
                </c:pt>
                <c:pt idx="47">
                  <c:v>180</c:v>
                </c:pt>
                <c:pt idx="48">
                  <c:v>185</c:v>
                </c:pt>
                <c:pt idx="49">
                  <c:v>300</c:v>
                </c:pt>
                <c:pt idx="50">
                  <c:v>500</c:v>
                </c:pt>
                <c:pt idx="51">
                  <c:v>999</c:v>
                </c:pt>
              </c:numCache>
            </c:numRef>
          </c:val>
        </c:ser>
        <c:marker val="1"/>
        <c:axId val="165139584"/>
        <c:axId val="165141504"/>
      </c:lineChart>
      <c:catAx>
        <c:axId val="165139584"/>
        <c:scaling>
          <c:orientation val="minMax"/>
        </c:scaling>
        <c:axPos val="b"/>
        <c:tickLblPos val="nextTo"/>
        <c:crossAx val="165141504"/>
        <c:crosses val="autoZero"/>
        <c:auto val="1"/>
        <c:lblAlgn val="ctr"/>
        <c:lblOffset val="100"/>
      </c:catAx>
      <c:valAx>
        <c:axId val="165141504"/>
        <c:scaling>
          <c:orientation val="minMax"/>
        </c:scaling>
        <c:axPos val="l"/>
        <c:majorGridlines/>
        <c:numFmt formatCode="General" sourceLinked="1"/>
        <c:tickLblPos val="nextTo"/>
        <c:crossAx val="165139584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title>
      <c:tx>
        <c:rich>
          <a:bodyPr/>
          <a:lstStyle/>
          <a:p>
            <a:pPr>
              <a:defRPr/>
            </a:pPr>
            <a:r>
              <a:rPr lang="ko-KR" altLang="en-US"/>
              <a:t>챕터</a:t>
            </a:r>
            <a:r>
              <a:rPr lang="en-US" altLang="ko-KR"/>
              <a:t>1 </a:t>
            </a:r>
            <a:r>
              <a:rPr lang="ko-KR" altLang="en-US"/>
              <a:t>몬스터 체력</a:t>
            </a:r>
            <a:endParaRPr lang="en-US" altLang="ko-KR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Sheet1!$B$1:$B$2</c:f>
              <c:strCache>
                <c:ptCount val="1"/>
                <c:pt idx="0">
                  <c:v>max_hp int</c:v>
                </c:pt>
              </c:strCache>
            </c:strRef>
          </c:tx>
          <c:marker>
            <c:symbol val="none"/>
          </c:marker>
          <c:trendline>
            <c:trendlineType val="linear"/>
            <c:intercept val="0"/>
            <c:dispRSqr val="1"/>
            <c:dispEq val="1"/>
            <c:trendlineLbl>
              <c:layout/>
              <c:numFmt formatCode="General" sourceLinked="0"/>
            </c:trendlineLbl>
          </c:trendline>
          <c:cat>
            <c:strRef>
              <c:f>Sheet1!$A$3:$A$8</c:f>
              <c:strCache>
                <c:ptCount val="6"/>
                <c:pt idx="0">
                  <c:v>MONSTER_201_TWISTED_DOG_NAME</c:v>
                </c:pt>
                <c:pt idx="1">
                  <c:v>MONSTER_200_SOLDIER_NAME</c:v>
                </c:pt>
                <c:pt idx="2">
                  <c:v>MONSTER_224_KILLER_RABBIT_NAME</c:v>
                </c:pt>
                <c:pt idx="3">
                  <c:v>MONSTER_222_HUMANIZED_LIZARD_NAME</c:v>
                </c:pt>
                <c:pt idx="4">
                  <c:v>MONSTER_223_MADMAN_NAME</c:v>
                </c:pt>
                <c:pt idx="5">
                  <c:v>MONSTER_202_BLOOMED_ALLIGATOR_NAME</c:v>
                </c:pt>
              </c:strCache>
            </c:strRef>
          </c:cat>
          <c:val>
            <c:numRef>
              <c:f>Sheet1!$B$3:$B$8</c:f>
              <c:numCache>
                <c:formatCode>General</c:formatCode>
                <c:ptCount val="6"/>
                <c:pt idx="0">
                  <c:v>22</c:v>
                </c:pt>
                <c:pt idx="1">
                  <c:v>24</c:v>
                </c:pt>
                <c:pt idx="2">
                  <c:v>30</c:v>
                </c:pt>
                <c:pt idx="3">
                  <c:v>48</c:v>
                </c:pt>
                <c:pt idx="4">
                  <c:v>65</c:v>
                </c:pt>
                <c:pt idx="5">
                  <c:v>70</c:v>
                </c:pt>
              </c:numCache>
            </c:numRef>
          </c:val>
        </c:ser>
        <c:marker val="1"/>
        <c:axId val="172881408"/>
        <c:axId val="172882944"/>
      </c:lineChart>
      <c:catAx>
        <c:axId val="172881408"/>
        <c:scaling>
          <c:orientation val="minMax"/>
        </c:scaling>
        <c:axPos val="b"/>
        <c:tickLblPos val="nextTo"/>
        <c:crossAx val="172882944"/>
        <c:crosses val="autoZero"/>
        <c:auto val="1"/>
        <c:lblAlgn val="ctr"/>
        <c:lblOffset val="100"/>
      </c:catAx>
      <c:valAx>
        <c:axId val="172882944"/>
        <c:scaling>
          <c:orientation val="minMax"/>
        </c:scaling>
        <c:axPos val="l"/>
        <c:majorGridlines/>
        <c:numFmt formatCode="General" sourceLinked="1"/>
        <c:tickLblPos val="nextTo"/>
        <c:crossAx val="172881408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lineChart>
        <c:grouping val="standard"/>
        <c:ser>
          <c:idx val="0"/>
          <c:order val="0"/>
          <c:marker>
            <c:symbol val="none"/>
          </c:marker>
          <c:cat>
            <c:strRef>
              <c:f>Sheet1!$A$1:$A$10</c:f>
              <c:strCache>
                <c:ptCount val="10"/>
                <c:pt idx="0">
                  <c:v>CARD_504_SCAN_NAME</c:v>
                </c:pt>
                <c:pt idx="1">
                  <c:v>CARD_507_LEG_TRANSFORM_NAME</c:v>
                </c:pt>
                <c:pt idx="2">
                  <c:v>CARD_503_RELOAD_NAME</c:v>
                </c:pt>
                <c:pt idx="3">
                  <c:v>CARD_505_REQUEST_HEAVY_WEAPON_NAME</c:v>
                </c:pt>
                <c:pt idx="4">
                  <c:v>CARD_506_KICK_NAME</c:v>
                </c:pt>
                <c:pt idx="5">
                  <c:v>CARD_508_BACK_STEP_NAME</c:v>
                </c:pt>
                <c:pt idx="6">
                  <c:v>CARD_501_DEFEND_NAME</c:v>
                </c:pt>
                <c:pt idx="7">
                  <c:v>CARD_500_STRIKE_NAME</c:v>
                </c:pt>
                <c:pt idx="8">
                  <c:v>CARD_502_FIRE_NAME</c:v>
                </c:pt>
                <c:pt idx="9">
                  <c:v>CARD_509_GRENADE_NAME</c:v>
                </c:pt>
              </c:strCache>
            </c:strRef>
          </c:cat>
          <c:val>
            <c:numRef>
              <c:f>Sheet1!$B$1:$B$10</c:f>
              <c:numCache>
                <c:formatCode>General</c:formatCode>
                <c:ptCount val="10"/>
              </c:numCache>
            </c:numRef>
          </c:val>
        </c:ser>
        <c:ser>
          <c:idx val="1"/>
          <c:order val="1"/>
          <c:marker>
            <c:symbol val="none"/>
          </c:marker>
          <c:trendline>
            <c:trendlineType val="linear"/>
            <c:intercept val="0"/>
            <c:dispRSqr val="1"/>
            <c:dispEq val="1"/>
            <c:trendlineLbl>
              <c:layout/>
              <c:numFmt formatCode="General" sourceLinked="0"/>
            </c:trendlineLbl>
          </c:trendline>
          <c:cat>
            <c:strRef>
              <c:f>Sheet1!$A$1:$A$10</c:f>
              <c:strCache>
                <c:ptCount val="10"/>
                <c:pt idx="0">
                  <c:v>CARD_504_SCAN_NAME</c:v>
                </c:pt>
                <c:pt idx="1">
                  <c:v>CARD_507_LEG_TRANSFORM_NAME</c:v>
                </c:pt>
                <c:pt idx="2">
                  <c:v>CARD_503_RELOAD_NAME</c:v>
                </c:pt>
                <c:pt idx="3">
                  <c:v>CARD_505_REQUEST_HEAVY_WEAPON_NAME</c:v>
                </c:pt>
                <c:pt idx="4">
                  <c:v>CARD_506_KICK_NAME</c:v>
                </c:pt>
                <c:pt idx="5">
                  <c:v>CARD_508_BACK_STEP_NAME</c:v>
                </c:pt>
                <c:pt idx="6">
                  <c:v>CARD_501_DEFEND_NAME</c:v>
                </c:pt>
                <c:pt idx="7">
                  <c:v>CARD_500_STRIKE_NAME</c:v>
                </c:pt>
                <c:pt idx="8">
                  <c:v>CARD_502_FIRE_NAME</c:v>
                </c:pt>
                <c:pt idx="9">
                  <c:v>CARD_509_GRENADE_NAME</c:v>
                </c:pt>
              </c:strCache>
            </c:strRef>
          </c:cat>
          <c:val>
            <c:numRef>
              <c:f>Sheet1!$C$1:$C$10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5</c:v>
                </c:pt>
                <c:pt idx="7">
                  <c:v>6</c:v>
                </c:pt>
                <c:pt idx="8">
                  <c:v>8</c:v>
                </c:pt>
                <c:pt idx="9">
                  <c:v>10</c:v>
                </c:pt>
              </c:numCache>
            </c:numRef>
          </c:val>
        </c:ser>
        <c:marker val="1"/>
        <c:axId val="190846848"/>
        <c:axId val="190848384"/>
      </c:lineChart>
      <c:catAx>
        <c:axId val="190846848"/>
        <c:scaling>
          <c:orientation val="minMax"/>
        </c:scaling>
        <c:axPos val="b"/>
        <c:tickLblPos val="nextTo"/>
        <c:crossAx val="190848384"/>
        <c:crosses val="autoZero"/>
        <c:auto val="1"/>
        <c:lblAlgn val="ctr"/>
        <c:lblOffset val="100"/>
      </c:catAx>
      <c:valAx>
        <c:axId val="190848384"/>
        <c:scaling>
          <c:orientation val="minMax"/>
        </c:scaling>
        <c:axPos val="l"/>
        <c:majorGridlines/>
        <c:numFmt formatCode="General" sourceLinked="1"/>
        <c:tickLblPos val="nextTo"/>
        <c:crossAx val="190846848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E4EE-0B45-445D-89F9-20534B1F407C}" type="datetimeFigureOut">
              <a:rPr lang="ko-KR" altLang="en-US" smtClean="0"/>
              <a:pPr/>
              <a:t>2024-12-11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982C-BF21-4BF0-8DDA-33237A24E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24" y="1393024"/>
            <a:ext cx="7600976" cy="1563295"/>
          </a:xfrm>
        </p:spPr>
        <p:txBody>
          <a:bodyPr>
            <a:noAutofit/>
          </a:bodyPr>
          <a:lstStyle/>
          <a:p>
            <a:r>
              <a:rPr lang="ko-KR" altLang="en-US" sz="5100" dirty="0" smtClean="0">
                <a:latin typeface="프리젠테이션 8 ExtraBold" pitchFamily="2" charset="-127"/>
                <a:ea typeface="프리젠테이션 8 ExtraBold" pitchFamily="2" charset="-127"/>
              </a:rPr>
              <a:t>프로젝트 </a:t>
            </a:r>
            <a:r>
              <a:rPr lang="ko-KR" altLang="en-US" sz="5100" dirty="0" err="1" smtClean="0">
                <a:latin typeface="프리젠테이션 8 ExtraBold" pitchFamily="2" charset="-127"/>
                <a:ea typeface="프리젠테이션 8 ExtraBold" pitchFamily="2" charset="-127"/>
              </a:rPr>
              <a:t>워프</a:t>
            </a:r>
            <a:r>
              <a:rPr lang="en-US" altLang="ko-KR" sz="5100" dirty="0" smtClean="0">
                <a:latin typeface="프리젠테이션 8 ExtraBold" pitchFamily="2" charset="-127"/>
                <a:ea typeface="프리젠테이션 8 ExtraBold" pitchFamily="2" charset="-127"/>
              </a:rPr>
              <a:t/>
            </a:r>
            <a:br>
              <a:rPr lang="en-US" altLang="ko-KR" sz="5100" dirty="0" smtClean="0">
                <a:latin typeface="프리젠테이션 8 ExtraBold" pitchFamily="2" charset="-127"/>
                <a:ea typeface="프리젠테이션 8 ExtraBold" pitchFamily="2" charset="-127"/>
              </a:rPr>
            </a:br>
            <a:r>
              <a:rPr lang="ko-KR" altLang="en-US" sz="5100" dirty="0" smtClean="0">
                <a:latin typeface="프리젠테이션 8 ExtraBold" pitchFamily="2" charset="-127"/>
                <a:ea typeface="프리젠테이션 8 ExtraBold" pitchFamily="2" charset="-127"/>
              </a:rPr>
              <a:t>레벨 기획서</a:t>
            </a:r>
            <a:endParaRPr lang="ko-KR" altLang="en-US" sz="51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EC96363-4E37-8723-1355-EEF2E3EB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6BDAD26-7862-B3C9-6785-35BCFD1CF8E0}"/>
              </a:ext>
            </a:extLst>
          </p:cNvPr>
          <p:cNvSpPr txBox="1"/>
          <p:nvPr/>
        </p:nvSpPr>
        <p:spPr>
          <a:xfrm>
            <a:off x="571472" y="928676"/>
            <a:ext cx="814383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800" dirty="0">
                <a:latin typeface="프리젠테이션 7 Bold" pitchFamily="2" charset="-127"/>
                <a:ea typeface="프리젠테이션 7 Bold" pitchFamily="2" charset="-127"/>
              </a:rPr>
              <a:t>레벨 디자인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27C841-434C-F6E4-431E-50205DBA146D}"/>
              </a:ext>
            </a:extLst>
          </p:cNvPr>
          <p:cNvSpPr txBox="1"/>
          <p:nvPr/>
        </p:nvSpPr>
        <p:spPr>
          <a:xfrm>
            <a:off x="642910" y="1357304"/>
            <a:ext cx="6286500" cy="330090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초반 단계 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(1</a:t>
            </a:r>
            <a:r>
              <a:rPr lang="ko-KR" altLang="en-US" dirty="0" err="1" smtClean="0">
                <a:latin typeface="프리젠테이션 4 Regular" pitchFamily="2" charset="-127"/>
                <a:ea typeface="프리젠테이션 4 Regular" pitchFamily="2" charset="-127"/>
              </a:rPr>
              <a:t>챕터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  ├── </a:t>
            </a:r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목표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기초 메커니즘 이해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카드 수집</a:t>
            </a:r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  ├── 도전 과제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전투 전략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카드 </a:t>
            </a:r>
            <a:r>
              <a:rPr lang="ko-KR" altLang="en-US" dirty="0" err="1" smtClean="0">
                <a:latin typeface="프리젠테이션 4 Regular" pitchFamily="2" charset="-127"/>
                <a:ea typeface="프리젠테이션 4 Regular" pitchFamily="2" charset="-127"/>
              </a:rPr>
              <a:t>덱빌딩</a:t>
            </a:r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  └── 난이도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낮음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중반 단계 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(2</a:t>
            </a:r>
            <a:r>
              <a:rPr lang="ko-KR" altLang="en-US" dirty="0" err="1" smtClean="0">
                <a:latin typeface="프리젠테이션 4 Regular" pitchFamily="2" charset="-127"/>
                <a:ea typeface="프리젠테이션 4 Regular" pitchFamily="2" charset="-127"/>
              </a:rPr>
              <a:t>챕터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  ├── </a:t>
            </a:r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목표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 err="1" smtClean="0">
                <a:latin typeface="프리젠테이션 4 Regular" pitchFamily="2" charset="-127"/>
                <a:ea typeface="프리젠테이션 4 Regular" pitchFamily="2" charset="-127"/>
              </a:rPr>
              <a:t>덱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 완성 및 전략 증명</a:t>
            </a:r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  ├── 도전 과제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전략과 </a:t>
            </a:r>
            <a:r>
              <a:rPr lang="ko-KR" altLang="en-US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 사용하여 강해진 적 돌파</a:t>
            </a:r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  └── 난이도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중간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후반 단계 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(3</a:t>
            </a:r>
            <a:r>
              <a:rPr lang="ko-KR" altLang="en-US" dirty="0" err="1" smtClean="0">
                <a:latin typeface="프리젠테이션 4 Regular" pitchFamily="2" charset="-127"/>
                <a:ea typeface="프리젠테이션 4 Regular" pitchFamily="2" charset="-127"/>
              </a:rPr>
              <a:t>챕터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  ├── </a:t>
            </a:r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목표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최종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시련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더욱 강해진 적을 돌파한다</a:t>
            </a:r>
            <a:r>
              <a:rPr lang="en-US" altLang="ko-KR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  ├── 도전 과제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최종 시련에서 전투 및 </a:t>
            </a:r>
            <a:r>
              <a:rPr lang="ko-KR" altLang="en-US" dirty="0" err="1" smtClean="0">
                <a:latin typeface="프리젠테이션 4 Regular" pitchFamily="2" charset="-127"/>
                <a:ea typeface="프리젠테이션 4 Regular" pitchFamily="2" charset="-127"/>
              </a:rPr>
              <a:t>덱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 증명</a:t>
            </a:r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  └── 난이도</a:t>
            </a:r>
            <a:r>
              <a:rPr lang="en-US" altLang="ko-KR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dirty="0" smtClean="0">
                <a:latin typeface="프리젠테이션 4 Regular" pitchFamily="2" charset="-127"/>
                <a:ea typeface="프리젠테이션 4 Regular" pitchFamily="2" charset="-127"/>
              </a:rPr>
              <a:t>높음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1663" y="214296"/>
            <a:ext cx="3186106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상세 레벨 디자인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644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17605" y="160717"/>
            <a:ext cx="5802964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밸런스 방향에 맞춰 데이터 입력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  <p:graphicFrame>
        <p:nvGraphicFramePr>
          <p:cNvPr id="5" name="내용 개체 틀 4"/>
          <p:cNvGraphicFramePr>
            <a:graphicFrameLocks/>
          </p:cNvGraphicFramePr>
          <p:nvPr/>
        </p:nvGraphicFramePr>
        <p:xfrm>
          <a:off x="500034" y="1214428"/>
          <a:ext cx="4214842" cy="171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내용 개체 틀 6"/>
          <p:cNvGraphicFramePr>
            <a:graphicFrameLocks/>
          </p:cNvGraphicFramePr>
          <p:nvPr/>
        </p:nvGraphicFramePr>
        <p:xfrm>
          <a:off x="681377" y="2714626"/>
          <a:ext cx="3890623" cy="2071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/>
          <p:nvPr/>
        </p:nvGraphicFramePr>
        <p:xfrm>
          <a:off x="4572000" y="1714494"/>
          <a:ext cx="4429156" cy="278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86446" y="1285866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프리젠테이션 8 ExtraBold" pitchFamily="2" charset="-127"/>
                <a:ea typeface="프리젠테이션 8 ExtraBold" pitchFamily="2" charset="-127"/>
              </a:rPr>
              <a:t>챕터</a:t>
            </a:r>
            <a:r>
              <a:rPr lang="en-US" altLang="ko-KR" sz="1600" dirty="0" smtClean="0">
                <a:latin typeface="프리젠테이션 8 ExtraBold" pitchFamily="2" charset="-127"/>
                <a:ea typeface="프리젠테이션 8 ExtraBold" pitchFamily="2" charset="-127"/>
              </a:rPr>
              <a:t>1 </a:t>
            </a:r>
            <a:r>
              <a:rPr lang="ko-KR" altLang="en-US" sz="1600" dirty="0" smtClean="0">
                <a:latin typeface="프리젠테이션 8 ExtraBold" pitchFamily="2" charset="-127"/>
                <a:ea typeface="프리젠테이션 8 ExtraBold" pitchFamily="2" charset="-127"/>
              </a:rPr>
              <a:t>카드 공격력 수치</a:t>
            </a:r>
            <a:endParaRPr lang="ko-KR" altLang="en-US" sz="16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17605" y="160717"/>
            <a:ext cx="5802964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밸런스 방향에 맞춰 데이터 입력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  <p:pic>
        <p:nvPicPr>
          <p:cNvPr id="3074" name="Picture 2" descr="C:\Users\dbehg\OneDrive\바탕 화면\화면 캡처 2024-12-11 0536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8"/>
            <a:ext cx="2881313" cy="1546225"/>
          </a:xfrm>
          <a:prstGeom prst="rect">
            <a:avLst/>
          </a:prstGeom>
          <a:noFill/>
        </p:spPr>
      </p:pic>
      <p:pic>
        <p:nvPicPr>
          <p:cNvPr id="3075" name="Picture 3" descr="C:\Users\dbehg\OneDrive\바탕 화면\화면 캡처 2024-12-11 0537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500180"/>
            <a:ext cx="4847440" cy="846365"/>
          </a:xfrm>
          <a:prstGeom prst="rect">
            <a:avLst/>
          </a:prstGeom>
          <a:noFill/>
        </p:spPr>
      </p:pic>
      <p:pic>
        <p:nvPicPr>
          <p:cNvPr id="3076" name="Picture 4" descr="C:\Users\dbehg\OneDrive\바탕 화면\화면 캡처 2024-12-11 053759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9006"/>
            <a:ext cx="8016875" cy="13112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214414" y="857238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카드 공격력 데이터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7818" y="928676"/>
            <a:ext cx="1925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등장 확률 데이터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43306" y="2928940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스탯</a:t>
            </a:r>
            <a:r>
              <a:rPr lang="ko-KR" altLang="en-US" dirty="0" smtClean="0"/>
              <a:t> </a:t>
            </a:r>
            <a:r>
              <a:rPr lang="ko-KR" altLang="en-US" dirty="0" smtClean="0"/>
              <a:t>데이터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596" y="1714494"/>
            <a:ext cx="8501122" cy="20359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sz="2000" dirty="0" smtClean="0">
                <a:latin typeface="프리젠테이션 8 ExtraBold" pitchFamily="2" charset="-127"/>
                <a:ea typeface="프리젠테이션 8 ExtraBold" pitchFamily="2" charset="-127"/>
              </a:rPr>
              <a:t>장르</a:t>
            </a:r>
            <a:r>
              <a:rPr lang="en-US" altLang="ko-KR" sz="2000" dirty="0" smtClean="0">
                <a:latin typeface="프리젠테이션 6 SemiBold" pitchFamily="2" charset="-127"/>
                <a:ea typeface="프리젠테이션 6 SemiBold" pitchFamily="2" charset="-127"/>
              </a:rPr>
              <a:t>  </a:t>
            </a:r>
            <a:r>
              <a:rPr lang="en-US" altLang="ko-KR" sz="20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2000" dirty="0" err="1" smtClean="0">
                <a:latin typeface="프리젠테이션 4 Regular" pitchFamily="2" charset="-127"/>
                <a:ea typeface="프리젠테이션 4 Regular" pitchFamily="2" charset="-127"/>
              </a:rPr>
              <a:t>덱빌딩</a:t>
            </a:r>
            <a:r>
              <a:rPr lang="ko-KR" altLang="en-US" sz="20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2000" dirty="0" err="1" smtClean="0">
                <a:latin typeface="프리젠테이션 4 Regular" pitchFamily="2" charset="-127"/>
                <a:ea typeface="프리젠테이션 4 Regular" pitchFamily="2" charset="-127"/>
              </a:rPr>
              <a:t>로그라이크</a:t>
            </a:r>
            <a:r>
              <a:rPr lang="ko-KR" altLang="en-US" sz="20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2000" dirty="0" smtClean="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2000" dirty="0" smtClean="0">
                <a:latin typeface="프리젠테이션 4 Regular" pitchFamily="2" charset="-127"/>
                <a:ea typeface="프리젠테이션 4 Regular" pitchFamily="2" charset="-127"/>
              </a:rPr>
              <a:t>카드를 모아 </a:t>
            </a:r>
            <a:r>
              <a:rPr lang="ko-KR" altLang="en-US" sz="20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2000" dirty="0" smtClean="0">
                <a:latin typeface="프리젠테이션 4 Regular" pitchFamily="2" charset="-127"/>
                <a:ea typeface="프리젠테이션 4 Regular" pitchFamily="2" charset="-127"/>
              </a:rPr>
              <a:t> 만들고 시련에 도전</a:t>
            </a:r>
            <a:r>
              <a:rPr lang="en-US" altLang="ko-KR" sz="2000" dirty="0" smtClean="0">
                <a:latin typeface="프리젠테이션 4 Regular" pitchFamily="2" charset="-127"/>
                <a:ea typeface="프리젠테이션 4 Regular" pitchFamily="2" charset="-127"/>
              </a:rPr>
              <a:t>)</a:t>
            </a:r>
          </a:p>
          <a:p>
            <a:endParaRPr lang="en-US" altLang="ko-KR" sz="1700" dirty="0" smtClean="0"/>
          </a:p>
          <a:p>
            <a:endParaRPr lang="en-US" altLang="ko-KR" sz="17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700" dirty="0" smtClean="0">
                <a:latin typeface="프리젠테이션 8 ExtraBold" pitchFamily="2" charset="-127"/>
                <a:ea typeface="프리젠테이션 8 ExtraBold" pitchFamily="2" charset="-127"/>
              </a:rPr>
              <a:t>게임 목표</a:t>
            </a:r>
            <a:endParaRPr lang="en-US" altLang="ko-KR" sz="17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ko-KR" altLang="en-US" sz="1700" dirty="0" smtClean="0">
                <a:latin typeface="프리젠테이션 4 Regular" pitchFamily="2" charset="-127"/>
                <a:ea typeface="프리젠테이션 4 Regular" pitchFamily="2" charset="-127"/>
              </a:rPr>
              <a:t>다양한 카드로 </a:t>
            </a:r>
            <a:r>
              <a:rPr lang="ko-KR" altLang="en-US" sz="17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700" dirty="0" smtClean="0">
                <a:latin typeface="프리젠테이션 4 Regular" pitchFamily="2" charset="-127"/>
                <a:ea typeface="프리젠테이션 4 Regular" pitchFamily="2" charset="-127"/>
              </a:rPr>
              <a:t> 만들고 시련에 도전한다</a:t>
            </a:r>
            <a:r>
              <a:rPr lang="en-US" altLang="ko-KR" sz="17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r>
              <a:rPr lang="ko-KR" altLang="en-US" sz="1700" dirty="0" smtClean="0">
                <a:latin typeface="프리젠테이션 4 Regular" pitchFamily="2" charset="-127"/>
                <a:ea typeface="프리젠테이션 4 Regular" pitchFamily="2" charset="-127"/>
              </a:rPr>
              <a:t>다양한 클래스로 </a:t>
            </a:r>
            <a:r>
              <a:rPr lang="ko-KR" altLang="en-US" sz="1700" dirty="0" err="1" smtClean="0">
                <a:latin typeface="프리젠테이션 4 Regular" pitchFamily="2" charset="-127"/>
                <a:ea typeface="프리젠테이션 4 Regular" pitchFamily="2" charset="-127"/>
              </a:rPr>
              <a:t>덱에</a:t>
            </a:r>
            <a:r>
              <a:rPr lang="ko-KR" altLang="en-US" sz="1700" dirty="0" smtClean="0">
                <a:latin typeface="프리젠테이션 4 Regular" pitchFamily="2" charset="-127"/>
                <a:ea typeface="프리젠테이션 4 Regular" pitchFamily="2" charset="-127"/>
              </a:rPr>
              <a:t> 특색을 가미시켜 경험을 증폭한다</a:t>
            </a:r>
            <a:r>
              <a:rPr lang="en-US" altLang="ko-KR" sz="17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r>
              <a:rPr lang="en-US" altLang="ko-KR" sz="1700" dirty="0" smtClean="0">
                <a:latin typeface="프리젠테이션 4 Regular" pitchFamily="2" charset="-127"/>
                <a:ea typeface="프리젠테이션 4 Regular" pitchFamily="2" charset="-127"/>
              </a:rPr>
              <a:t>40</a:t>
            </a:r>
            <a:r>
              <a:rPr lang="ko-KR" altLang="en-US" sz="1700" dirty="0" smtClean="0">
                <a:latin typeface="프리젠테이션 4 Regular" pitchFamily="2" charset="-127"/>
                <a:ea typeface="프리젠테이션 4 Regular" pitchFamily="2" charset="-127"/>
              </a:rPr>
              <a:t>분</a:t>
            </a:r>
            <a:r>
              <a:rPr lang="en-US" altLang="ko-KR" sz="1700" dirty="0" smtClean="0">
                <a:latin typeface="프리젠테이션 4 Regular" pitchFamily="2" charset="-127"/>
                <a:ea typeface="프리젠테이션 4 Regular" pitchFamily="2" charset="-127"/>
              </a:rPr>
              <a:t>~1</a:t>
            </a:r>
            <a:r>
              <a:rPr lang="ko-KR" altLang="en-US" sz="1700" dirty="0" smtClean="0">
                <a:latin typeface="프리젠테이션 4 Regular" pitchFamily="2" charset="-127"/>
                <a:ea typeface="프리젠테이션 4 Regular" pitchFamily="2" charset="-127"/>
              </a:rPr>
              <a:t>시간</a:t>
            </a:r>
            <a:r>
              <a:rPr lang="en-US" altLang="ko-KR" sz="1700" dirty="0" smtClean="0">
                <a:latin typeface="프리젠테이션 4 Regular" pitchFamily="2" charset="-127"/>
                <a:ea typeface="프리젠테이션 4 Regular" pitchFamily="2" charset="-127"/>
              </a:rPr>
              <a:t> 30</a:t>
            </a:r>
            <a:r>
              <a:rPr lang="ko-KR" altLang="en-US" sz="1700" dirty="0" smtClean="0">
                <a:latin typeface="프리젠테이션 4 Regular" pitchFamily="2" charset="-127"/>
                <a:ea typeface="프리젠테이션 4 Regular" pitchFamily="2" charset="-127"/>
              </a:rPr>
              <a:t>분 내에 </a:t>
            </a:r>
            <a:r>
              <a:rPr lang="ko-KR" altLang="en-US" sz="1700" dirty="0" err="1" smtClean="0">
                <a:latin typeface="프리젠테이션 4 Regular" pitchFamily="2" charset="-127"/>
                <a:ea typeface="프리젠테이션 4 Regular" pitchFamily="2" charset="-127"/>
              </a:rPr>
              <a:t>덱의</a:t>
            </a:r>
            <a:r>
              <a:rPr lang="ko-KR" altLang="en-US" sz="1700" dirty="0" smtClean="0">
                <a:latin typeface="프리젠테이션 4 Regular" pitchFamily="2" charset="-127"/>
                <a:ea typeface="프리젠테이션 4 Regular" pitchFamily="2" charset="-127"/>
              </a:rPr>
              <a:t> 상황에 따라 시련을 극복한다</a:t>
            </a:r>
            <a:r>
              <a:rPr lang="en-US" altLang="ko-KR" sz="17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" y="267874"/>
            <a:ext cx="3186106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정의와 목표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777" y="910816"/>
            <a:ext cx="8627513" cy="39112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반복적으로 플레이 할 수 있도록 카드 획득 및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맵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구조에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랜덤성을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부여하여 항상 새로운 경험을 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할 수 있게 만든다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각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단계 별로 유저에게 다른 경험을 주어 단계를 진행함에 있어 지루함을 느끼지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않도록 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800" b="1" dirty="0" smtClean="0">
                <a:latin typeface="프리젠테이션 8 ExtraBold" pitchFamily="2" charset="-127"/>
                <a:ea typeface="프리젠테이션 8 ExtraBold" pitchFamily="2" charset="-127"/>
              </a:rPr>
              <a:t>생존 단계 </a:t>
            </a:r>
            <a:r>
              <a:rPr lang="en-US" altLang="ko-KR" sz="1800" b="1" dirty="0" smtClean="0">
                <a:latin typeface="프리젠테이션 8 ExtraBold" pitchFamily="2" charset="-127"/>
                <a:ea typeface="프리젠테이션 8 ExtraBold" pitchFamily="2" charset="-127"/>
              </a:rPr>
              <a:t>(1</a:t>
            </a:r>
            <a:r>
              <a:rPr lang="ko-KR" altLang="en-US" sz="1800" b="1" dirty="0" err="1" smtClean="0">
                <a:latin typeface="프리젠테이션 8 ExtraBold" pitchFamily="2" charset="-127"/>
                <a:ea typeface="프리젠테이션 8 ExtraBold" pitchFamily="2" charset="-127"/>
              </a:rPr>
              <a:t>챕터</a:t>
            </a:r>
            <a:r>
              <a:rPr lang="en-US" altLang="ko-KR" sz="1800" b="1" dirty="0" smtClean="0">
                <a:latin typeface="프리젠테이션 8 ExtraBold" pitchFamily="2" charset="-127"/>
                <a:ea typeface="프리젠테이션 8 ExtraBold" pitchFamily="2" charset="-127"/>
              </a:rPr>
              <a:t>)</a:t>
            </a:r>
          </a:p>
          <a:p>
            <a:pPr>
              <a:buNone/>
            </a:pP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1.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유저 경험</a:t>
            </a: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카드 획득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전략 폭을 넓혀 다양한 방식으로 도전을 할 수 있다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클래스 선택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클래스의 특성을 경험하며 이해한다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현재 가지고 있는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덱으로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강력한 적을 마주했을 때 살아남기 위해 전략적 사고를 경험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2.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목표</a:t>
            </a: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      </a:t>
            </a:r>
            <a:r>
              <a:rPr lang="en-US" altLang="ko-KR" sz="1500" b="1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500" b="1" dirty="0" smtClean="0">
                <a:latin typeface="프리젠테이션 4 Regular" pitchFamily="2" charset="-127"/>
                <a:ea typeface="프리젠테이션 4 Regular" pitchFamily="2" charset="-127"/>
              </a:rPr>
              <a:t>기본적인 게임 메커니즘을 이해하고</a:t>
            </a:r>
            <a:r>
              <a:rPr lang="en-US" altLang="ko-KR" sz="1500" b="1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500" b="1" dirty="0" smtClean="0">
                <a:latin typeface="프리젠테이션 4 Regular" pitchFamily="2" charset="-127"/>
                <a:ea typeface="프리젠테이션 4 Regular" pitchFamily="2" charset="-127"/>
              </a:rPr>
              <a:t>카드를 무작위로 획득하며 다양한 카드를 경험하고</a:t>
            </a:r>
            <a:r>
              <a:rPr lang="en-US" altLang="ko-KR" sz="1500" b="1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500" b="1" dirty="0" smtClean="0">
                <a:latin typeface="프리젠테이션 4 Regular" pitchFamily="2" charset="-127"/>
                <a:ea typeface="프리젠테이션 4 Regular" pitchFamily="2" charset="-127"/>
              </a:rPr>
              <a:t>불리한 상황을 타파하기 위해  전략을 익힌다</a:t>
            </a:r>
            <a:r>
              <a:rPr lang="en-US" altLang="ko-KR" sz="1500" b="1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1663" y="160717"/>
            <a:ext cx="5737021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단계별 유저 경험 및 세부 목표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777" y="910816"/>
            <a:ext cx="8627513" cy="4018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 smtClean="0">
                <a:latin typeface="프리젠테이션 8 ExtraBold" pitchFamily="2" charset="-127"/>
                <a:ea typeface="프리젠테이션 8 ExtraBold" pitchFamily="2" charset="-127"/>
              </a:rPr>
              <a:t>    3.  </a:t>
            </a:r>
            <a:r>
              <a:rPr lang="ko-KR" altLang="en-US" sz="1500" dirty="0" smtClean="0">
                <a:latin typeface="프리젠테이션 8 ExtraBold" pitchFamily="2" charset="-127"/>
                <a:ea typeface="프리젠테이션 8 ExtraBold" pitchFamily="2" charset="-127"/>
              </a:rPr>
              <a:t>도전과제</a:t>
            </a: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다양한 카드를 획득하고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덱의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기초를 다지고 시스템을 학습하고 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 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다양한 전투를 통해 자신이 세운 전략과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검증한다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8 ExtraBold" pitchFamily="2" charset="-127"/>
                <a:ea typeface="프리젠테이션 8 ExtraBold" pitchFamily="2" charset="-127"/>
              </a:rPr>
              <a:t>    4. </a:t>
            </a:r>
            <a:r>
              <a:rPr lang="ko-KR" altLang="en-US" sz="1500" dirty="0" smtClean="0">
                <a:latin typeface="프리젠테이션 8 ExtraBold" pitchFamily="2" charset="-127"/>
                <a:ea typeface="프리젠테이션 8 ExtraBold" pitchFamily="2" charset="-127"/>
              </a:rPr>
              <a:t>레벨 디자인</a:t>
            </a: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- 1~4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각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노드들의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역할 이해 및 전투 등 기본 시스템 학습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- 5~13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카드를 모아가며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만들어가는 단계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- 14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강한 시련을 상대로 자신의 전략과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덱의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기초가 유효할 지를 경험하는 단계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성장 </a:t>
            </a: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단계 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(2</a:t>
            </a:r>
            <a:r>
              <a:rPr lang="ko-KR" altLang="en-US" sz="1800" dirty="0" err="1" smtClean="0">
                <a:latin typeface="프리젠테이션 8 ExtraBold" pitchFamily="2" charset="-127"/>
                <a:ea typeface="프리젠테이션 8 ExtraBold" pitchFamily="2" charset="-127"/>
              </a:rPr>
              <a:t>챕터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)</a:t>
            </a:r>
          </a:p>
          <a:p>
            <a:pPr>
              <a:buNone/>
            </a:pP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   1</a:t>
            </a: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유저 경험</a:t>
            </a: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어떤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덱으로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구성해서 나아갈 것인가를 고심하는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덱빌딩의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재미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만들어가고 있는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덱이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실상황에서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적용이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됬을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때 효용성이 있는지 알아가는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경험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</a:t>
            </a: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2</a:t>
            </a: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목표</a:t>
            </a: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-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덱과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카드를 이해하고 다양한 조합을 만들어 다양한 전략을 사용하여 다음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챕터까지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도달할 수 있는지를 검증한다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1663" y="160717"/>
            <a:ext cx="5737021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단계별 유저 경험 및 세부 목표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777" y="910816"/>
            <a:ext cx="8627513" cy="39112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     3.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도전과제</a:t>
            </a: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         </a:t>
            </a:r>
            <a:r>
              <a:rPr lang="en-US" altLang="ko-KR" sz="1500" dirty="0" smtClean="0">
                <a:latin typeface="프리젠테이션 8 ExtraBold" pitchFamily="2" charset="-127"/>
                <a:ea typeface="프리젠테이션 8 ExtraBold" pitchFamily="2" charset="-127"/>
              </a:rPr>
              <a:t>-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완성시키고 전략을 수립하여 다양한 시련에 도전한다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 </a:t>
            </a: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     4.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레벨 디자인</a:t>
            </a: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8 ExtraBold" pitchFamily="2" charset="-127"/>
                <a:ea typeface="프리젠테이션 8 ExtraBold" pitchFamily="2" charset="-127"/>
              </a:rPr>
              <a:t>        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1~4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카드를 모으며 강해진 적을 상대로 전략과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덱의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유효성을 판단한다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 - 5~13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모은 카드를 조절하여 자신 만의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만든다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 - 14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강한 시련을 상대로 자신의 전략과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덱의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기초가 유효할 지를 경험하는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단계</a:t>
            </a: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검증 </a:t>
            </a: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단계 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(3</a:t>
            </a:r>
            <a:r>
              <a:rPr lang="ko-KR" altLang="en-US" sz="1800" dirty="0" err="1" smtClean="0">
                <a:latin typeface="프리젠테이션 8 ExtraBold" pitchFamily="2" charset="-127"/>
                <a:ea typeface="프리젠테이션 8 ExtraBold" pitchFamily="2" charset="-127"/>
              </a:rPr>
              <a:t>챕터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)</a:t>
            </a:r>
          </a:p>
          <a:p>
            <a:pPr>
              <a:buNone/>
            </a:pPr>
            <a:r>
              <a:rPr lang="en-US" altLang="ko-KR" sz="1800" b="1" dirty="0" smtClean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1800" b="1" dirty="0" smtClean="0">
                <a:latin typeface="프리젠테이션 8 ExtraBold" pitchFamily="2" charset="-127"/>
                <a:ea typeface="프리젠테이션 8 ExtraBold" pitchFamily="2" charset="-127"/>
              </a:rPr>
              <a:t>    </a:t>
            </a:r>
            <a:r>
              <a:rPr lang="en-US" altLang="ko-KR" sz="1600" dirty="0" smtClean="0">
                <a:latin typeface="프리젠테이션 8 ExtraBold" pitchFamily="2" charset="-127"/>
                <a:ea typeface="프리젠테이션 8 ExtraBold" pitchFamily="2" charset="-127"/>
              </a:rPr>
              <a:t>1</a:t>
            </a:r>
            <a:r>
              <a:rPr lang="en-US" altLang="ko-KR" sz="1600" dirty="0" smtClean="0">
                <a:latin typeface="프리젠테이션 8 ExtraBold" pitchFamily="2" charset="-127"/>
                <a:ea typeface="프리젠테이션 8 ExtraBold" pitchFamily="2" charset="-127"/>
              </a:rPr>
              <a:t>. </a:t>
            </a:r>
            <a:r>
              <a:rPr lang="ko-KR" altLang="en-US" sz="1600" dirty="0" smtClean="0">
                <a:latin typeface="프리젠테이션 8 ExtraBold" pitchFamily="2" charset="-127"/>
                <a:ea typeface="프리젠테이션 8 ExtraBold" pitchFamily="2" charset="-127"/>
              </a:rPr>
              <a:t>유저 경험</a:t>
            </a:r>
            <a:endParaRPr lang="en-US" altLang="ko-KR" sz="16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만들어진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덱으로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자신이 어디까지 나아갈 수 있는 지 확인하는 경험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자신이 만든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덱으로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마지막까지 도달했을 때 오는 만족감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1663" y="160717"/>
            <a:ext cx="5737021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단계별 유저 경험 및 세부 목표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9777" y="910816"/>
            <a:ext cx="8627513" cy="39112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</a:t>
            </a: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2.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목표</a:t>
            </a: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6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600" dirty="0" smtClean="0">
                <a:latin typeface="프리젠테이션 4 Regular" pitchFamily="2" charset="-127"/>
                <a:ea typeface="프리젠테이션 4 Regular" pitchFamily="2" charset="-127"/>
              </a:rPr>
              <a:t>         - </a:t>
            </a:r>
            <a:r>
              <a:rPr lang="ko-KR" altLang="en-US" sz="1600" dirty="0" smtClean="0">
                <a:latin typeface="프리젠테이션 4 Regular" pitchFamily="2" charset="-127"/>
                <a:ea typeface="프리젠테이션 4 Regular" pitchFamily="2" charset="-127"/>
              </a:rPr>
              <a:t>완성한 </a:t>
            </a:r>
            <a:r>
              <a:rPr lang="ko-KR" altLang="en-US" sz="1600" dirty="0" err="1" smtClean="0">
                <a:latin typeface="프리젠테이션 4 Regular" pitchFamily="2" charset="-127"/>
                <a:ea typeface="프리젠테이션 4 Regular" pitchFamily="2" charset="-127"/>
              </a:rPr>
              <a:t>덱으로</a:t>
            </a:r>
            <a:r>
              <a:rPr lang="ko-KR" altLang="en-US" sz="1600" dirty="0" smtClean="0">
                <a:latin typeface="프리젠테이션 4 Regular" pitchFamily="2" charset="-127"/>
                <a:ea typeface="프리젠테이션 4 Regular" pitchFamily="2" charset="-127"/>
              </a:rPr>
              <a:t> 최종 시련을 돌파하고 강한 적들을 통해 </a:t>
            </a:r>
            <a:r>
              <a:rPr lang="ko-KR" altLang="en-US" sz="16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600" dirty="0" smtClean="0">
                <a:latin typeface="프리젠테이션 4 Regular" pitchFamily="2" charset="-127"/>
                <a:ea typeface="프리젠테이션 4 Regular" pitchFamily="2" charset="-127"/>
              </a:rPr>
              <a:t> 끊임없이 시험한다</a:t>
            </a:r>
            <a:r>
              <a:rPr lang="en-US" altLang="ko-KR" sz="16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      3.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도전과제</a:t>
            </a: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 -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최종시련까지 생존하고 최종시련을 돌파하여 자신의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덱과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전략을 증명한다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endParaRPr lang="en-US" altLang="ko-KR" sz="1500" b="1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       </a:t>
            </a:r>
            <a:r>
              <a:rPr lang="en-US" altLang="ko-KR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4. </a:t>
            </a:r>
            <a:r>
              <a:rPr lang="ko-KR" altLang="en-US" sz="1500" b="1" dirty="0" smtClean="0">
                <a:latin typeface="프리젠테이션 8 ExtraBold" pitchFamily="2" charset="-127"/>
                <a:ea typeface="프리젠테이션 8 ExtraBold" pitchFamily="2" charset="-127"/>
              </a:rPr>
              <a:t>레벨 디자인</a:t>
            </a:r>
            <a:endParaRPr lang="en-US" altLang="ko-KR" sz="15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8 ExtraBold" pitchFamily="2" charset="-127"/>
                <a:ea typeface="프리젠테이션 8 ExtraBold" pitchFamily="2" charset="-127"/>
              </a:rPr>
              <a:t>        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- 1~4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강한 적들을 상대로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시험한다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 - 5~13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강한 적들을 효율적으로 상대하여 최종 시련에 대비한다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          - 14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노드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최종 시련을 통해 자신의 </a:t>
            </a:r>
            <a:r>
              <a:rPr lang="ko-KR" altLang="en-US" sz="15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500" dirty="0" smtClean="0">
                <a:latin typeface="프리젠테이션 4 Regular" pitchFamily="2" charset="-127"/>
                <a:ea typeface="프리젠테이션 4 Regular" pitchFamily="2" charset="-127"/>
              </a:rPr>
              <a:t> 증명한다</a:t>
            </a:r>
            <a:r>
              <a:rPr lang="en-US" altLang="ko-KR" sz="15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500" dirty="0" smtClean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1663" y="160717"/>
            <a:ext cx="5737021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단계별 유저 경험 및 세부 목표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1663" y="214296"/>
            <a:ext cx="3186106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상세 레벨 디자인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초반 </a:t>
            </a: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레벨 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(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1</a:t>
            </a:r>
            <a:r>
              <a:rPr lang="ko-KR" altLang="en-US" sz="1800" dirty="0" err="1" smtClean="0">
                <a:latin typeface="프리젠테이션 8 ExtraBold" pitchFamily="2" charset="-127"/>
                <a:ea typeface="프리젠테이션 8 ExtraBold" pitchFamily="2" charset="-127"/>
              </a:rPr>
              <a:t>챕터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)</a:t>
            </a:r>
            <a:endParaRPr lang="en-US" altLang="ko-KR" sz="18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  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목표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카드 수집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게임의 기초적인 메커니즘을 익히는 단계입니다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  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난이도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낮음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게임을 익혀가는 과정이기에 기본카드 만으로도 돌파가 가능하도록 한다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8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  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-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도전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과제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적을 제거하거나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,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이벤트를 거치며 카드를 모아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덱의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기초를 다지고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게임의 메커니즘을 익힌다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endParaRPr lang="en-US" altLang="ko-KR" sz="18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중반 레벨 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(2</a:t>
            </a:r>
            <a:r>
              <a:rPr lang="ko-KR" altLang="en-US" sz="1800" dirty="0" err="1" smtClean="0">
                <a:latin typeface="프리젠테이션 8 ExtraBold" pitchFamily="2" charset="-127"/>
                <a:ea typeface="프리젠테이션 8 ExtraBold" pitchFamily="2" charset="-127"/>
              </a:rPr>
              <a:t>챕터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)</a:t>
            </a:r>
          </a:p>
          <a:p>
            <a:pPr>
              <a:buNone/>
            </a:pP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  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목표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카드 수집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및 카드의 조합에 따른 전투 메커니즘을 익혀나가는 단계입니다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  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난이도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중간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강력해진 적을 상대로 조합한 카드들로 돌파가 가능하도록 한다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   -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도전 과제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적을 제거하거나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,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이벤트를 거치며 카드를 모으고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완성한다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ko-KR" altLang="en-US" sz="1800" dirty="0" smtClean="0"/>
          </a:p>
          <a:p>
            <a:pPr>
              <a:buNone/>
            </a:pPr>
            <a:endParaRPr lang="en-US" altLang="ko-KR" sz="1800" dirty="0" smtClean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51663" y="214296"/>
            <a:ext cx="3186106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상세 레벨 디자인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후반 </a:t>
            </a:r>
            <a:r>
              <a:rPr lang="ko-KR" altLang="en-US" sz="1800" dirty="0" smtClean="0">
                <a:latin typeface="프리젠테이션 8 ExtraBold" pitchFamily="2" charset="-127"/>
                <a:ea typeface="프리젠테이션 8 ExtraBold" pitchFamily="2" charset="-127"/>
              </a:rPr>
              <a:t>레벨 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(3</a:t>
            </a:r>
            <a:r>
              <a:rPr lang="ko-KR" altLang="en-US" sz="1800" dirty="0" err="1" smtClean="0">
                <a:latin typeface="프리젠테이션 8 ExtraBold" pitchFamily="2" charset="-127"/>
                <a:ea typeface="프리젠테이션 8 ExtraBold" pitchFamily="2" charset="-127"/>
              </a:rPr>
              <a:t>챕터</a:t>
            </a:r>
            <a:r>
              <a:rPr lang="en-US" altLang="ko-KR" sz="1800" dirty="0" smtClean="0">
                <a:latin typeface="프리젠테이션 8 ExtraBold" pitchFamily="2" charset="-127"/>
                <a:ea typeface="프리젠테이션 8 ExtraBold" pitchFamily="2" charset="-127"/>
              </a:rPr>
              <a:t>)</a:t>
            </a:r>
          </a:p>
          <a:p>
            <a:pPr>
              <a:buNone/>
            </a:pP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  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목표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카드의 조합을 증명하고  전략을 강화한다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8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  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난이도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높음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더욱 강해진 적을 상대로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시험한다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8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   -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도전 과제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덱과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전략으로 최종 시련에 도전한다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ko-KR" altLang="en-US" sz="1800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ko-KR" altLang="en-US" sz="2000" dirty="0" smtClean="0">
                <a:latin typeface="프리젠테이션 8 ExtraBold" pitchFamily="2" charset="-127"/>
                <a:ea typeface="프리젠테이션 8 ExtraBold" pitchFamily="2" charset="-127"/>
              </a:rPr>
              <a:t>레벨 관계 흐름</a:t>
            </a:r>
            <a:endParaRPr lang="en-US" altLang="ko-KR" sz="2000" dirty="0" smtClean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   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초반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적당한 적을 상대로 카드 등 실험적인 도전을 합니다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   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중반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완성해가며 전략을 수립하고 강해진 적을 통해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성장시킵니다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</a:p>
          <a:p>
            <a:pPr>
              <a:buNone/>
            </a:pP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    -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후반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최종 시련을 통해 완성된 전략과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덱을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증명합니다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800" dirty="0" smtClean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FFB7BC-DD44-8708-ECBE-2B23B42EC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0CDCFE-AEB9-0F13-3A23-A326946BDFEA}"/>
              </a:ext>
            </a:extLst>
          </p:cNvPr>
          <p:cNvSpPr txBox="1"/>
          <p:nvPr/>
        </p:nvSpPr>
        <p:spPr>
          <a:xfrm>
            <a:off x="500034" y="1071552"/>
            <a:ext cx="8143831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000" dirty="0" smtClean="0">
                <a:latin typeface="프리젠테이션 8 ExtraBold" pitchFamily="2" charset="-127"/>
                <a:ea typeface="프리젠테이션 8 ExtraBold" pitchFamily="2" charset="-127"/>
              </a:rPr>
              <a:t>난이도 조정 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설계 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7472828-AEDD-B9E6-8C03-33AD3C8AEB5B}"/>
              </a:ext>
            </a:extLst>
          </p:cNvPr>
          <p:cNvSpPr txBox="1"/>
          <p:nvPr/>
        </p:nvSpPr>
        <p:spPr>
          <a:xfrm>
            <a:off x="500034" y="1571618"/>
            <a:ext cx="7886678" cy="182357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1800" dirty="0">
                <a:latin typeface="프리젠테이션 4 Regular" pitchFamily="2" charset="-127"/>
                <a:ea typeface="프리젠테이션 4 Regular" pitchFamily="2" charset="-127"/>
              </a:rPr>
              <a:t>각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챕터의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난이도를 플레이어의 체력을 기준으로 점진적으로 상승시켜 조정함</a:t>
            </a:r>
            <a:endParaRPr lang="en-US" altLang="ko-KR" sz="1800" dirty="0" smtClean="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1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1800" dirty="0">
                <a:latin typeface="프리젠테이션 4 Regular" pitchFamily="2" charset="-127"/>
                <a:ea typeface="프리젠테이션 4 Regular" pitchFamily="2" charset="-127"/>
              </a:rPr>
              <a:t>초반</a:t>
            </a:r>
            <a:r>
              <a:rPr lang="en-US" altLang="ko-KR" sz="1800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전투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맵에서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적이 나올 수 있는 최대 체력과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데미지를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플레이어의 절반으로 잡음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.</a:t>
            </a:r>
            <a:endParaRPr lang="en-US" altLang="ko-KR" sz="1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1800" dirty="0">
                <a:latin typeface="프리젠테이션 4 Regular" pitchFamily="2" charset="-127"/>
                <a:ea typeface="프리젠테이션 4 Regular" pitchFamily="2" charset="-127"/>
              </a:rPr>
              <a:t>중반</a:t>
            </a:r>
            <a:r>
              <a:rPr lang="en-US" altLang="ko-KR" sz="1800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플레이어보다 동일하거나 조금 더 강하게 체력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데미지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등을 조절</a:t>
            </a:r>
            <a:endParaRPr lang="en-US" altLang="ko-KR" sz="1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ko-KR" altLang="en-US" sz="1800" dirty="0">
                <a:latin typeface="프리젠테이션 4 Regular" pitchFamily="2" charset="-127"/>
                <a:ea typeface="프리젠테이션 4 Regular" pitchFamily="2" charset="-127"/>
              </a:rPr>
              <a:t>후반</a:t>
            </a:r>
            <a:r>
              <a:rPr lang="en-US" altLang="ko-KR" sz="1800" dirty="0">
                <a:latin typeface="프리젠테이션 4 Regular" pitchFamily="2" charset="-127"/>
                <a:ea typeface="프리젠테이션 4 Regular" pitchFamily="2" charset="-127"/>
              </a:rPr>
              <a:t>: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플레이어보다 </a:t>
            </a:r>
            <a:r>
              <a:rPr lang="en-US" altLang="ko-KR" sz="1800" dirty="0" smtClean="0">
                <a:latin typeface="프리젠테이션 4 Regular" pitchFamily="2" charset="-127"/>
                <a:ea typeface="프리젠테이션 4 Regular" pitchFamily="2" charset="-127"/>
              </a:rPr>
              <a:t>50% 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강하게 책정을 하지만 </a:t>
            </a:r>
            <a:r>
              <a:rPr lang="ko-KR" altLang="en-US" sz="1800" dirty="0" err="1" smtClean="0">
                <a:latin typeface="프리젠테이션 4 Regular" pitchFamily="2" charset="-127"/>
                <a:ea typeface="프리젠테이션 4 Regular" pitchFamily="2" charset="-127"/>
              </a:rPr>
              <a:t>데미지는</a:t>
            </a:r>
            <a:r>
              <a:rPr lang="ko-KR" altLang="en-US" sz="1800" dirty="0" smtClean="0">
                <a:latin typeface="프리젠테이션 4 Regular" pitchFamily="2" charset="-127"/>
                <a:ea typeface="프리젠테이션 4 Regular" pitchFamily="2" charset="-127"/>
              </a:rPr>
              <a:t> 소폭 상승</a:t>
            </a:r>
            <a:endParaRPr lang="en-US" altLang="ko-KR" sz="1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2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51663" y="214296"/>
            <a:ext cx="3186106" cy="65126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ko-KR" altLang="en-US" sz="3700" dirty="0" smtClean="0">
                <a:latin typeface="프리젠테이션 8 ExtraBold" pitchFamily="2" charset="-127"/>
                <a:ea typeface="프리젠테이션 8 ExtraBold" pitchFamily="2" charset="-127"/>
                <a:cs typeface="+mj-cs"/>
              </a:rPr>
              <a:t>상세 레벨 디자인</a:t>
            </a:r>
            <a:endParaRPr lang="ko-KR" altLang="en-US" sz="3700" dirty="0">
              <a:latin typeface="프리젠테이션 8 ExtraBold" pitchFamily="2" charset="-127"/>
              <a:ea typeface="프리젠테이션 8 ExtraBold" pitchFamily="2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052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860</Words>
  <Application>Microsoft Office PowerPoint</Application>
  <PresentationFormat>화면 슬라이드 쇼(16:9)</PresentationFormat>
  <Paragraphs>114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프로젝트 워프 레벨 기획서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유도현</dc:creator>
  <cp:lastModifiedBy>유도현</cp:lastModifiedBy>
  <cp:revision>74</cp:revision>
  <dcterms:created xsi:type="dcterms:W3CDTF">2024-12-10T00:53:42Z</dcterms:created>
  <dcterms:modified xsi:type="dcterms:W3CDTF">2024-12-10T20:42:16Z</dcterms:modified>
</cp:coreProperties>
</file>