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60" r:id="rId6"/>
    <p:sldId id="264" r:id="rId7"/>
    <p:sldId id="265" r:id="rId8"/>
    <p:sldId id="266" r:id="rId9"/>
    <p:sldId id="262" r:id="rId10"/>
    <p:sldId id="261" r:id="rId11"/>
    <p:sldId id="263" r:id="rId12"/>
    <p:sldId id="268" r:id="rId13"/>
    <p:sldId id="267" r:id="rId14"/>
    <p:sldId id="269" r:id="rId15"/>
    <p:sldId id="270" r:id="rId16"/>
    <p:sldId id="271" r:id="rId17"/>
    <p:sldId id="272" r:id="rId18"/>
    <p:sldId id="273" r:id="rId19"/>
    <p:sldId id="274" r:id="rId20"/>
    <p:sldId id="275" r:id="rId21"/>
    <p:sldId id="283"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242952-C9E7-4AA7-B49C-A6E3BBE3F9AC}" v="13" dt="2020-02-07T12:13:34.5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Thomas" userId="c70d66d9-7267-4f59-8d9e-6268ec5bdaef" providerId="ADAL" clId="{FFC214EA-ABE7-4429-BFB5-5EF1F41E0C54}"/>
    <pc:docChg chg="custSel addSld delSld modSld">
      <pc:chgData name="Nick Thomas" userId="c70d66d9-7267-4f59-8d9e-6268ec5bdaef" providerId="ADAL" clId="{FFC214EA-ABE7-4429-BFB5-5EF1F41E0C54}" dt="2019-02-08T10:37:47.350" v="28" actId="20577"/>
      <pc:docMkLst>
        <pc:docMk/>
      </pc:docMkLst>
      <pc:sldChg chg="modSp">
        <pc:chgData name="Nick Thomas" userId="c70d66d9-7267-4f59-8d9e-6268ec5bdaef" providerId="ADAL" clId="{FFC214EA-ABE7-4429-BFB5-5EF1F41E0C54}" dt="2019-02-08T09:45:34.512" v="1" actId="313"/>
        <pc:sldMkLst>
          <pc:docMk/>
          <pc:sldMk cId="1191494603" sldId="258"/>
        </pc:sldMkLst>
        <pc:spChg chg="mod">
          <ac:chgData name="Nick Thomas" userId="c70d66d9-7267-4f59-8d9e-6268ec5bdaef" providerId="ADAL" clId="{FFC214EA-ABE7-4429-BFB5-5EF1F41E0C54}" dt="2019-02-08T09:45:34.512" v="1" actId="313"/>
          <ac:spMkLst>
            <pc:docMk/>
            <pc:sldMk cId="1191494603" sldId="258"/>
            <ac:spMk id="3" creationId="{D651217A-1DA9-4A9C-9018-C9A0D2210D92}"/>
          </ac:spMkLst>
        </pc:spChg>
      </pc:sldChg>
      <pc:sldChg chg="modSp">
        <pc:chgData name="Nick Thomas" userId="c70d66d9-7267-4f59-8d9e-6268ec5bdaef" providerId="ADAL" clId="{FFC214EA-ABE7-4429-BFB5-5EF1F41E0C54}" dt="2019-02-08T09:47:53.652" v="2" actId="20577"/>
        <pc:sldMkLst>
          <pc:docMk/>
          <pc:sldMk cId="2414966013" sldId="264"/>
        </pc:sldMkLst>
        <pc:spChg chg="mod">
          <ac:chgData name="Nick Thomas" userId="c70d66d9-7267-4f59-8d9e-6268ec5bdaef" providerId="ADAL" clId="{FFC214EA-ABE7-4429-BFB5-5EF1F41E0C54}" dt="2019-02-08T09:47:53.652" v="2" actId="20577"/>
          <ac:spMkLst>
            <pc:docMk/>
            <pc:sldMk cId="2414966013" sldId="264"/>
            <ac:spMk id="4" creationId="{09AABABF-9FFA-4E15-BD23-69F7CA585C76}"/>
          </ac:spMkLst>
        </pc:spChg>
      </pc:sldChg>
      <pc:sldChg chg="modSp">
        <pc:chgData name="Nick Thomas" userId="c70d66d9-7267-4f59-8d9e-6268ec5bdaef" providerId="ADAL" clId="{FFC214EA-ABE7-4429-BFB5-5EF1F41E0C54}" dt="2019-02-08T10:24:07.175" v="13" actId="20577"/>
        <pc:sldMkLst>
          <pc:docMk/>
          <pc:sldMk cId="734533635" sldId="272"/>
        </pc:sldMkLst>
        <pc:spChg chg="mod">
          <ac:chgData name="Nick Thomas" userId="c70d66d9-7267-4f59-8d9e-6268ec5bdaef" providerId="ADAL" clId="{FFC214EA-ABE7-4429-BFB5-5EF1F41E0C54}" dt="2019-02-08T10:24:07.175" v="13" actId="20577"/>
          <ac:spMkLst>
            <pc:docMk/>
            <pc:sldMk cId="734533635" sldId="272"/>
            <ac:spMk id="4" creationId="{E6B14946-F9AA-4D0B-9B47-E1ED202CF574}"/>
          </ac:spMkLst>
        </pc:spChg>
      </pc:sldChg>
      <pc:sldChg chg="modSp">
        <pc:chgData name="Nick Thomas" userId="c70d66d9-7267-4f59-8d9e-6268ec5bdaef" providerId="ADAL" clId="{FFC214EA-ABE7-4429-BFB5-5EF1F41E0C54}" dt="2019-02-08T10:24:51.105" v="15" actId="20577"/>
        <pc:sldMkLst>
          <pc:docMk/>
          <pc:sldMk cId="3935073431" sldId="273"/>
        </pc:sldMkLst>
        <pc:spChg chg="mod">
          <ac:chgData name="Nick Thomas" userId="c70d66d9-7267-4f59-8d9e-6268ec5bdaef" providerId="ADAL" clId="{FFC214EA-ABE7-4429-BFB5-5EF1F41E0C54}" dt="2019-02-08T10:24:51.105" v="15" actId="20577"/>
          <ac:spMkLst>
            <pc:docMk/>
            <pc:sldMk cId="3935073431" sldId="273"/>
            <ac:spMk id="4" creationId="{E916FB82-7A71-47C0-AC5C-BB237EDF68A1}"/>
          </ac:spMkLst>
        </pc:spChg>
      </pc:sldChg>
      <pc:sldChg chg="modSp">
        <pc:chgData name="Nick Thomas" userId="c70d66d9-7267-4f59-8d9e-6268ec5bdaef" providerId="ADAL" clId="{FFC214EA-ABE7-4429-BFB5-5EF1F41E0C54}" dt="2019-01-30T08:02:17.289" v="0" actId="20577"/>
        <pc:sldMkLst>
          <pc:docMk/>
          <pc:sldMk cId="2640256679" sldId="278"/>
        </pc:sldMkLst>
        <pc:spChg chg="mod">
          <ac:chgData name="Nick Thomas" userId="c70d66d9-7267-4f59-8d9e-6268ec5bdaef" providerId="ADAL" clId="{FFC214EA-ABE7-4429-BFB5-5EF1F41E0C54}" dt="2019-01-30T08:02:17.289" v="0" actId="20577"/>
          <ac:spMkLst>
            <pc:docMk/>
            <pc:sldMk cId="2640256679" sldId="278"/>
            <ac:spMk id="4" creationId="{7F23849A-C792-477D-96A9-8ED7C4C4A5ED}"/>
          </ac:spMkLst>
        </pc:spChg>
      </pc:sldChg>
      <pc:sldChg chg="modSp add">
        <pc:chgData name="Nick Thomas" userId="c70d66d9-7267-4f59-8d9e-6268ec5bdaef" providerId="ADAL" clId="{FFC214EA-ABE7-4429-BFB5-5EF1F41E0C54}" dt="2019-02-08T10:37:47.350" v="28" actId="20577"/>
        <pc:sldMkLst>
          <pc:docMk/>
          <pc:sldMk cId="2652056861" sldId="282"/>
        </pc:sldMkLst>
        <pc:spChg chg="mod">
          <ac:chgData name="Nick Thomas" userId="c70d66d9-7267-4f59-8d9e-6268ec5bdaef" providerId="ADAL" clId="{FFC214EA-ABE7-4429-BFB5-5EF1F41E0C54}" dt="2019-02-08T10:37:47.350" v="28" actId="20577"/>
          <ac:spMkLst>
            <pc:docMk/>
            <pc:sldMk cId="2652056861" sldId="282"/>
            <ac:spMk id="2" creationId="{913762D6-97C7-4814-8505-7D00F13E1A95}"/>
          </ac:spMkLst>
        </pc:spChg>
      </pc:sldChg>
      <pc:sldChg chg="add del">
        <pc:chgData name="Nick Thomas" userId="c70d66d9-7267-4f59-8d9e-6268ec5bdaef" providerId="ADAL" clId="{FFC214EA-ABE7-4429-BFB5-5EF1F41E0C54}" dt="2019-02-08T10:37:40.644" v="17"/>
        <pc:sldMkLst>
          <pc:docMk/>
          <pc:sldMk cId="3672640689" sldId="282"/>
        </pc:sldMkLst>
      </pc:sldChg>
    </pc:docChg>
  </pc:docChgLst>
  <pc:docChgLst>
    <pc:chgData name="Nick" userId="c70d66d9-7267-4f59-8d9e-6268ec5bdaef" providerId="ADAL" clId="{35242952-C9E7-4AA7-B49C-A6E3BBE3F9AC}"/>
    <pc:docChg chg="custSel addSld modSld">
      <pc:chgData name="Nick" userId="c70d66d9-7267-4f59-8d9e-6268ec5bdaef" providerId="ADAL" clId="{35242952-C9E7-4AA7-B49C-A6E3BBE3F9AC}" dt="2020-02-07T12:14:18.239" v="147" actId="20577"/>
      <pc:docMkLst>
        <pc:docMk/>
      </pc:docMkLst>
      <pc:sldChg chg="modSp">
        <pc:chgData name="Nick" userId="c70d66d9-7267-4f59-8d9e-6268ec5bdaef" providerId="ADAL" clId="{35242952-C9E7-4AA7-B49C-A6E3BBE3F9AC}" dt="2020-02-06T14:15:45.685" v="2" actId="33524"/>
        <pc:sldMkLst>
          <pc:docMk/>
          <pc:sldMk cId="1191494603" sldId="258"/>
        </pc:sldMkLst>
        <pc:spChg chg="mod">
          <ac:chgData name="Nick" userId="c70d66d9-7267-4f59-8d9e-6268ec5bdaef" providerId="ADAL" clId="{35242952-C9E7-4AA7-B49C-A6E3BBE3F9AC}" dt="2020-02-06T14:15:45.685" v="2" actId="33524"/>
          <ac:spMkLst>
            <pc:docMk/>
            <pc:sldMk cId="1191494603" sldId="258"/>
            <ac:spMk id="3" creationId="{D651217A-1DA9-4A9C-9018-C9A0D2210D92}"/>
          </ac:spMkLst>
        </pc:spChg>
      </pc:sldChg>
      <pc:sldChg chg="modSp">
        <pc:chgData name="Nick" userId="c70d66d9-7267-4f59-8d9e-6268ec5bdaef" providerId="ADAL" clId="{35242952-C9E7-4AA7-B49C-A6E3BBE3F9AC}" dt="2020-02-06T14:20:59.736" v="3" actId="20577"/>
        <pc:sldMkLst>
          <pc:docMk/>
          <pc:sldMk cId="734533635" sldId="272"/>
        </pc:sldMkLst>
        <pc:spChg chg="mod">
          <ac:chgData name="Nick" userId="c70d66d9-7267-4f59-8d9e-6268ec5bdaef" providerId="ADAL" clId="{35242952-C9E7-4AA7-B49C-A6E3BBE3F9AC}" dt="2020-02-06T14:20:59.736" v="3" actId="20577"/>
          <ac:spMkLst>
            <pc:docMk/>
            <pc:sldMk cId="734533635" sldId="272"/>
            <ac:spMk id="4" creationId="{E6B14946-F9AA-4D0B-9B47-E1ED202CF574}"/>
          </ac:spMkLst>
        </pc:spChg>
      </pc:sldChg>
      <pc:sldChg chg="addSp delSp modSp add">
        <pc:chgData name="Nick" userId="c70d66d9-7267-4f59-8d9e-6268ec5bdaef" providerId="ADAL" clId="{35242952-C9E7-4AA7-B49C-A6E3BBE3F9AC}" dt="2020-02-07T12:14:18.239" v="147" actId="20577"/>
        <pc:sldMkLst>
          <pc:docMk/>
          <pc:sldMk cId="3102084324" sldId="283"/>
        </pc:sldMkLst>
        <pc:spChg chg="mod">
          <ac:chgData name="Nick" userId="c70d66d9-7267-4f59-8d9e-6268ec5bdaef" providerId="ADAL" clId="{35242952-C9E7-4AA7-B49C-A6E3BBE3F9AC}" dt="2020-02-07T12:13:38.796" v="15" actId="20577"/>
          <ac:spMkLst>
            <pc:docMk/>
            <pc:sldMk cId="3102084324" sldId="283"/>
            <ac:spMk id="2" creationId="{928D9BC3-B908-46B7-B1A5-C31D5F2F64E6}"/>
          </ac:spMkLst>
        </pc:spChg>
        <pc:spChg chg="del">
          <ac:chgData name="Nick" userId="c70d66d9-7267-4f59-8d9e-6268ec5bdaef" providerId="ADAL" clId="{35242952-C9E7-4AA7-B49C-A6E3BBE3F9AC}" dt="2020-02-07T12:13:34.572" v="5"/>
          <ac:spMkLst>
            <pc:docMk/>
            <pc:sldMk cId="3102084324" sldId="283"/>
            <ac:spMk id="3" creationId="{866709FE-6E40-4FCB-8637-FE428FADCFB5}"/>
          </ac:spMkLst>
        </pc:spChg>
        <pc:spChg chg="mod">
          <ac:chgData name="Nick" userId="c70d66d9-7267-4f59-8d9e-6268ec5bdaef" providerId="ADAL" clId="{35242952-C9E7-4AA7-B49C-A6E3BBE3F9AC}" dt="2020-02-07T12:14:18.239" v="147" actId="20577"/>
          <ac:spMkLst>
            <pc:docMk/>
            <pc:sldMk cId="3102084324" sldId="283"/>
            <ac:spMk id="4" creationId="{D1ADE0A8-DD28-456F-9D18-011F7F06C8F6}"/>
          </ac:spMkLst>
        </pc:spChg>
        <pc:picChg chg="add mod">
          <ac:chgData name="Nick" userId="c70d66d9-7267-4f59-8d9e-6268ec5bdaef" providerId="ADAL" clId="{35242952-C9E7-4AA7-B49C-A6E3BBE3F9AC}" dt="2020-02-07T12:13:34.572" v="5"/>
          <ac:picMkLst>
            <pc:docMk/>
            <pc:sldMk cId="3102084324" sldId="283"/>
            <ac:picMk id="5" creationId="{311F8A97-AD15-4572-9BCF-605B2AA10AA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32F7E-8316-43C0-A009-3188A23481A9}" type="datetimeFigureOut">
              <a:rPr lang="en-GB" smtClean="0"/>
              <a:t>07/02/2020</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76CE2-CDF1-47B3-BCD0-D0CADA027A69}" type="slidenum">
              <a:rPr lang="en-GB" smtClean="0"/>
              <a:t>‹#›</a:t>
            </a:fld>
            <a:endParaRPr lang="en-GB" dirty="0"/>
          </a:p>
        </p:txBody>
      </p:sp>
    </p:spTree>
    <p:extLst>
      <p:ext uri="{BB962C8B-B14F-4D97-AF65-F5344CB8AC3E}">
        <p14:creationId xmlns:p14="http://schemas.microsoft.com/office/powerpoint/2010/main" val="998930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due to the normal direction, a subject we will talk in detail about in the normal mapping tutorial.</a:t>
            </a:r>
          </a:p>
        </p:txBody>
      </p:sp>
      <p:sp>
        <p:nvSpPr>
          <p:cNvPr id="4" name="Slide Number Placeholder 3"/>
          <p:cNvSpPr>
            <a:spLocks noGrp="1"/>
          </p:cNvSpPr>
          <p:nvPr>
            <p:ph type="sldNum" sz="quarter" idx="5"/>
          </p:nvPr>
        </p:nvSpPr>
        <p:spPr/>
        <p:txBody>
          <a:bodyPr/>
          <a:lstStyle/>
          <a:p>
            <a:fld id="{73876CE2-CDF1-47B3-BCD0-D0CADA027A69}" type="slidenum">
              <a:rPr lang="en-GB" smtClean="0"/>
              <a:t>11</a:t>
            </a:fld>
            <a:endParaRPr lang="en-GB"/>
          </a:p>
        </p:txBody>
      </p:sp>
    </p:spTree>
    <p:extLst>
      <p:ext uri="{BB962C8B-B14F-4D97-AF65-F5344CB8AC3E}">
        <p14:creationId xmlns:p14="http://schemas.microsoft.com/office/powerpoint/2010/main" val="2176222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an use vertex arrays for more than just point information, more on this in coming lectures.</a:t>
            </a:r>
          </a:p>
        </p:txBody>
      </p:sp>
      <p:sp>
        <p:nvSpPr>
          <p:cNvPr id="4" name="Slide Number Placeholder 3"/>
          <p:cNvSpPr>
            <a:spLocks noGrp="1"/>
          </p:cNvSpPr>
          <p:nvPr>
            <p:ph type="sldNum" sz="quarter" idx="5"/>
          </p:nvPr>
        </p:nvSpPr>
        <p:spPr/>
        <p:txBody>
          <a:bodyPr/>
          <a:lstStyle/>
          <a:p>
            <a:fld id="{73876CE2-CDF1-47B3-BCD0-D0CADA027A69}" type="slidenum">
              <a:rPr lang="en-GB" smtClean="0"/>
              <a:t>15</a:t>
            </a:fld>
            <a:endParaRPr lang="en-GB" dirty="0"/>
          </a:p>
        </p:txBody>
      </p:sp>
    </p:spTree>
    <p:extLst>
      <p:ext uri="{BB962C8B-B14F-4D97-AF65-F5344CB8AC3E}">
        <p14:creationId xmlns:p14="http://schemas.microsoft.com/office/powerpoint/2010/main" val="3685329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FD8C2B-AE07-457E-88C8-6C43A5F45E15}" type="datetimeFigureOut">
              <a:rPr lang="en-GB" smtClean="0"/>
              <a:t>07/02/2020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2055E59-39D0-42EA-B7AC-0ECD274A64C6}" type="slidenum">
              <a:rPr lang="en-GB" smtClean="0"/>
              <a:t>‹#›</a:t>
            </a:fld>
            <a:endParaRPr lang="en-GB"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9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53FD8C2B-AE07-457E-88C8-6C43A5F45E15}" type="datetimeFigureOut">
              <a:rPr lang="en-GB" smtClean="0"/>
              <a:t>07/02/2020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32055E59-39D0-42EA-B7AC-0ECD274A64C6}" type="slidenum">
              <a:rPr lang="en-GB" smtClean="0"/>
              <a:t>‹#›</a:t>
            </a:fld>
            <a:endParaRPr lang="en-GB" dirty="0"/>
          </a:p>
        </p:txBody>
      </p:sp>
    </p:spTree>
    <p:extLst>
      <p:ext uri="{BB962C8B-B14F-4D97-AF65-F5344CB8AC3E}">
        <p14:creationId xmlns:p14="http://schemas.microsoft.com/office/powerpoint/2010/main" val="259445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FD8C2B-AE07-457E-88C8-6C43A5F45E15}" type="datetimeFigureOut">
              <a:rPr lang="en-GB" smtClean="0"/>
              <a:t>07/02/2020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2055E59-39D0-42EA-B7AC-0ECD274A64C6}" type="slidenum">
              <a:rPr lang="en-GB" smtClean="0"/>
              <a:t>‹#›</a:t>
            </a:fld>
            <a:endParaRPr lang="en-GB" dirty="0"/>
          </a:p>
        </p:txBody>
      </p:sp>
    </p:spTree>
    <p:extLst>
      <p:ext uri="{BB962C8B-B14F-4D97-AF65-F5344CB8AC3E}">
        <p14:creationId xmlns:p14="http://schemas.microsoft.com/office/powerpoint/2010/main" val="1148440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FD8C2B-AE07-457E-88C8-6C43A5F45E15}" type="datetimeFigureOut">
              <a:rPr lang="en-GB" smtClean="0"/>
              <a:t>07/02/2020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2055E59-39D0-42EA-B7AC-0ECD274A64C6}" type="slidenum">
              <a:rPr lang="en-GB" smtClean="0"/>
              <a:t>‹#›</a:t>
            </a:fld>
            <a:endParaRPr lang="en-GB"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60078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FD8C2B-AE07-457E-88C8-6C43A5F45E15}" type="datetimeFigureOut">
              <a:rPr lang="en-GB" smtClean="0"/>
              <a:t>07/02/2020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2055E59-39D0-42EA-B7AC-0ECD274A64C6}" type="slidenum">
              <a:rPr lang="en-GB" smtClean="0"/>
              <a:t>‹#›</a:t>
            </a:fld>
            <a:endParaRPr lang="en-GB" dirty="0"/>
          </a:p>
        </p:txBody>
      </p:sp>
    </p:spTree>
    <p:extLst>
      <p:ext uri="{BB962C8B-B14F-4D97-AF65-F5344CB8AC3E}">
        <p14:creationId xmlns:p14="http://schemas.microsoft.com/office/powerpoint/2010/main" val="1498860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FD8C2B-AE07-457E-88C8-6C43A5F45E15}" type="datetimeFigureOut">
              <a:rPr lang="en-GB" smtClean="0"/>
              <a:t>07/02/2020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2055E59-39D0-42EA-B7AC-0ECD274A64C6}" type="slidenum">
              <a:rPr lang="en-GB" smtClean="0"/>
              <a:t>‹#›</a:t>
            </a:fld>
            <a:endParaRPr lang="en-GB"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39737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FD8C2B-AE07-457E-88C8-6C43A5F45E15}" type="datetimeFigureOut">
              <a:rPr lang="en-GB" smtClean="0"/>
              <a:t>07/02/2020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2055E59-39D0-42EA-B7AC-0ECD274A64C6}" type="slidenum">
              <a:rPr lang="en-GB" smtClean="0"/>
              <a:t>‹#›</a:t>
            </a:fld>
            <a:endParaRPr lang="en-GB" dirty="0"/>
          </a:p>
        </p:txBody>
      </p:sp>
    </p:spTree>
    <p:extLst>
      <p:ext uri="{BB962C8B-B14F-4D97-AF65-F5344CB8AC3E}">
        <p14:creationId xmlns:p14="http://schemas.microsoft.com/office/powerpoint/2010/main" val="745040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D8C2B-AE07-457E-88C8-6C43A5F45E15}" type="datetimeFigureOut">
              <a:rPr lang="en-GB" smtClean="0"/>
              <a:t>07/02/2020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2055E59-39D0-42EA-B7AC-0ECD274A64C6}" type="slidenum">
              <a:rPr lang="en-GB" smtClean="0"/>
              <a:t>‹#›</a:t>
            </a:fld>
            <a:endParaRPr lang="en-GB" dirty="0"/>
          </a:p>
        </p:txBody>
      </p:sp>
    </p:spTree>
    <p:extLst>
      <p:ext uri="{BB962C8B-B14F-4D97-AF65-F5344CB8AC3E}">
        <p14:creationId xmlns:p14="http://schemas.microsoft.com/office/powerpoint/2010/main" val="2006904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D8C2B-AE07-457E-88C8-6C43A5F45E15}" type="datetimeFigureOut">
              <a:rPr lang="en-GB" smtClean="0"/>
              <a:t>07/02/2020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2055E59-39D0-42EA-B7AC-0ECD274A64C6}" type="slidenum">
              <a:rPr lang="en-GB" smtClean="0"/>
              <a:t>‹#›</a:t>
            </a:fld>
            <a:endParaRPr lang="en-GB" dirty="0"/>
          </a:p>
        </p:txBody>
      </p:sp>
    </p:spTree>
    <p:extLst>
      <p:ext uri="{BB962C8B-B14F-4D97-AF65-F5344CB8AC3E}">
        <p14:creationId xmlns:p14="http://schemas.microsoft.com/office/powerpoint/2010/main" val="10698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D8C2B-AE07-457E-88C8-6C43A5F45E15}" type="datetimeFigureOut">
              <a:rPr lang="en-GB" smtClean="0"/>
              <a:t>07/02/2020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2055E59-39D0-42EA-B7AC-0ECD274A64C6}" type="slidenum">
              <a:rPr lang="en-GB" smtClean="0"/>
              <a:t>‹#›</a:t>
            </a:fld>
            <a:endParaRPr lang="en-GB" dirty="0"/>
          </a:p>
        </p:txBody>
      </p:sp>
    </p:spTree>
    <p:extLst>
      <p:ext uri="{BB962C8B-B14F-4D97-AF65-F5344CB8AC3E}">
        <p14:creationId xmlns:p14="http://schemas.microsoft.com/office/powerpoint/2010/main" val="2641690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FD8C2B-AE07-457E-88C8-6C43A5F45E15}" type="datetimeFigureOut">
              <a:rPr lang="en-GB" smtClean="0"/>
              <a:t>07/02/2020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2055E59-39D0-42EA-B7AC-0ECD274A64C6}" type="slidenum">
              <a:rPr lang="en-GB" smtClean="0"/>
              <a:t>‹#›</a:t>
            </a:fld>
            <a:endParaRPr lang="en-GB" dirty="0"/>
          </a:p>
        </p:txBody>
      </p:sp>
    </p:spTree>
    <p:extLst>
      <p:ext uri="{BB962C8B-B14F-4D97-AF65-F5344CB8AC3E}">
        <p14:creationId xmlns:p14="http://schemas.microsoft.com/office/powerpoint/2010/main" val="3096375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FD8C2B-AE07-457E-88C8-6C43A5F45E15}" type="datetimeFigureOut">
              <a:rPr lang="en-GB" smtClean="0"/>
              <a:t>07/02/2020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2055E59-39D0-42EA-B7AC-0ECD274A64C6}" type="slidenum">
              <a:rPr lang="en-GB" smtClean="0"/>
              <a:t>‹#›</a:t>
            </a:fld>
            <a:endParaRPr lang="en-GB" dirty="0"/>
          </a:p>
        </p:txBody>
      </p:sp>
    </p:spTree>
    <p:extLst>
      <p:ext uri="{BB962C8B-B14F-4D97-AF65-F5344CB8AC3E}">
        <p14:creationId xmlns:p14="http://schemas.microsoft.com/office/powerpoint/2010/main" val="2616115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FD8C2B-AE07-457E-88C8-6C43A5F45E15}" type="datetimeFigureOut">
              <a:rPr lang="en-GB" smtClean="0"/>
              <a:t>07/02/2020</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32055E59-39D0-42EA-B7AC-0ECD274A64C6}" type="slidenum">
              <a:rPr lang="en-GB" smtClean="0"/>
              <a:t>‹#›</a:t>
            </a:fld>
            <a:endParaRPr lang="en-GB" dirty="0"/>
          </a:p>
        </p:txBody>
      </p:sp>
    </p:spTree>
    <p:extLst>
      <p:ext uri="{BB962C8B-B14F-4D97-AF65-F5344CB8AC3E}">
        <p14:creationId xmlns:p14="http://schemas.microsoft.com/office/powerpoint/2010/main" val="1807122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FD8C2B-AE07-457E-88C8-6C43A5F45E15}" type="datetimeFigureOut">
              <a:rPr lang="en-GB" smtClean="0"/>
              <a:t>07/02/2020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32055E59-39D0-42EA-B7AC-0ECD274A64C6}" type="slidenum">
              <a:rPr lang="en-GB" smtClean="0"/>
              <a:t>‹#›</a:t>
            </a:fld>
            <a:endParaRPr lang="en-GB" dirty="0"/>
          </a:p>
        </p:txBody>
      </p:sp>
    </p:spTree>
    <p:extLst>
      <p:ext uri="{BB962C8B-B14F-4D97-AF65-F5344CB8AC3E}">
        <p14:creationId xmlns:p14="http://schemas.microsoft.com/office/powerpoint/2010/main" val="3254995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D8C2B-AE07-457E-88C8-6C43A5F45E15}" type="datetimeFigureOut">
              <a:rPr lang="en-GB" smtClean="0"/>
              <a:t>07/02/2020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32055E59-39D0-42EA-B7AC-0ECD274A64C6}" type="slidenum">
              <a:rPr lang="en-GB" smtClean="0"/>
              <a:t>‹#›</a:t>
            </a:fld>
            <a:endParaRPr lang="en-GB" dirty="0"/>
          </a:p>
        </p:txBody>
      </p:sp>
    </p:spTree>
    <p:extLst>
      <p:ext uri="{BB962C8B-B14F-4D97-AF65-F5344CB8AC3E}">
        <p14:creationId xmlns:p14="http://schemas.microsoft.com/office/powerpoint/2010/main" val="258951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FD8C2B-AE07-457E-88C8-6C43A5F45E15}" type="datetimeFigureOut">
              <a:rPr lang="en-GB" smtClean="0"/>
              <a:t>07/02/2020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2055E59-39D0-42EA-B7AC-0ECD274A64C6}" type="slidenum">
              <a:rPr lang="en-GB" smtClean="0"/>
              <a:t>‹#›</a:t>
            </a:fld>
            <a:endParaRPr lang="en-GB" dirty="0"/>
          </a:p>
        </p:txBody>
      </p:sp>
    </p:spTree>
    <p:extLst>
      <p:ext uri="{BB962C8B-B14F-4D97-AF65-F5344CB8AC3E}">
        <p14:creationId xmlns:p14="http://schemas.microsoft.com/office/powerpoint/2010/main" val="2307222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FD8C2B-AE07-457E-88C8-6C43A5F45E15}" type="datetimeFigureOut">
              <a:rPr lang="en-GB" smtClean="0"/>
              <a:t>07/02/2020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2055E59-39D0-42EA-B7AC-0ECD274A64C6}" type="slidenum">
              <a:rPr lang="en-GB" smtClean="0"/>
              <a:t>‹#›</a:t>
            </a:fld>
            <a:endParaRPr lang="en-GB" dirty="0"/>
          </a:p>
        </p:txBody>
      </p:sp>
    </p:spTree>
    <p:extLst>
      <p:ext uri="{BB962C8B-B14F-4D97-AF65-F5344CB8AC3E}">
        <p14:creationId xmlns:p14="http://schemas.microsoft.com/office/powerpoint/2010/main" val="421958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3FD8C2B-AE07-457E-88C8-6C43A5F45E15}" type="datetimeFigureOut">
              <a:rPr lang="en-GB" smtClean="0"/>
              <a:t>07/02/2020</a:t>
            </a:fld>
            <a:endParaRPr lang="en-GB"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2055E59-39D0-42EA-B7AC-0ECD274A64C6}" type="slidenum">
              <a:rPr lang="en-GB" smtClean="0"/>
              <a:t>‹#›</a:t>
            </a:fld>
            <a:endParaRPr lang="en-GB" dirty="0"/>
          </a:p>
        </p:txBody>
      </p:sp>
    </p:spTree>
    <p:extLst>
      <p:ext uri="{BB962C8B-B14F-4D97-AF65-F5344CB8AC3E}">
        <p14:creationId xmlns:p14="http://schemas.microsoft.com/office/powerpoint/2010/main" val="2762339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mathworld.wolfram.com/GeometricCongruence.html"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6373-D4AA-4A48-B39D-1A8D3067DF44}"/>
              </a:ext>
            </a:extLst>
          </p:cNvPr>
          <p:cNvSpPr>
            <a:spLocks noGrp="1"/>
          </p:cNvSpPr>
          <p:nvPr>
            <p:ph type="ctrTitle"/>
          </p:nvPr>
        </p:nvSpPr>
        <p:spPr/>
        <p:txBody>
          <a:bodyPr/>
          <a:lstStyle/>
          <a:p>
            <a:r>
              <a:rPr lang="en-GB" dirty="0"/>
              <a:t>Programming for graphics</a:t>
            </a:r>
          </a:p>
        </p:txBody>
      </p:sp>
      <p:sp>
        <p:nvSpPr>
          <p:cNvPr id="3" name="Subtitle 2">
            <a:extLst>
              <a:ext uri="{FF2B5EF4-FFF2-40B4-BE49-F238E27FC236}">
                <a16:creationId xmlns:a16="http://schemas.microsoft.com/office/drawing/2014/main" id="{4866A782-1E47-4546-AFC3-1F8A826CC73B}"/>
              </a:ext>
            </a:extLst>
          </p:cNvPr>
          <p:cNvSpPr>
            <a:spLocks noGrp="1"/>
          </p:cNvSpPr>
          <p:nvPr>
            <p:ph type="subTitle" idx="1"/>
          </p:nvPr>
        </p:nvSpPr>
        <p:spPr/>
        <p:txBody>
          <a:bodyPr/>
          <a:lstStyle/>
          <a:p>
            <a:r>
              <a:rPr lang="en-GB" dirty="0"/>
              <a:t>Points, Lines and faces</a:t>
            </a:r>
          </a:p>
        </p:txBody>
      </p:sp>
    </p:spTree>
    <p:extLst>
      <p:ext uri="{BB962C8B-B14F-4D97-AF65-F5344CB8AC3E}">
        <p14:creationId xmlns:p14="http://schemas.microsoft.com/office/powerpoint/2010/main" val="3278156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92744-B43A-4589-AAA9-852799AC8958}"/>
              </a:ext>
            </a:extLst>
          </p:cNvPr>
          <p:cNvSpPr>
            <a:spLocks noGrp="1"/>
          </p:cNvSpPr>
          <p:nvPr>
            <p:ph type="title"/>
          </p:nvPr>
        </p:nvSpPr>
        <p:spPr/>
        <p:txBody>
          <a:bodyPr/>
          <a:lstStyle/>
          <a:p>
            <a:r>
              <a:rPr lang="en-GB" dirty="0"/>
              <a:t>Our triangle</a:t>
            </a:r>
          </a:p>
        </p:txBody>
      </p:sp>
      <p:sp>
        <p:nvSpPr>
          <p:cNvPr id="4" name="Text Placeholder 3">
            <a:extLst>
              <a:ext uri="{FF2B5EF4-FFF2-40B4-BE49-F238E27FC236}">
                <a16:creationId xmlns:a16="http://schemas.microsoft.com/office/drawing/2014/main" id="{7ADC45FF-A0BC-4152-885E-4217830F71C2}"/>
              </a:ext>
            </a:extLst>
          </p:cNvPr>
          <p:cNvSpPr>
            <a:spLocks noGrp="1"/>
          </p:cNvSpPr>
          <p:nvPr>
            <p:ph type="body" sz="half" idx="2"/>
          </p:nvPr>
        </p:nvSpPr>
        <p:spPr/>
        <p:txBody>
          <a:bodyPr>
            <a:normAutofit lnSpcReduction="10000"/>
          </a:bodyPr>
          <a:lstStyle/>
          <a:p>
            <a:pPr marL="285750" indent="-285750">
              <a:buFont typeface="Wingdings" panose="05000000000000000000" pitchFamily="2" charset="2"/>
              <a:buChar char="Ø"/>
            </a:pPr>
            <a:r>
              <a:rPr lang="en-GB" dirty="0"/>
              <a:t>Our first triangle will be defined like so.</a:t>
            </a:r>
          </a:p>
          <a:p>
            <a:pPr marL="285750" indent="-285750">
              <a:buFont typeface="Wingdings" panose="05000000000000000000" pitchFamily="2" charset="2"/>
              <a:buChar char="Ø"/>
            </a:pPr>
            <a:r>
              <a:rPr lang="en-GB" dirty="0"/>
              <a:t>Note that position 0,0 would be in screen centre</a:t>
            </a:r>
          </a:p>
          <a:p>
            <a:pPr marL="285750" indent="-285750">
              <a:buFont typeface="Wingdings" panose="05000000000000000000" pitchFamily="2" charset="2"/>
              <a:buChar char="Ø"/>
            </a:pPr>
            <a:r>
              <a:rPr lang="en-GB" dirty="0"/>
              <a:t>The order of our points is import</a:t>
            </a:r>
          </a:p>
          <a:p>
            <a:pPr marL="742950" lvl="1" indent="-285750">
              <a:buFont typeface="Wingdings" panose="05000000000000000000" pitchFamily="2" charset="2"/>
              <a:buChar char="Ø"/>
            </a:pPr>
            <a:r>
              <a:rPr lang="en-GB" dirty="0"/>
              <a:t>We have to submit our </a:t>
            </a:r>
            <a:r>
              <a:rPr lang="en-GB" dirty="0" err="1"/>
              <a:t>verticies</a:t>
            </a:r>
            <a:r>
              <a:rPr lang="en-GB" dirty="0"/>
              <a:t> in a </a:t>
            </a:r>
            <a:r>
              <a:rPr lang="en-GB" dirty="0" err="1"/>
              <a:t>clockwaise</a:t>
            </a:r>
            <a:r>
              <a:rPr lang="en-GB" dirty="0"/>
              <a:t> order or </a:t>
            </a:r>
            <a:r>
              <a:rPr lang="en-GB" dirty="0" err="1"/>
              <a:t>openGL</a:t>
            </a:r>
            <a:r>
              <a:rPr lang="en-GB" dirty="0"/>
              <a:t> will not draw a face for us.</a:t>
            </a:r>
          </a:p>
        </p:txBody>
      </p:sp>
      <p:pic>
        <p:nvPicPr>
          <p:cNvPr id="3074" name="Picture 2" descr="http://antongerdelan.net/opengl/images/vertex_buffer.png">
            <a:extLst>
              <a:ext uri="{FF2B5EF4-FFF2-40B4-BE49-F238E27FC236}">
                <a16:creationId xmlns:a16="http://schemas.microsoft.com/office/drawing/2014/main" id="{B99891BA-9382-43D3-977B-60BABFDC07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4213" y="1482725"/>
            <a:ext cx="5943600"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66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2" name="Straight Connector 71">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70654C63-C741-4030-9919-28D8857B1598}"/>
              </a:ext>
            </a:extLst>
          </p:cNvPr>
          <p:cNvSpPr>
            <a:spLocks noGrp="1"/>
          </p:cNvSpPr>
          <p:nvPr>
            <p:ph type="title"/>
          </p:nvPr>
        </p:nvSpPr>
        <p:spPr>
          <a:xfrm>
            <a:off x="8194088" y="490492"/>
            <a:ext cx="3643435" cy="4063754"/>
          </a:xfrm>
        </p:spPr>
        <p:txBody>
          <a:bodyPr vert="horz" lIns="91440" tIns="45720" rIns="91440" bIns="45720" rtlCol="0" anchor="ctr">
            <a:normAutofit/>
          </a:bodyPr>
          <a:lstStyle/>
          <a:p>
            <a:r>
              <a:rPr lang="en-US" sz="3600"/>
              <a:t>Winding order</a:t>
            </a:r>
          </a:p>
        </p:txBody>
      </p:sp>
      <p:sp>
        <p:nvSpPr>
          <p:cNvPr id="4" name="Text Placeholder 3">
            <a:extLst>
              <a:ext uri="{FF2B5EF4-FFF2-40B4-BE49-F238E27FC236}">
                <a16:creationId xmlns:a16="http://schemas.microsoft.com/office/drawing/2014/main" id="{C63F6C4A-02FD-49EB-A018-FDE44BCB1221}"/>
              </a:ext>
            </a:extLst>
          </p:cNvPr>
          <p:cNvSpPr>
            <a:spLocks noGrp="1"/>
          </p:cNvSpPr>
          <p:nvPr>
            <p:ph type="body" sz="half" idx="2"/>
          </p:nvPr>
        </p:nvSpPr>
        <p:spPr>
          <a:xfrm>
            <a:off x="684212" y="490491"/>
            <a:ext cx="7195828" cy="3477827"/>
          </a:xfrm>
        </p:spPr>
        <p:txBody>
          <a:bodyPr vert="horz" lIns="91440" tIns="45720" rIns="91440" bIns="45720" rtlCol="0" anchor="ctr">
            <a:normAutofit/>
          </a:bodyPr>
          <a:lstStyle/>
          <a:p>
            <a:pPr>
              <a:buFont typeface="Wingdings 3" panose="05040102010807070707" pitchFamily="18" charset="2"/>
              <a:buChar char=""/>
            </a:pPr>
            <a:r>
              <a:rPr lang="en-US" dirty="0"/>
              <a:t>By default, </a:t>
            </a:r>
            <a:r>
              <a:rPr lang="en-US" dirty="0" err="1"/>
              <a:t>openGl</a:t>
            </a:r>
            <a:r>
              <a:rPr lang="en-US" dirty="0"/>
              <a:t> uses a clockwise winding order.</a:t>
            </a:r>
          </a:p>
          <a:p>
            <a:pPr>
              <a:buFont typeface="Wingdings 3" panose="05040102010807070707" pitchFamily="18" charset="2"/>
              <a:buChar char=""/>
            </a:pPr>
            <a:endParaRPr lang="en-US" dirty="0"/>
          </a:p>
          <a:p>
            <a:pPr>
              <a:buFont typeface="Wingdings 3" panose="05040102010807070707" pitchFamily="18" charset="2"/>
              <a:buChar char=""/>
            </a:pPr>
            <a:r>
              <a:rPr lang="en-US" dirty="0"/>
              <a:t>This means we have to submit our vertices in a clockwise order or </a:t>
            </a:r>
            <a:r>
              <a:rPr lang="en-US" dirty="0" err="1"/>
              <a:t>openGL</a:t>
            </a:r>
            <a:r>
              <a:rPr lang="en-US" dirty="0"/>
              <a:t> will draw NOTHING!</a:t>
            </a:r>
          </a:p>
          <a:p>
            <a:pPr>
              <a:buFont typeface="Wingdings 3" panose="05040102010807070707" pitchFamily="18" charset="2"/>
              <a:buChar char=""/>
            </a:pPr>
            <a:endParaRPr lang="en-US" dirty="0"/>
          </a:p>
          <a:p>
            <a:r>
              <a:rPr lang="en-US" dirty="0"/>
              <a:t>… well that not strictly true.</a:t>
            </a:r>
          </a:p>
          <a:p>
            <a:pPr>
              <a:buFont typeface="Wingdings 3" panose="05040102010807070707" pitchFamily="18" charset="2"/>
              <a:buChar char=""/>
            </a:pPr>
            <a:r>
              <a:rPr lang="en-US" dirty="0"/>
              <a:t>If we submit our verts in an anticlockwise order, </a:t>
            </a:r>
            <a:r>
              <a:rPr lang="en-US" dirty="0" err="1"/>
              <a:t>openGL</a:t>
            </a:r>
            <a:r>
              <a:rPr lang="en-US" dirty="0"/>
              <a:t> will still draw us a triangle, it will just be backwards.</a:t>
            </a:r>
          </a:p>
        </p:txBody>
      </p:sp>
      <p:pic>
        <p:nvPicPr>
          <p:cNvPr id="4098" name="Picture 2" descr="Image result for opengl winding order">
            <a:extLst>
              <a:ext uri="{FF2B5EF4-FFF2-40B4-BE49-F238E27FC236}">
                <a16:creationId xmlns:a16="http://schemas.microsoft.com/office/drawing/2014/main" id="{7770D2EF-A41A-45E4-9A01-706EB595417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4212" y="4132926"/>
            <a:ext cx="5353154" cy="1921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57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4526-AB25-4463-BEF1-756F5E9A1169}"/>
              </a:ext>
            </a:extLst>
          </p:cNvPr>
          <p:cNvSpPr>
            <a:spLocks noGrp="1"/>
          </p:cNvSpPr>
          <p:nvPr>
            <p:ph type="title"/>
          </p:nvPr>
        </p:nvSpPr>
        <p:spPr/>
        <p:txBody>
          <a:bodyPr/>
          <a:lstStyle/>
          <a:p>
            <a:r>
              <a:rPr lang="en-GB" dirty="0"/>
              <a:t>Our code</a:t>
            </a:r>
          </a:p>
        </p:txBody>
      </p:sp>
      <p:sp>
        <p:nvSpPr>
          <p:cNvPr id="3" name="Text Placeholder 2">
            <a:extLst>
              <a:ext uri="{FF2B5EF4-FFF2-40B4-BE49-F238E27FC236}">
                <a16:creationId xmlns:a16="http://schemas.microsoft.com/office/drawing/2014/main" id="{26C754CA-F518-401C-9EA4-E0CA87759F4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062634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768E7-3BE7-4E10-B83A-E544A783E3EF}"/>
              </a:ext>
            </a:extLst>
          </p:cNvPr>
          <p:cNvSpPr>
            <a:spLocks noGrp="1"/>
          </p:cNvSpPr>
          <p:nvPr>
            <p:ph type="title"/>
          </p:nvPr>
        </p:nvSpPr>
        <p:spPr/>
        <p:txBody>
          <a:bodyPr/>
          <a:lstStyle/>
          <a:p>
            <a:r>
              <a:rPr lang="en-GB" dirty="0"/>
              <a:t>Define some points </a:t>
            </a:r>
          </a:p>
        </p:txBody>
      </p:sp>
      <p:pic>
        <p:nvPicPr>
          <p:cNvPr id="5" name="Content Placeholder 4">
            <a:extLst>
              <a:ext uri="{FF2B5EF4-FFF2-40B4-BE49-F238E27FC236}">
                <a16:creationId xmlns:a16="http://schemas.microsoft.com/office/drawing/2014/main" id="{697B0926-D1EA-42A4-8D56-E46F9382A4CE}"/>
              </a:ext>
            </a:extLst>
          </p:cNvPr>
          <p:cNvPicPr>
            <a:picLocks noGrp="1" noChangeAspect="1"/>
          </p:cNvPicPr>
          <p:nvPr>
            <p:ph idx="1"/>
          </p:nvPr>
        </p:nvPicPr>
        <p:blipFill>
          <a:blip r:embed="rId2"/>
          <a:stretch>
            <a:fillRect/>
          </a:stretch>
        </p:blipFill>
        <p:spPr>
          <a:xfrm>
            <a:off x="1562346" y="2209799"/>
            <a:ext cx="4295896" cy="2620962"/>
          </a:xfrm>
          <a:prstGeom prst="rect">
            <a:avLst/>
          </a:prstGeom>
        </p:spPr>
      </p:pic>
      <p:sp>
        <p:nvSpPr>
          <p:cNvPr id="4" name="Text Placeholder 3">
            <a:extLst>
              <a:ext uri="{FF2B5EF4-FFF2-40B4-BE49-F238E27FC236}">
                <a16:creationId xmlns:a16="http://schemas.microsoft.com/office/drawing/2014/main" id="{58D167DC-D898-4E48-9028-CBC3540EB093}"/>
              </a:ext>
            </a:extLst>
          </p:cNvPr>
          <p:cNvSpPr>
            <a:spLocks noGrp="1"/>
          </p:cNvSpPr>
          <p:nvPr>
            <p:ph type="body" sz="half" idx="2"/>
          </p:nvPr>
        </p:nvSpPr>
        <p:spPr>
          <a:solidFill>
            <a:schemeClr val="tx2"/>
          </a:solidFill>
        </p:spPr>
        <p:txBody>
          <a:bodyPr/>
          <a:lstStyle/>
          <a:p>
            <a:pPr marL="285750" indent="-285750">
              <a:buFont typeface="Wingdings" panose="05000000000000000000" pitchFamily="2" charset="2"/>
              <a:buChar char="Ø"/>
            </a:pPr>
            <a:r>
              <a:rPr lang="en-GB" dirty="0"/>
              <a:t>We need to define some points for our triangle</a:t>
            </a:r>
          </a:p>
          <a:p>
            <a:pPr marL="285750" indent="-285750">
              <a:buFont typeface="Wingdings" panose="05000000000000000000" pitchFamily="2" charset="2"/>
              <a:buChar char="Ø"/>
            </a:pPr>
            <a:r>
              <a:rPr lang="en-GB" dirty="0"/>
              <a:t>We’ll just use an array of floats.</a:t>
            </a:r>
          </a:p>
        </p:txBody>
      </p:sp>
    </p:spTree>
    <p:extLst>
      <p:ext uri="{BB962C8B-B14F-4D97-AF65-F5344CB8AC3E}">
        <p14:creationId xmlns:p14="http://schemas.microsoft.com/office/powerpoint/2010/main" val="3461984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14973-9F99-497C-9F40-87534D5E546D}"/>
              </a:ext>
            </a:extLst>
          </p:cNvPr>
          <p:cNvSpPr>
            <a:spLocks noGrp="1"/>
          </p:cNvSpPr>
          <p:nvPr>
            <p:ph type="title"/>
          </p:nvPr>
        </p:nvSpPr>
        <p:spPr/>
        <p:txBody>
          <a:bodyPr/>
          <a:lstStyle/>
          <a:p>
            <a:r>
              <a:rPr lang="en-GB" dirty="0"/>
              <a:t>Create a vertex buffer</a:t>
            </a:r>
          </a:p>
        </p:txBody>
      </p:sp>
      <p:pic>
        <p:nvPicPr>
          <p:cNvPr id="5" name="Content Placeholder 4">
            <a:extLst>
              <a:ext uri="{FF2B5EF4-FFF2-40B4-BE49-F238E27FC236}">
                <a16:creationId xmlns:a16="http://schemas.microsoft.com/office/drawing/2014/main" id="{BCC712E3-2617-4996-842D-4171352AD552}"/>
              </a:ext>
            </a:extLst>
          </p:cNvPr>
          <p:cNvPicPr>
            <a:picLocks noGrp="1" noChangeAspect="1"/>
          </p:cNvPicPr>
          <p:nvPr>
            <p:ph idx="1"/>
          </p:nvPr>
        </p:nvPicPr>
        <p:blipFill>
          <a:blip r:embed="rId2"/>
          <a:stretch>
            <a:fillRect/>
          </a:stretch>
        </p:blipFill>
        <p:spPr>
          <a:xfrm>
            <a:off x="1098550" y="2568575"/>
            <a:ext cx="5114925" cy="1543050"/>
          </a:xfrm>
          <a:prstGeom prst="rect">
            <a:avLst/>
          </a:prstGeom>
        </p:spPr>
      </p:pic>
      <p:sp>
        <p:nvSpPr>
          <p:cNvPr id="4" name="Text Placeholder 3">
            <a:extLst>
              <a:ext uri="{FF2B5EF4-FFF2-40B4-BE49-F238E27FC236}">
                <a16:creationId xmlns:a16="http://schemas.microsoft.com/office/drawing/2014/main" id="{E86FED38-2E62-4E6F-A653-8305EB41205F}"/>
              </a:ext>
            </a:extLst>
          </p:cNvPr>
          <p:cNvSpPr>
            <a:spLocks noGrp="1"/>
          </p:cNvSpPr>
          <p:nvPr>
            <p:ph type="body" sz="half" idx="2"/>
          </p:nvPr>
        </p:nvSpPr>
        <p:spPr>
          <a:xfrm>
            <a:off x="6438122" y="2057401"/>
            <a:ext cx="5114924" cy="3979506"/>
          </a:xfrm>
          <a:solidFill>
            <a:schemeClr val="tx2"/>
          </a:solidFill>
        </p:spPr>
        <p:txBody>
          <a:bodyPr>
            <a:normAutofit/>
          </a:bodyPr>
          <a:lstStyle/>
          <a:p>
            <a:pPr marL="285750" indent="-285750">
              <a:buFont typeface="Wingdings" panose="05000000000000000000" pitchFamily="2" charset="2"/>
              <a:buChar char="Ø"/>
            </a:pPr>
            <a:r>
              <a:rPr lang="en-GB" dirty="0"/>
              <a:t>Create a </a:t>
            </a:r>
            <a:r>
              <a:rPr lang="en-GB" dirty="0" err="1"/>
              <a:t>GLuint</a:t>
            </a:r>
            <a:r>
              <a:rPr lang="en-GB" dirty="0"/>
              <a:t> to hold a reference to our vertex buffer on the GPU</a:t>
            </a:r>
          </a:p>
          <a:p>
            <a:pPr marL="285750" indent="-285750">
              <a:buFont typeface="Wingdings" panose="05000000000000000000" pitchFamily="2" charset="2"/>
              <a:buChar char="Ø"/>
            </a:pPr>
            <a:r>
              <a:rPr lang="en-GB" dirty="0"/>
              <a:t>Gen the buffer</a:t>
            </a:r>
          </a:p>
          <a:p>
            <a:pPr marL="742950" lvl="1" indent="-285750">
              <a:buFont typeface="Wingdings" panose="05000000000000000000" pitchFamily="2" charset="2"/>
              <a:buChar char="Ø"/>
            </a:pPr>
            <a:r>
              <a:rPr lang="en-GB" dirty="0" err="1"/>
              <a:t>Peramiter</a:t>
            </a:r>
            <a:r>
              <a:rPr lang="en-GB" dirty="0"/>
              <a:t> 1: the number of buffers to generate</a:t>
            </a:r>
          </a:p>
          <a:p>
            <a:pPr marL="742950" lvl="1" indent="-285750">
              <a:buFont typeface="Wingdings" panose="05000000000000000000" pitchFamily="2" charset="2"/>
              <a:buChar char="Ø"/>
            </a:pPr>
            <a:r>
              <a:rPr lang="en-GB" dirty="0" err="1"/>
              <a:t>Peramiter</a:t>
            </a:r>
            <a:r>
              <a:rPr lang="en-GB" dirty="0"/>
              <a:t> 2: the address of the buffer to generate</a:t>
            </a:r>
          </a:p>
          <a:p>
            <a:pPr marL="285750" indent="-285750">
              <a:buFont typeface="Wingdings" panose="05000000000000000000" pitchFamily="2" charset="2"/>
              <a:buChar char="Ø"/>
            </a:pPr>
            <a:r>
              <a:rPr lang="en-GB" dirty="0"/>
              <a:t>Bind the buffer to the buffer type</a:t>
            </a:r>
          </a:p>
          <a:p>
            <a:pPr marL="285750" indent="-285750">
              <a:buFont typeface="Wingdings" panose="05000000000000000000" pitchFamily="2" charset="2"/>
              <a:buChar char="Ø"/>
            </a:pPr>
            <a:r>
              <a:rPr lang="en-GB" dirty="0"/>
              <a:t>Buffer the data</a:t>
            </a:r>
          </a:p>
          <a:p>
            <a:pPr marL="742950" lvl="1" indent="-285750">
              <a:buFont typeface="Wingdings" panose="05000000000000000000" pitchFamily="2" charset="2"/>
              <a:buChar char="Ø"/>
            </a:pPr>
            <a:r>
              <a:rPr lang="en-GB" dirty="0"/>
              <a:t>What kind of data</a:t>
            </a:r>
          </a:p>
          <a:p>
            <a:pPr marL="742950" lvl="1" indent="-285750">
              <a:buFont typeface="Wingdings" panose="05000000000000000000" pitchFamily="2" charset="2"/>
              <a:buChar char="Ø"/>
            </a:pPr>
            <a:r>
              <a:rPr lang="en-GB" dirty="0"/>
              <a:t>How big (9 floats * the size of a float in bytes)</a:t>
            </a:r>
          </a:p>
          <a:p>
            <a:pPr marL="742950" lvl="1" indent="-285750">
              <a:buFont typeface="Wingdings" panose="05000000000000000000" pitchFamily="2" charset="2"/>
              <a:buChar char="Ø"/>
            </a:pPr>
            <a:r>
              <a:rPr lang="en-GB" dirty="0"/>
              <a:t>The data to buffer</a:t>
            </a:r>
          </a:p>
          <a:p>
            <a:pPr marL="742950" lvl="1" indent="-285750">
              <a:buFont typeface="Wingdings" panose="05000000000000000000" pitchFamily="2" charset="2"/>
              <a:buChar char="Ø"/>
            </a:pPr>
            <a:r>
              <a:rPr lang="en-GB" dirty="0"/>
              <a:t>Whether we want to be able to change the data (normally no, so we use static).</a:t>
            </a:r>
          </a:p>
        </p:txBody>
      </p:sp>
    </p:spTree>
    <p:extLst>
      <p:ext uri="{BB962C8B-B14F-4D97-AF65-F5344CB8AC3E}">
        <p14:creationId xmlns:p14="http://schemas.microsoft.com/office/powerpoint/2010/main" val="4287508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76D5-1D42-46AE-A395-05B75244D452}"/>
              </a:ext>
            </a:extLst>
          </p:cNvPr>
          <p:cNvSpPr>
            <a:spLocks noGrp="1"/>
          </p:cNvSpPr>
          <p:nvPr>
            <p:ph type="title"/>
          </p:nvPr>
        </p:nvSpPr>
        <p:spPr/>
        <p:txBody>
          <a:bodyPr/>
          <a:lstStyle/>
          <a:p>
            <a:r>
              <a:rPr lang="en-GB" dirty="0"/>
              <a:t>Create a vertex array object	</a:t>
            </a:r>
          </a:p>
        </p:txBody>
      </p:sp>
      <p:sp>
        <p:nvSpPr>
          <p:cNvPr id="4" name="Text Placeholder 3">
            <a:extLst>
              <a:ext uri="{FF2B5EF4-FFF2-40B4-BE49-F238E27FC236}">
                <a16:creationId xmlns:a16="http://schemas.microsoft.com/office/drawing/2014/main" id="{0691A704-511F-4025-A0D1-BE605BF699A4}"/>
              </a:ext>
            </a:extLst>
          </p:cNvPr>
          <p:cNvSpPr>
            <a:spLocks noGrp="1"/>
          </p:cNvSpPr>
          <p:nvPr>
            <p:ph type="body" sz="half" idx="2"/>
          </p:nvPr>
        </p:nvSpPr>
        <p:spPr>
          <a:xfrm>
            <a:off x="7085012" y="2209799"/>
            <a:ext cx="3657600" cy="3313923"/>
          </a:xfrm>
          <a:solidFill>
            <a:schemeClr val="tx2"/>
          </a:solidFill>
        </p:spPr>
        <p:txBody>
          <a:bodyPr>
            <a:normAutofit/>
          </a:bodyPr>
          <a:lstStyle/>
          <a:p>
            <a:pPr marL="285750" indent="-285750">
              <a:buFont typeface="Wingdings" panose="05000000000000000000" pitchFamily="2" charset="2"/>
              <a:buChar char="Ø"/>
            </a:pPr>
            <a:r>
              <a:rPr lang="en-GB" dirty="0"/>
              <a:t>Use a </a:t>
            </a:r>
            <a:r>
              <a:rPr lang="en-GB" dirty="0" err="1"/>
              <a:t>GLuint</a:t>
            </a:r>
            <a:r>
              <a:rPr lang="en-GB" dirty="0"/>
              <a:t> as a reference to the vertex array object in GPU memory</a:t>
            </a:r>
          </a:p>
          <a:p>
            <a:pPr marL="285750" indent="-285750">
              <a:buFont typeface="Wingdings" panose="05000000000000000000" pitchFamily="2" charset="2"/>
              <a:buChar char="Ø"/>
            </a:pPr>
            <a:r>
              <a:rPr lang="en-GB" dirty="0"/>
              <a:t>Generate the vertex arrays</a:t>
            </a:r>
          </a:p>
          <a:p>
            <a:pPr marL="285750" indent="-285750">
              <a:buFont typeface="Wingdings" panose="05000000000000000000" pitchFamily="2" charset="2"/>
              <a:buChar char="Ø"/>
            </a:pPr>
            <a:r>
              <a:rPr lang="en-GB" dirty="0"/>
              <a:t>Bind the vertex array object for use</a:t>
            </a:r>
          </a:p>
          <a:p>
            <a:pPr marL="285750" indent="-285750">
              <a:buFont typeface="Wingdings" panose="05000000000000000000" pitchFamily="2" charset="2"/>
              <a:buChar char="Ø"/>
            </a:pPr>
            <a:r>
              <a:rPr lang="en-GB" dirty="0"/>
              <a:t>Assign the position data to attribute 0 in the shader (what dose this mean? Don’t worry about it. We’ll cover shaders later).</a:t>
            </a:r>
          </a:p>
        </p:txBody>
      </p:sp>
      <p:pic>
        <p:nvPicPr>
          <p:cNvPr id="9" name="Picture 8">
            <a:extLst>
              <a:ext uri="{FF2B5EF4-FFF2-40B4-BE49-F238E27FC236}">
                <a16:creationId xmlns:a16="http://schemas.microsoft.com/office/drawing/2014/main" id="{C98BA739-36B7-4A0A-9D76-D63DBCDE95EC}"/>
              </a:ext>
            </a:extLst>
          </p:cNvPr>
          <p:cNvPicPr>
            <a:picLocks noChangeAspect="1"/>
          </p:cNvPicPr>
          <p:nvPr/>
        </p:nvPicPr>
        <p:blipFill>
          <a:blip r:embed="rId3"/>
          <a:stretch>
            <a:fillRect/>
          </a:stretch>
        </p:blipFill>
        <p:spPr>
          <a:xfrm>
            <a:off x="356021" y="2618694"/>
            <a:ext cx="6382933" cy="1620611"/>
          </a:xfrm>
          <a:prstGeom prst="rect">
            <a:avLst/>
          </a:prstGeom>
        </p:spPr>
      </p:pic>
    </p:spTree>
    <p:extLst>
      <p:ext uri="{BB962C8B-B14F-4D97-AF65-F5344CB8AC3E}">
        <p14:creationId xmlns:p14="http://schemas.microsoft.com/office/powerpoint/2010/main" val="2008801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CE2F-83DB-4935-8E20-382BA1245DD0}"/>
              </a:ext>
            </a:extLst>
          </p:cNvPr>
          <p:cNvSpPr>
            <a:spLocks noGrp="1"/>
          </p:cNvSpPr>
          <p:nvPr>
            <p:ph type="title"/>
          </p:nvPr>
        </p:nvSpPr>
        <p:spPr/>
        <p:txBody>
          <a:bodyPr/>
          <a:lstStyle/>
          <a:p>
            <a:r>
              <a:rPr lang="en-GB" dirty="0"/>
              <a:t>Bind vertex buffer object</a:t>
            </a:r>
          </a:p>
        </p:txBody>
      </p:sp>
      <p:pic>
        <p:nvPicPr>
          <p:cNvPr id="5" name="Content Placeholder 4">
            <a:extLst>
              <a:ext uri="{FF2B5EF4-FFF2-40B4-BE49-F238E27FC236}">
                <a16:creationId xmlns:a16="http://schemas.microsoft.com/office/drawing/2014/main" id="{C0495C9C-B102-4729-AF53-880E4F02A3D8}"/>
              </a:ext>
            </a:extLst>
          </p:cNvPr>
          <p:cNvPicPr>
            <a:picLocks noGrp="1" noChangeAspect="1"/>
          </p:cNvPicPr>
          <p:nvPr>
            <p:ph idx="1"/>
          </p:nvPr>
        </p:nvPicPr>
        <p:blipFill>
          <a:blip r:embed="rId2"/>
          <a:stretch>
            <a:fillRect/>
          </a:stretch>
        </p:blipFill>
        <p:spPr>
          <a:xfrm>
            <a:off x="499545" y="2967037"/>
            <a:ext cx="5753100" cy="923925"/>
          </a:xfrm>
          <a:prstGeom prst="rect">
            <a:avLst/>
          </a:prstGeom>
        </p:spPr>
      </p:pic>
      <p:sp>
        <p:nvSpPr>
          <p:cNvPr id="4" name="Text Placeholder 3">
            <a:extLst>
              <a:ext uri="{FF2B5EF4-FFF2-40B4-BE49-F238E27FC236}">
                <a16:creationId xmlns:a16="http://schemas.microsoft.com/office/drawing/2014/main" id="{C116DBDB-F1A6-41E6-BB0D-DCCA30300DA1}"/>
              </a:ext>
            </a:extLst>
          </p:cNvPr>
          <p:cNvSpPr>
            <a:spLocks noGrp="1"/>
          </p:cNvSpPr>
          <p:nvPr>
            <p:ph type="body" sz="half" idx="2"/>
          </p:nvPr>
        </p:nvSpPr>
        <p:spPr>
          <a:xfrm>
            <a:off x="6410131" y="2057400"/>
            <a:ext cx="4332481" cy="4114800"/>
          </a:xfrm>
          <a:solidFill>
            <a:schemeClr val="tx2"/>
          </a:solidFill>
        </p:spPr>
        <p:txBody>
          <a:bodyPr>
            <a:normAutofit fontScale="92500" lnSpcReduction="20000"/>
          </a:bodyPr>
          <a:lstStyle/>
          <a:p>
            <a:pPr marL="285750" indent="-285750">
              <a:buFont typeface="Wingdings" panose="05000000000000000000" pitchFamily="2" charset="2"/>
              <a:buChar char="Ø"/>
            </a:pPr>
            <a:r>
              <a:rPr lang="en-GB" dirty="0"/>
              <a:t>Bind the vertex buffer object (the thing with out point data in it) for use</a:t>
            </a:r>
          </a:p>
          <a:p>
            <a:pPr marL="285750" indent="-285750">
              <a:buFont typeface="Wingdings" panose="05000000000000000000" pitchFamily="2" charset="2"/>
              <a:buChar char="Ø"/>
            </a:pPr>
            <a:r>
              <a:rPr lang="en-GB" dirty="0"/>
              <a:t>Tell </a:t>
            </a:r>
            <a:r>
              <a:rPr lang="en-GB" dirty="0" err="1"/>
              <a:t>openGL</a:t>
            </a:r>
            <a:r>
              <a:rPr lang="en-GB" dirty="0"/>
              <a:t> what kind of data we are passing</a:t>
            </a:r>
          </a:p>
          <a:p>
            <a:pPr marL="742950" lvl="1" indent="-285750">
              <a:buFont typeface="Wingdings" panose="05000000000000000000" pitchFamily="2" charset="2"/>
              <a:buChar char="Ø"/>
            </a:pPr>
            <a:r>
              <a:rPr lang="en-GB" dirty="0"/>
              <a:t>Start binding the data from element 0</a:t>
            </a:r>
          </a:p>
          <a:p>
            <a:pPr marL="742950" lvl="1" indent="-285750">
              <a:buFont typeface="Wingdings" panose="05000000000000000000" pitchFamily="2" charset="2"/>
              <a:buChar char="Ø"/>
            </a:pPr>
            <a:r>
              <a:rPr lang="en-GB" dirty="0"/>
              <a:t>The data should be chunked up in to sets of 3 floats</a:t>
            </a:r>
          </a:p>
          <a:p>
            <a:pPr marL="742950" lvl="1" indent="-285750">
              <a:buFont typeface="Wingdings" panose="05000000000000000000" pitchFamily="2" charset="2"/>
              <a:buChar char="Ø"/>
            </a:pPr>
            <a:r>
              <a:rPr lang="en-GB" dirty="0"/>
              <a:t>Set the data type to float</a:t>
            </a:r>
          </a:p>
          <a:p>
            <a:pPr marL="742950" lvl="1" indent="-285750">
              <a:buFont typeface="Wingdings" panose="05000000000000000000" pitchFamily="2" charset="2"/>
              <a:buChar char="Ø"/>
            </a:pPr>
            <a:r>
              <a:rPr lang="en-GB" dirty="0"/>
              <a:t>Normalize the data for us? False</a:t>
            </a:r>
          </a:p>
          <a:p>
            <a:pPr marL="742950" lvl="1" indent="-285750">
              <a:buFont typeface="Wingdings" panose="05000000000000000000" pitchFamily="2" charset="2"/>
              <a:buChar char="Ø"/>
            </a:pPr>
            <a:r>
              <a:rPr lang="en-GB" dirty="0"/>
              <a:t>Size of the stride = 0, specifies the byte offset between vertex points. Useful later for now, we need 0.</a:t>
            </a:r>
          </a:p>
          <a:p>
            <a:pPr marL="742950" lvl="1" indent="-285750">
              <a:buFont typeface="Wingdings" panose="05000000000000000000" pitchFamily="2" charset="2"/>
              <a:buChar char="Ø"/>
            </a:pPr>
            <a:r>
              <a:rPr lang="en-GB" dirty="0"/>
              <a:t>pointer to the first component of the first generic vertex attribute in the array. NULL because we don’t want one.</a:t>
            </a:r>
          </a:p>
          <a:p>
            <a:pPr marL="285750" indent="-285750">
              <a:buFont typeface="Wingdings" panose="05000000000000000000" pitchFamily="2" charset="2"/>
              <a:buChar char="Ø"/>
            </a:pPr>
            <a:r>
              <a:rPr lang="en-GB" dirty="0"/>
              <a:t>Activate the vertex array a position 0</a:t>
            </a:r>
          </a:p>
          <a:p>
            <a:pPr marL="742950" lvl="1" indent="-285750">
              <a:buFont typeface="Wingdings" panose="05000000000000000000" pitchFamily="2" charset="2"/>
              <a:buChar char="Ø"/>
            </a:pPr>
            <a:r>
              <a:rPr lang="en-GB" dirty="0"/>
              <a:t>This is a safety thing, think of it as unbinding the current active array.</a:t>
            </a:r>
          </a:p>
          <a:p>
            <a:pPr marL="742950" lvl="1" indent="-285750">
              <a:buFont typeface="Wingdings" panose="05000000000000000000" pitchFamily="2" charset="2"/>
              <a:buChar char="Ø"/>
            </a:pPr>
            <a:endParaRPr lang="en-GB" dirty="0"/>
          </a:p>
        </p:txBody>
      </p:sp>
    </p:spTree>
    <p:extLst>
      <p:ext uri="{BB962C8B-B14F-4D97-AF65-F5344CB8AC3E}">
        <p14:creationId xmlns:p14="http://schemas.microsoft.com/office/powerpoint/2010/main" val="612415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57331-A5A0-4E46-83FA-D8EE24F21386}"/>
              </a:ext>
            </a:extLst>
          </p:cNvPr>
          <p:cNvSpPr>
            <a:spLocks noGrp="1"/>
          </p:cNvSpPr>
          <p:nvPr>
            <p:ph type="title"/>
          </p:nvPr>
        </p:nvSpPr>
        <p:spPr/>
        <p:txBody>
          <a:bodyPr/>
          <a:lstStyle/>
          <a:p>
            <a:r>
              <a:rPr lang="en-GB" dirty="0"/>
              <a:t>Write shader code </a:t>
            </a:r>
          </a:p>
        </p:txBody>
      </p:sp>
      <p:pic>
        <p:nvPicPr>
          <p:cNvPr id="5" name="Content Placeholder 4">
            <a:extLst>
              <a:ext uri="{FF2B5EF4-FFF2-40B4-BE49-F238E27FC236}">
                <a16:creationId xmlns:a16="http://schemas.microsoft.com/office/drawing/2014/main" id="{17C2420D-004E-4CBB-A23E-1F89FD2A3269}"/>
              </a:ext>
            </a:extLst>
          </p:cNvPr>
          <p:cNvPicPr>
            <a:picLocks noGrp="1" noChangeAspect="1"/>
          </p:cNvPicPr>
          <p:nvPr>
            <p:ph idx="1"/>
          </p:nvPr>
        </p:nvPicPr>
        <p:blipFill>
          <a:blip r:embed="rId2"/>
          <a:stretch>
            <a:fillRect/>
          </a:stretch>
        </p:blipFill>
        <p:spPr>
          <a:xfrm>
            <a:off x="1136650" y="1725612"/>
            <a:ext cx="5038725" cy="3228975"/>
          </a:xfrm>
          <a:prstGeom prst="rect">
            <a:avLst/>
          </a:prstGeom>
        </p:spPr>
      </p:pic>
      <p:sp>
        <p:nvSpPr>
          <p:cNvPr id="4" name="Text Placeholder 3">
            <a:extLst>
              <a:ext uri="{FF2B5EF4-FFF2-40B4-BE49-F238E27FC236}">
                <a16:creationId xmlns:a16="http://schemas.microsoft.com/office/drawing/2014/main" id="{E6B14946-F9AA-4D0B-9B47-E1ED202CF574}"/>
              </a:ext>
            </a:extLst>
          </p:cNvPr>
          <p:cNvSpPr>
            <a:spLocks noGrp="1"/>
          </p:cNvSpPr>
          <p:nvPr>
            <p:ph type="body" sz="half" idx="2"/>
          </p:nvPr>
        </p:nvSpPr>
        <p:spPr>
          <a:xfrm>
            <a:off x="7085012" y="2209799"/>
            <a:ext cx="4046408" cy="2744788"/>
          </a:xfrm>
          <a:solidFill>
            <a:schemeClr val="tx2"/>
          </a:solidFill>
        </p:spPr>
        <p:txBody>
          <a:bodyPr>
            <a:normAutofit/>
          </a:bodyPr>
          <a:lstStyle/>
          <a:p>
            <a:r>
              <a:rPr lang="en-GB" dirty="0"/>
              <a:t>MAGIC!</a:t>
            </a:r>
          </a:p>
          <a:p>
            <a:r>
              <a:rPr lang="en-GB" dirty="0"/>
              <a:t>This step is, like so many, important </a:t>
            </a:r>
            <a:r>
              <a:rPr lang="en-GB"/>
              <a:t>and can </a:t>
            </a:r>
            <a:r>
              <a:rPr lang="en-GB" dirty="0"/>
              <a:t>not be skipped but we will talk more about them soon.</a:t>
            </a:r>
          </a:p>
          <a:p>
            <a:r>
              <a:rPr lang="en-GB" dirty="0"/>
              <a:t>For now, just accept that you need these. Without them, </a:t>
            </a:r>
            <a:r>
              <a:rPr lang="en-GB" dirty="0" err="1"/>
              <a:t>openGL</a:t>
            </a:r>
            <a:r>
              <a:rPr lang="en-GB" dirty="0"/>
              <a:t> will not know what to do with the vertex data we just gave it</a:t>
            </a:r>
          </a:p>
        </p:txBody>
      </p:sp>
    </p:spTree>
    <p:extLst>
      <p:ext uri="{BB962C8B-B14F-4D97-AF65-F5344CB8AC3E}">
        <p14:creationId xmlns:p14="http://schemas.microsoft.com/office/powerpoint/2010/main" val="734533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3DBE-95B1-40B0-A06A-820A0E5FBB60}"/>
              </a:ext>
            </a:extLst>
          </p:cNvPr>
          <p:cNvSpPr>
            <a:spLocks noGrp="1"/>
          </p:cNvSpPr>
          <p:nvPr>
            <p:ph type="title"/>
          </p:nvPr>
        </p:nvSpPr>
        <p:spPr/>
        <p:txBody>
          <a:bodyPr/>
          <a:lstStyle/>
          <a:p>
            <a:r>
              <a:rPr lang="en-GB" dirty="0"/>
              <a:t>Linking and compiling the shaders</a:t>
            </a:r>
          </a:p>
        </p:txBody>
      </p:sp>
      <p:pic>
        <p:nvPicPr>
          <p:cNvPr id="5" name="Content Placeholder 4">
            <a:extLst>
              <a:ext uri="{FF2B5EF4-FFF2-40B4-BE49-F238E27FC236}">
                <a16:creationId xmlns:a16="http://schemas.microsoft.com/office/drawing/2014/main" id="{CE8DE2DE-450B-4D57-B12A-0B910065F18C}"/>
              </a:ext>
            </a:extLst>
          </p:cNvPr>
          <p:cNvPicPr>
            <a:picLocks noGrp="1" noChangeAspect="1"/>
          </p:cNvPicPr>
          <p:nvPr>
            <p:ph idx="1"/>
          </p:nvPr>
        </p:nvPicPr>
        <p:blipFill>
          <a:blip r:embed="rId2"/>
          <a:stretch>
            <a:fillRect/>
          </a:stretch>
        </p:blipFill>
        <p:spPr>
          <a:xfrm>
            <a:off x="501002" y="2360645"/>
            <a:ext cx="6262961" cy="1632306"/>
          </a:xfrm>
          <a:prstGeom prst="rect">
            <a:avLst/>
          </a:prstGeom>
        </p:spPr>
      </p:pic>
      <p:sp>
        <p:nvSpPr>
          <p:cNvPr id="4" name="Text Placeholder 3">
            <a:extLst>
              <a:ext uri="{FF2B5EF4-FFF2-40B4-BE49-F238E27FC236}">
                <a16:creationId xmlns:a16="http://schemas.microsoft.com/office/drawing/2014/main" id="{E916FB82-7A71-47C0-AC5C-BB237EDF68A1}"/>
              </a:ext>
            </a:extLst>
          </p:cNvPr>
          <p:cNvSpPr>
            <a:spLocks noGrp="1"/>
          </p:cNvSpPr>
          <p:nvPr>
            <p:ph type="body" sz="half" idx="2"/>
          </p:nvPr>
        </p:nvSpPr>
        <p:spPr>
          <a:xfrm>
            <a:off x="7085012" y="2210026"/>
            <a:ext cx="3657600" cy="3565850"/>
          </a:xfrm>
          <a:solidFill>
            <a:schemeClr val="tx2"/>
          </a:solidFill>
        </p:spPr>
        <p:txBody>
          <a:bodyPr>
            <a:normAutofit fontScale="92500" lnSpcReduction="10000"/>
          </a:bodyPr>
          <a:lstStyle/>
          <a:p>
            <a:pPr marL="285750" indent="-285750">
              <a:buFont typeface="Wingdings" panose="05000000000000000000" pitchFamily="2" charset="2"/>
              <a:buChar char="Ø"/>
            </a:pPr>
            <a:r>
              <a:rPr lang="en-GB" dirty="0"/>
              <a:t>We create a </a:t>
            </a:r>
            <a:r>
              <a:rPr lang="en-GB" dirty="0" err="1"/>
              <a:t>Gluint</a:t>
            </a:r>
            <a:r>
              <a:rPr lang="en-GB" dirty="0"/>
              <a:t> to a shader of type GL_VERTEX_SHADER, called </a:t>
            </a:r>
            <a:r>
              <a:rPr lang="en-GB" dirty="0" err="1"/>
              <a:t>VertexShader</a:t>
            </a:r>
            <a:endParaRPr lang="en-GB" dirty="0"/>
          </a:p>
          <a:p>
            <a:pPr marL="285750" indent="-285750">
              <a:buFont typeface="Wingdings" panose="05000000000000000000" pitchFamily="2" charset="2"/>
              <a:buChar char="Ø"/>
            </a:pPr>
            <a:r>
              <a:rPr lang="en-GB" dirty="0"/>
              <a:t>We link </a:t>
            </a:r>
            <a:r>
              <a:rPr lang="en-GB" dirty="0" err="1"/>
              <a:t>VertexShader</a:t>
            </a:r>
            <a:r>
              <a:rPr lang="en-GB" dirty="0"/>
              <a:t> to the </a:t>
            </a:r>
            <a:r>
              <a:rPr lang="en-GB" dirty="0" err="1"/>
              <a:t>VertexShaderCode</a:t>
            </a:r>
            <a:r>
              <a:rPr lang="en-GB" dirty="0"/>
              <a:t> using </a:t>
            </a:r>
            <a:r>
              <a:rPr lang="en-GB" dirty="0" err="1"/>
              <a:t>glShaderSource</a:t>
            </a:r>
            <a:endParaRPr lang="en-GB" dirty="0"/>
          </a:p>
          <a:p>
            <a:pPr marL="285750" indent="-285750">
              <a:buFont typeface="Wingdings" panose="05000000000000000000" pitchFamily="2" charset="2"/>
              <a:buChar char="Ø"/>
            </a:pPr>
            <a:r>
              <a:rPr lang="en-GB" dirty="0"/>
              <a:t>Then we call </a:t>
            </a:r>
            <a:r>
              <a:rPr lang="en-GB" dirty="0" err="1"/>
              <a:t>glCompileShader</a:t>
            </a:r>
            <a:r>
              <a:rPr lang="en-GB" dirty="0"/>
              <a:t> passing </a:t>
            </a:r>
            <a:r>
              <a:rPr lang="en-GB" dirty="0" err="1"/>
              <a:t>VertexShader</a:t>
            </a:r>
            <a:r>
              <a:rPr lang="en-GB" dirty="0"/>
              <a:t> as an argument.</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We then do the same for the fragment shader BUT MAKE SURE TO PASS THE FRAGMENT SHADER OBJECT AND CODE!</a:t>
            </a:r>
          </a:p>
        </p:txBody>
      </p:sp>
    </p:spTree>
    <p:extLst>
      <p:ext uri="{BB962C8B-B14F-4D97-AF65-F5344CB8AC3E}">
        <p14:creationId xmlns:p14="http://schemas.microsoft.com/office/powerpoint/2010/main" val="3935073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0631-8249-406A-BCD9-36C0990A9D70}"/>
              </a:ext>
            </a:extLst>
          </p:cNvPr>
          <p:cNvSpPr>
            <a:spLocks noGrp="1"/>
          </p:cNvSpPr>
          <p:nvPr>
            <p:ph type="title"/>
          </p:nvPr>
        </p:nvSpPr>
        <p:spPr/>
        <p:txBody>
          <a:bodyPr/>
          <a:lstStyle/>
          <a:p>
            <a:r>
              <a:rPr lang="en-GB" dirty="0"/>
              <a:t>Connect the </a:t>
            </a:r>
            <a:r>
              <a:rPr lang="en-GB" dirty="0" err="1"/>
              <a:t>shAders</a:t>
            </a:r>
            <a:r>
              <a:rPr lang="en-GB" dirty="0"/>
              <a:t> to a shader program</a:t>
            </a:r>
          </a:p>
        </p:txBody>
      </p:sp>
      <p:pic>
        <p:nvPicPr>
          <p:cNvPr id="5" name="Content Placeholder 4">
            <a:extLst>
              <a:ext uri="{FF2B5EF4-FFF2-40B4-BE49-F238E27FC236}">
                <a16:creationId xmlns:a16="http://schemas.microsoft.com/office/drawing/2014/main" id="{C50044E2-B299-4D3C-9B3C-28AFECB4B9A9}"/>
              </a:ext>
            </a:extLst>
          </p:cNvPr>
          <p:cNvPicPr>
            <a:picLocks noGrp="1" noChangeAspect="1"/>
          </p:cNvPicPr>
          <p:nvPr>
            <p:ph idx="1"/>
          </p:nvPr>
        </p:nvPicPr>
        <p:blipFill>
          <a:blip r:embed="rId2"/>
          <a:stretch>
            <a:fillRect/>
          </a:stretch>
        </p:blipFill>
        <p:spPr>
          <a:xfrm>
            <a:off x="462699" y="2663301"/>
            <a:ext cx="5633301" cy="981367"/>
          </a:xfrm>
          <a:prstGeom prst="rect">
            <a:avLst/>
          </a:prstGeom>
        </p:spPr>
      </p:pic>
      <p:sp>
        <p:nvSpPr>
          <p:cNvPr id="4" name="Text Placeholder 3">
            <a:extLst>
              <a:ext uri="{FF2B5EF4-FFF2-40B4-BE49-F238E27FC236}">
                <a16:creationId xmlns:a16="http://schemas.microsoft.com/office/drawing/2014/main" id="{26EE99DB-22EB-4447-B995-1970464D7F2D}"/>
              </a:ext>
            </a:extLst>
          </p:cNvPr>
          <p:cNvSpPr>
            <a:spLocks noGrp="1"/>
          </p:cNvSpPr>
          <p:nvPr>
            <p:ph type="body" sz="half" idx="2"/>
          </p:nvPr>
        </p:nvSpPr>
        <p:spPr>
          <a:xfrm>
            <a:off x="7085012" y="2209799"/>
            <a:ext cx="3657600" cy="4412943"/>
          </a:xfrm>
          <a:solidFill>
            <a:schemeClr val="tx2"/>
          </a:solidFill>
        </p:spPr>
        <p:txBody>
          <a:bodyPr>
            <a:normAutofit/>
          </a:bodyPr>
          <a:lstStyle/>
          <a:p>
            <a:pPr marL="285750" indent="-285750">
              <a:buFont typeface="Wingdings" panose="05000000000000000000" pitchFamily="2" charset="2"/>
              <a:buChar char="Ø"/>
            </a:pPr>
            <a:r>
              <a:rPr lang="en-GB" dirty="0"/>
              <a:t>We create an </a:t>
            </a:r>
            <a:r>
              <a:rPr lang="en-GB" dirty="0" err="1"/>
              <a:t>Gluint</a:t>
            </a:r>
            <a:r>
              <a:rPr lang="en-GB" dirty="0"/>
              <a:t>, </a:t>
            </a:r>
            <a:r>
              <a:rPr lang="en-GB" dirty="0" err="1"/>
              <a:t>ShaderProgram</a:t>
            </a:r>
            <a:r>
              <a:rPr lang="en-GB" dirty="0"/>
              <a:t> using </a:t>
            </a:r>
            <a:r>
              <a:rPr lang="en-GB" dirty="0" err="1"/>
              <a:t>glCreateProgram</a:t>
            </a:r>
            <a:r>
              <a:rPr lang="en-GB" dirty="0"/>
              <a:t>. This will be where we connect our vert and frag shader in to one program, ready to use.</a:t>
            </a:r>
          </a:p>
          <a:p>
            <a:pPr marL="285750" indent="-285750">
              <a:buFont typeface="Wingdings" panose="05000000000000000000" pitchFamily="2" charset="2"/>
              <a:buChar char="Ø"/>
            </a:pPr>
            <a:r>
              <a:rPr lang="en-GB" dirty="0"/>
              <a:t>We attach the vertex shader to the shader program using </a:t>
            </a:r>
            <a:r>
              <a:rPr lang="en-GB" dirty="0" err="1"/>
              <a:t>glAttachShader</a:t>
            </a:r>
            <a:endParaRPr lang="en-GB" dirty="0"/>
          </a:p>
          <a:p>
            <a:pPr marL="285750" indent="-285750">
              <a:buFont typeface="Wingdings" panose="05000000000000000000" pitchFamily="2" charset="2"/>
              <a:buChar char="Ø"/>
            </a:pPr>
            <a:r>
              <a:rPr lang="en-GB" dirty="0"/>
              <a:t>And do the same for the fragment shader</a:t>
            </a:r>
          </a:p>
          <a:p>
            <a:pPr marL="285750" indent="-285750">
              <a:buFont typeface="Wingdings" panose="05000000000000000000" pitchFamily="2" charset="2"/>
              <a:buChar char="Ø"/>
            </a:pPr>
            <a:r>
              <a:rPr lang="en-GB" dirty="0"/>
              <a:t>Since we defined the shader type in the previous code, </a:t>
            </a:r>
            <a:r>
              <a:rPr lang="en-GB" dirty="0" err="1"/>
              <a:t>glAttachShader</a:t>
            </a:r>
            <a:r>
              <a:rPr lang="en-GB" dirty="0"/>
              <a:t> will know which shader is which and process them accordingly.</a:t>
            </a:r>
          </a:p>
        </p:txBody>
      </p:sp>
      <p:sp>
        <p:nvSpPr>
          <p:cNvPr id="6" name="TextBox 5">
            <a:extLst>
              <a:ext uri="{FF2B5EF4-FFF2-40B4-BE49-F238E27FC236}">
                <a16:creationId xmlns:a16="http://schemas.microsoft.com/office/drawing/2014/main" id="{D2ECDF7B-9055-450B-8A9E-A9A56A67C988}"/>
              </a:ext>
            </a:extLst>
          </p:cNvPr>
          <p:cNvSpPr txBox="1"/>
          <p:nvPr/>
        </p:nvSpPr>
        <p:spPr>
          <a:xfrm>
            <a:off x="1384917" y="6525087"/>
            <a:ext cx="5633301" cy="276999"/>
          </a:xfrm>
          <a:prstGeom prst="rect">
            <a:avLst/>
          </a:prstGeom>
          <a:noFill/>
        </p:spPr>
        <p:txBody>
          <a:bodyPr wrap="square" rtlCol="0">
            <a:spAutoFit/>
          </a:bodyPr>
          <a:lstStyle/>
          <a:p>
            <a:r>
              <a:rPr lang="en-GB" sz="1200" dirty="0"/>
              <a:t>Note: a shader can be used in several program.</a:t>
            </a:r>
          </a:p>
        </p:txBody>
      </p:sp>
    </p:spTree>
    <p:extLst>
      <p:ext uri="{BB962C8B-B14F-4D97-AF65-F5344CB8AC3E}">
        <p14:creationId xmlns:p14="http://schemas.microsoft.com/office/powerpoint/2010/main" val="2849418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9EB5-A71A-44BA-84BD-49FA123F3DBA}"/>
              </a:ext>
            </a:extLst>
          </p:cNvPr>
          <p:cNvSpPr>
            <a:spLocks noGrp="1"/>
          </p:cNvSpPr>
          <p:nvPr>
            <p:ph type="title"/>
          </p:nvPr>
        </p:nvSpPr>
        <p:spPr/>
        <p:txBody>
          <a:bodyPr/>
          <a:lstStyle/>
          <a:p>
            <a:r>
              <a:rPr lang="en-GB" dirty="0"/>
              <a:t>The elements</a:t>
            </a:r>
          </a:p>
        </p:txBody>
      </p:sp>
      <p:sp>
        <p:nvSpPr>
          <p:cNvPr id="3" name="Text Placeholder 2">
            <a:extLst>
              <a:ext uri="{FF2B5EF4-FFF2-40B4-BE49-F238E27FC236}">
                <a16:creationId xmlns:a16="http://schemas.microsoft.com/office/drawing/2014/main" id="{3DFDE521-F913-4213-8565-2C94FE676E82}"/>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81117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8D568-BA4C-4A6C-B340-83470D64C7AF}"/>
              </a:ext>
            </a:extLst>
          </p:cNvPr>
          <p:cNvSpPr>
            <a:spLocks noGrp="1"/>
          </p:cNvSpPr>
          <p:nvPr>
            <p:ph type="title"/>
          </p:nvPr>
        </p:nvSpPr>
        <p:spPr/>
        <p:txBody>
          <a:bodyPr/>
          <a:lstStyle/>
          <a:p>
            <a:r>
              <a:rPr lang="en-GB" dirty="0"/>
              <a:t>Link and validate the shader program</a:t>
            </a:r>
          </a:p>
        </p:txBody>
      </p:sp>
      <p:pic>
        <p:nvPicPr>
          <p:cNvPr id="5" name="Content Placeholder 4">
            <a:extLst>
              <a:ext uri="{FF2B5EF4-FFF2-40B4-BE49-F238E27FC236}">
                <a16:creationId xmlns:a16="http://schemas.microsoft.com/office/drawing/2014/main" id="{05787C31-6C8A-4CFA-AE7F-E17F1A533F56}"/>
              </a:ext>
            </a:extLst>
          </p:cNvPr>
          <p:cNvPicPr>
            <a:picLocks noGrp="1" noChangeAspect="1"/>
          </p:cNvPicPr>
          <p:nvPr>
            <p:ph idx="1"/>
          </p:nvPr>
        </p:nvPicPr>
        <p:blipFill>
          <a:blip r:embed="rId2"/>
          <a:stretch>
            <a:fillRect/>
          </a:stretch>
        </p:blipFill>
        <p:spPr>
          <a:xfrm>
            <a:off x="347869" y="2413528"/>
            <a:ext cx="6339279" cy="1887538"/>
          </a:xfrm>
          <a:prstGeom prst="rect">
            <a:avLst/>
          </a:prstGeom>
        </p:spPr>
      </p:pic>
      <p:sp>
        <p:nvSpPr>
          <p:cNvPr id="4" name="Text Placeholder 3">
            <a:extLst>
              <a:ext uri="{FF2B5EF4-FFF2-40B4-BE49-F238E27FC236}">
                <a16:creationId xmlns:a16="http://schemas.microsoft.com/office/drawing/2014/main" id="{C87F2C41-E122-4713-934A-221961FA6CEB}"/>
              </a:ext>
            </a:extLst>
          </p:cNvPr>
          <p:cNvSpPr>
            <a:spLocks noGrp="1"/>
          </p:cNvSpPr>
          <p:nvPr>
            <p:ph type="body" sz="half" idx="2"/>
          </p:nvPr>
        </p:nvSpPr>
        <p:spPr>
          <a:xfrm>
            <a:off x="7085012" y="2209799"/>
            <a:ext cx="3657600" cy="2930372"/>
          </a:xfrm>
          <a:solidFill>
            <a:schemeClr val="tx2"/>
          </a:solidFill>
        </p:spPr>
        <p:txBody>
          <a:bodyPr>
            <a:normAutofit/>
          </a:bodyPr>
          <a:lstStyle/>
          <a:p>
            <a:pPr marL="285750" indent="-285750">
              <a:buFont typeface="Wingdings" panose="05000000000000000000" pitchFamily="2" charset="2"/>
              <a:buChar char="Ø"/>
            </a:pPr>
            <a:r>
              <a:rPr lang="en-GB" dirty="0"/>
              <a:t>Now we need to link the shader program and check it for link errors.</a:t>
            </a:r>
          </a:p>
          <a:p>
            <a:pPr marL="742950" lvl="1" indent="-285750">
              <a:buFont typeface="Wingdings" panose="05000000000000000000" pitchFamily="2" charset="2"/>
              <a:buChar char="Ø"/>
            </a:pPr>
            <a:r>
              <a:rPr lang="en-GB" dirty="0"/>
              <a:t>if we detect a link error, we will print a helpful message</a:t>
            </a:r>
          </a:p>
          <a:p>
            <a:pPr marL="285750" indent="-285750">
              <a:buFont typeface="Wingdings" panose="05000000000000000000" pitchFamily="2" charset="2"/>
              <a:buChar char="Ø"/>
            </a:pPr>
            <a:r>
              <a:rPr lang="en-GB" dirty="0"/>
              <a:t>If the linking was successful We validate the program</a:t>
            </a:r>
          </a:p>
          <a:p>
            <a:pPr marL="742950" lvl="1" indent="-285750">
              <a:buFont typeface="Wingdings" panose="05000000000000000000" pitchFamily="2" charset="2"/>
              <a:buChar char="Ø"/>
            </a:pPr>
            <a:r>
              <a:rPr lang="en-GB" dirty="0"/>
              <a:t>If the validation fails we print an helpful message </a:t>
            </a:r>
          </a:p>
        </p:txBody>
      </p:sp>
    </p:spTree>
    <p:extLst>
      <p:ext uri="{BB962C8B-B14F-4D97-AF65-F5344CB8AC3E}">
        <p14:creationId xmlns:p14="http://schemas.microsoft.com/office/powerpoint/2010/main" val="4027362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9BC3-B908-46B7-B1A5-C31D5F2F64E6}"/>
              </a:ext>
            </a:extLst>
          </p:cNvPr>
          <p:cNvSpPr>
            <a:spLocks noGrp="1"/>
          </p:cNvSpPr>
          <p:nvPr>
            <p:ph type="title"/>
          </p:nvPr>
        </p:nvSpPr>
        <p:spPr/>
        <p:txBody>
          <a:bodyPr/>
          <a:lstStyle/>
          <a:p>
            <a:r>
              <a:rPr lang="en-GB" dirty="0"/>
              <a:t>Side note!</a:t>
            </a:r>
          </a:p>
        </p:txBody>
      </p:sp>
      <p:pic>
        <p:nvPicPr>
          <p:cNvPr id="5" name="Content Placeholder 4">
            <a:extLst>
              <a:ext uri="{FF2B5EF4-FFF2-40B4-BE49-F238E27FC236}">
                <a16:creationId xmlns:a16="http://schemas.microsoft.com/office/drawing/2014/main" id="{311F8A97-AD15-4572-9BCF-605B2AA10AA9}"/>
              </a:ext>
            </a:extLst>
          </p:cNvPr>
          <p:cNvPicPr>
            <a:picLocks noGrp="1" noChangeAspect="1"/>
          </p:cNvPicPr>
          <p:nvPr>
            <p:ph idx="1"/>
          </p:nvPr>
        </p:nvPicPr>
        <p:blipFill>
          <a:blip r:embed="rId2"/>
          <a:stretch>
            <a:fillRect/>
          </a:stretch>
        </p:blipFill>
        <p:spPr>
          <a:xfrm>
            <a:off x="684213" y="1653832"/>
            <a:ext cx="5943600" cy="3372536"/>
          </a:xfrm>
          <a:prstGeom prst="rect">
            <a:avLst/>
          </a:prstGeom>
        </p:spPr>
      </p:pic>
      <p:sp>
        <p:nvSpPr>
          <p:cNvPr id="4" name="Text Placeholder 3">
            <a:extLst>
              <a:ext uri="{FF2B5EF4-FFF2-40B4-BE49-F238E27FC236}">
                <a16:creationId xmlns:a16="http://schemas.microsoft.com/office/drawing/2014/main" id="{D1ADE0A8-DD28-456F-9D18-011F7F06C8F6}"/>
              </a:ext>
            </a:extLst>
          </p:cNvPr>
          <p:cNvSpPr>
            <a:spLocks noGrp="1"/>
          </p:cNvSpPr>
          <p:nvPr>
            <p:ph type="body" sz="half" idx="2"/>
          </p:nvPr>
        </p:nvSpPr>
        <p:spPr/>
        <p:txBody>
          <a:bodyPr/>
          <a:lstStyle/>
          <a:p>
            <a:r>
              <a:rPr lang="en-GB" dirty="0"/>
              <a:t>Check shader function looks like this</a:t>
            </a:r>
          </a:p>
          <a:p>
            <a:r>
              <a:rPr lang="en-GB" dirty="0"/>
              <a:t>It will print any shader compiler/linker errors to the console.</a:t>
            </a:r>
          </a:p>
          <a:p>
            <a:endParaRPr lang="en-GB" dirty="0"/>
          </a:p>
        </p:txBody>
      </p:sp>
    </p:spTree>
    <p:extLst>
      <p:ext uri="{BB962C8B-B14F-4D97-AF65-F5344CB8AC3E}">
        <p14:creationId xmlns:p14="http://schemas.microsoft.com/office/powerpoint/2010/main" val="3102084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1E5CA-0F70-4671-9EE9-A4CECC631D11}"/>
              </a:ext>
            </a:extLst>
          </p:cNvPr>
          <p:cNvSpPr>
            <a:spLocks noGrp="1"/>
          </p:cNvSpPr>
          <p:nvPr>
            <p:ph type="title"/>
          </p:nvPr>
        </p:nvSpPr>
        <p:spPr/>
        <p:txBody>
          <a:bodyPr/>
          <a:lstStyle/>
          <a:p>
            <a:r>
              <a:rPr lang="en-GB" dirty="0"/>
              <a:t>Set clear colour and view port</a:t>
            </a:r>
          </a:p>
        </p:txBody>
      </p:sp>
      <p:pic>
        <p:nvPicPr>
          <p:cNvPr id="5" name="Content Placeholder 4">
            <a:extLst>
              <a:ext uri="{FF2B5EF4-FFF2-40B4-BE49-F238E27FC236}">
                <a16:creationId xmlns:a16="http://schemas.microsoft.com/office/drawing/2014/main" id="{488508D2-E102-453A-BF0C-162C68151C80}"/>
              </a:ext>
            </a:extLst>
          </p:cNvPr>
          <p:cNvPicPr>
            <a:picLocks noGrp="1" noChangeAspect="1"/>
          </p:cNvPicPr>
          <p:nvPr>
            <p:ph idx="1"/>
          </p:nvPr>
        </p:nvPicPr>
        <p:blipFill>
          <a:blip r:embed="rId2"/>
          <a:stretch>
            <a:fillRect/>
          </a:stretch>
        </p:blipFill>
        <p:spPr>
          <a:xfrm>
            <a:off x="847076" y="2725445"/>
            <a:ext cx="4882011" cy="820506"/>
          </a:xfrm>
          <a:prstGeom prst="rect">
            <a:avLst/>
          </a:prstGeom>
        </p:spPr>
      </p:pic>
      <p:sp>
        <p:nvSpPr>
          <p:cNvPr id="4" name="Text Placeholder 3">
            <a:extLst>
              <a:ext uri="{FF2B5EF4-FFF2-40B4-BE49-F238E27FC236}">
                <a16:creationId xmlns:a16="http://schemas.microsoft.com/office/drawing/2014/main" id="{44B51E5A-0C2E-40C6-869D-B6B6E53F5BCB}"/>
              </a:ext>
            </a:extLst>
          </p:cNvPr>
          <p:cNvSpPr>
            <a:spLocks noGrp="1"/>
          </p:cNvSpPr>
          <p:nvPr>
            <p:ph type="body" sz="half" idx="2"/>
          </p:nvPr>
        </p:nvSpPr>
        <p:spPr/>
        <p:txBody>
          <a:bodyPr/>
          <a:lstStyle/>
          <a:p>
            <a:r>
              <a:rPr lang="en-GB" dirty="0"/>
              <a:t>You’ve see this before.</a:t>
            </a:r>
          </a:p>
        </p:txBody>
      </p:sp>
    </p:spTree>
    <p:extLst>
      <p:ext uri="{BB962C8B-B14F-4D97-AF65-F5344CB8AC3E}">
        <p14:creationId xmlns:p14="http://schemas.microsoft.com/office/powerpoint/2010/main" val="3784138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34C0-1DCC-4E6E-A443-AF66D10FAB5D}"/>
              </a:ext>
            </a:extLst>
          </p:cNvPr>
          <p:cNvSpPr>
            <a:spLocks noGrp="1"/>
          </p:cNvSpPr>
          <p:nvPr>
            <p:ph type="title"/>
          </p:nvPr>
        </p:nvSpPr>
        <p:spPr/>
        <p:txBody>
          <a:bodyPr/>
          <a:lstStyle/>
          <a:p>
            <a:r>
              <a:rPr lang="en-GB" dirty="0"/>
              <a:t>The main loop</a:t>
            </a:r>
          </a:p>
        </p:txBody>
      </p:sp>
      <p:pic>
        <p:nvPicPr>
          <p:cNvPr id="5" name="Content Placeholder 4">
            <a:extLst>
              <a:ext uri="{FF2B5EF4-FFF2-40B4-BE49-F238E27FC236}">
                <a16:creationId xmlns:a16="http://schemas.microsoft.com/office/drawing/2014/main" id="{B550A233-EBD9-4CB9-8978-721103632C4D}"/>
              </a:ext>
            </a:extLst>
          </p:cNvPr>
          <p:cNvPicPr>
            <a:picLocks noGrp="1" noChangeAspect="1"/>
          </p:cNvPicPr>
          <p:nvPr>
            <p:ph idx="1"/>
          </p:nvPr>
        </p:nvPicPr>
        <p:blipFill>
          <a:blip r:embed="rId2"/>
          <a:stretch>
            <a:fillRect/>
          </a:stretch>
        </p:blipFill>
        <p:spPr>
          <a:xfrm>
            <a:off x="379383" y="1828799"/>
            <a:ext cx="6416486" cy="3088433"/>
          </a:xfrm>
          <a:prstGeom prst="rect">
            <a:avLst/>
          </a:prstGeom>
        </p:spPr>
      </p:pic>
      <p:sp>
        <p:nvSpPr>
          <p:cNvPr id="4" name="Text Placeholder 3">
            <a:extLst>
              <a:ext uri="{FF2B5EF4-FFF2-40B4-BE49-F238E27FC236}">
                <a16:creationId xmlns:a16="http://schemas.microsoft.com/office/drawing/2014/main" id="{9C2A8167-9E2A-4C32-9299-341A6CA55F2A}"/>
              </a:ext>
            </a:extLst>
          </p:cNvPr>
          <p:cNvSpPr>
            <a:spLocks noGrp="1"/>
          </p:cNvSpPr>
          <p:nvPr>
            <p:ph type="body" sz="half" idx="2"/>
          </p:nvPr>
        </p:nvSpPr>
        <p:spPr>
          <a:xfrm>
            <a:off x="7085012" y="2209799"/>
            <a:ext cx="3657600" cy="3784601"/>
          </a:xfrm>
          <a:solidFill>
            <a:schemeClr val="tx2"/>
          </a:solidFill>
        </p:spPr>
        <p:txBody>
          <a:bodyPr>
            <a:normAutofit lnSpcReduction="10000"/>
          </a:bodyPr>
          <a:lstStyle/>
          <a:p>
            <a:pPr marL="285750" indent="-285750">
              <a:buFont typeface="Wingdings" panose="05000000000000000000" pitchFamily="2" charset="2"/>
              <a:buChar char="Ø"/>
            </a:pPr>
            <a:r>
              <a:rPr lang="en-GB" dirty="0"/>
              <a:t>After clearing the colour and depth buffers</a:t>
            </a:r>
          </a:p>
          <a:p>
            <a:pPr marL="285750" indent="-285750">
              <a:buFont typeface="Wingdings" panose="05000000000000000000" pitchFamily="2" charset="2"/>
              <a:buChar char="Ø"/>
            </a:pPr>
            <a:r>
              <a:rPr lang="en-GB" dirty="0"/>
              <a:t>Call </a:t>
            </a:r>
            <a:r>
              <a:rPr lang="en-GB" dirty="0" err="1"/>
              <a:t>glUseProgram</a:t>
            </a:r>
            <a:r>
              <a:rPr lang="en-GB" dirty="0"/>
              <a:t>, passing in our shader program</a:t>
            </a:r>
          </a:p>
          <a:p>
            <a:pPr marL="285750" indent="-285750">
              <a:buFont typeface="Wingdings" panose="05000000000000000000" pitchFamily="2" charset="2"/>
              <a:buChar char="Ø"/>
            </a:pPr>
            <a:r>
              <a:rPr lang="en-GB" dirty="0"/>
              <a:t>Call </a:t>
            </a:r>
            <a:r>
              <a:rPr lang="en-GB" dirty="0" err="1"/>
              <a:t>glBindVertexArray</a:t>
            </a:r>
            <a:r>
              <a:rPr lang="en-GB" dirty="0"/>
              <a:t>, passing in our vertex array object (the thing will all our point data in it)</a:t>
            </a:r>
          </a:p>
          <a:p>
            <a:pPr marL="285750" indent="-285750">
              <a:buFont typeface="Wingdings" panose="05000000000000000000" pitchFamily="2" charset="2"/>
              <a:buChar char="Ø"/>
            </a:pPr>
            <a:r>
              <a:rPr lang="en-GB" dirty="0"/>
              <a:t>Call </a:t>
            </a:r>
            <a:r>
              <a:rPr lang="en-GB" dirty="0" err="1"/>
              <a:t>glDrawArrays</a:t>
            </a:r>
            <a:r>
              <a:rPr lang="en-GB" dirty="0"/>
              <a:t>, telling it to draw triangles, starting at element 0 and the number of Indices to draw</a:t>
            </a:r>
          </a:p>
          <a:p>
            <a:pPr marL="285750" indent="-285750">
              <a:buFont typeface="Wingdings" panose="05000000000000000000" pitchFamily="2" charset="2"/>
              <a:buChar char="Ø"/>
            </a:pPr>
            <a:r>
              <a:rPr lang="en-GB" dirty="0"/>
              <a:t>Delay for 16 milliseconds</a:t>
            </a:r>
          </a:p>
          <a:p>
            <a:pPr marL="285750" indent="-285750">
              <a:buFont typeface="Wingdings" panose="05000000000000000000" pitchFamily="2" charset="2"/>
              <a:buChar char="Ø"/>
            </a:pPr>
            <a:r>
              <a:rPr lang="en-GB" dirty="0"/>
              <a:t>Swap window</a:t>
            </a:r>
          </a:p>
        </p:txBody>
      </p:sp>
    </p:spTree>
    <p:extLst>
      <p:ext uri="{BB962C8B-B14F-4D97-AF65-F5344CB8AC3E}">
        <p14:creationId xmlns:p14="http://schemas.microsoft.com/office/powerpoint/2010/main" val="3513107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8AC8E-D4AA-4B1A-881A-47F1B1E68CDE}"/>
              </a:ext>
            </a:extLst>
          </p:cNvPr>
          <p:cNvSpPr>
            <a:spLocks noGrp="1"/>
          </p:cNvSpPr>
          <p:nvPr>
            <p:ph type="title"/>
          </p:nvPr>
        </p:nvSpPr>
        <p:spPr/>
        <p:txBody>
          <a:bodyPr/>
          <a:lstStyle/>
          <a:p>
            <a:r>
              <a:rPr lang="en-GB" dirty="0"/>
              <a:t>Clean up</a:t>
            </a:r>
          </a:p>
        </p:txBody>
      </p:sp>
      <p:pic>
        <p:nvPicPr>
          <p:cNvPr id="5" name="Content Placeholder 4">
            <a:extLst>
              <a:ext uri="{FF2B5EF4-FFF2-40B4-BE49-F238E27FC236}">
                <a16:creationId xmlns:a16="http://schemas.microsoft.com/office/drawing/2014/main" id="{133D3CE1-9F0B-4600-81A6-B0B30B2849A3}"/>
              </a:ext>
            </a:extLst>
          </p:cNvPr>
          <p:cNvPicPr>
            <a:picLocks noGrp="1" noChangeAspect="1"/>
          </p:cNvPicPr>
          <p:nvPr>
            <p:ph idx="1"/>
          </p:nvPr>
        </p:nvPicPr>
        <p:blipFill>
          <a:blip r:embed="rId2"/>
          <a:stretch>
            <a:fillRect/>
          </a:stretch>
        </p:blipFill>
        <p:spPr>
          <a:xfrm>
            <a:off x="809262" y="2505269"/>
            <a:ext cx="6016515" cy="2318657"/>
          </a:xfrm>
          <a:prstGeom prst="rect">
            <a:avLst/>
          </a:prstGeom>
        </p:spPr>
      </p:pic>
      <p:sp>
        <p:nvSpPr>
          <p:cNvPr id="4" name="Text Placeholder 3">
            <a:extLst>
              <a:ext uri="{FF2B5EF4-FFF2-40B4-BE49-F238E27FC236}">
                <a16:creationId xmlns:a16="http://schemas.microsoft.com/office/drawing/2014/main" id="{7F23849A-C792-477D-96A9-8ED7C4C4A5ED}"/>
              </a:ext>
            </a:extLst>
          </p:cNvPr>
          <p:cNvSpPr>
            <a:spLocks noGrp="1"/>
          </p:cNvSpPr>
          <p:nvPr>
            <p:ph type="body" sz="half" idx="2"/>
          </p:nvPr>
        </p:nvSpPr>
        <p:spPr/>
        <p:txBody>
          <a:bodyPr/>
          <a:lstStyle/>
          <a:p>
            <a:r>
              <a:rPr lang="en-GB" dirty="0"/>
              <a:t>Event though our program doesn’t exit the while loop properly, its still good practice to clean up.</a:t>
            </a:r>
          </a:p>
          <a:p>
            <a:endParaRPr lang="en-GB" dirty="0"/>
          </a:p>
          <a:p>
            <a:endParaRPr lang="en-GB" dirty="0"/>
          </a:p>
        </p:txBody>
      </p:sp>
    </p:spTree>
    <p:extLst>
      <p:ext uri="{BB962C8B-B14F-4D97-AF65-F5344CB8AC3E}">
        <p14:creationId xmlns:p14="http://schemas.microsoft.com/office/powerpoint/2010/main" val="2640256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81" name="Rectangle 80">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958D2-2C3C-45CE-9CE5-9F5F8515BD4C}"/>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a:t>Compile and run the code!</a:t>
            </a:r>
          </a:p>
        </p:txBody>
      </p:sp>
      <p:sp>
        <p:nvSpPr>
          <p:cNvPr id="83"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xkcd compiling">
            <a:extLst>
              <a:ext uri="{FF2B5EF4-FFF2-40B4-BE49-F238E27FC236}">
                <a16:creationId xmlns:a16="http://schemas.microsoft.com/office/drawing/2014/main" id="{AF4107A9-8139-4E19-B34B-B032909BA3F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170" r="1" b="4792"/>
          <a:stretch/>
        </p:blipFill>
        <p:spPr bwMode="auto">
          <a:xfrm>
            <a:off x="79907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a:extLst>
            <a:ext uri="{909E8E84-426E-40DD-AFC4-6F175D3DCCD1}">
              <a14:hiddenFill xmlns:a14="http://schemas.microsoft.com/office/drawing/2010/main">
                <a:solidFill>
                  <a:srgbClr val="FFFFFF"/>
                </a:solidFill>
              </a14:hiddenFill>
            </a:ext>
          </a:extLst>
        </p:spPr>
      </p:pic>
      <p:grpSp>
        <p:nvGrpSpPr>
          <p:cNvPr id="85" name="Group 84">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86" name="Straight Connector 85">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76063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3877-4CCF-4804-BE39-938735EB46F4}"/>
              </a:ext>
            </a:extLst>
          </p:cNvPr>
          <p:cNvSpPr>
            <a:spLocks noGrp="1"/>
          </p:cNvSpPr>
          <p:nvPr>
            <p:ph type="title"/>
          </p:nvPr>
        </p:nvSpPr>
        <p:spPr/>
        <p:txBody>
          <a:bodyPr/>
          <a:lstStyle/>
          <a:p>
            <a:r>
              <a:rPr lang="en-GB" dirty="0"/>
              <a:t>What you should see</a:t>
            </a:r>
          </a:p>
        </p:txBody>
      </p:sp>
      <p:pic>
        <p:nvPicPr>
          <p:cNvPr id="5" name="Content Placeholder 4">
            <a:extLst>
              <a:ext uri="{FF2B5EF4-FFF2-40B4-BE49-F238E27FC236}">
                <a16:creationId xmlns:a16="http://schemas.microsoft.com/office/drawing/2014/main" id="{9D1AB541-4027-4D85-8619-099ABC558C23}"/>
              </a:ext>
            </a:extLst>
          </p:cNvPr>
          <p:cNvPicPr>
            <a:picLocks noGrp="1" noChangeAspect="1"/>
          </p:cNvPicPr>
          <p:nvPr>
            <p:ph idx="1"/>
          </p:nvPr>
        </p:nvPicPr>
        <p:blipFill>
          <a:blip r:embed="rId2"/>
          <a:stretch>
            <a:fillRect/>
          </a:stretch>
        </p:blipFill>
        <p:spPr>
          <a:xfrm>
            <a:off x="684213" y="1001938"/>
            <a:ext cx="5943600" cy="4676323"/>
          </a:xfrm>
          <a:prstGeom prst="rect">
            <a:avLst/>
          </a:prstGeom>
        </p:spPr>
      </p:pic>
      <p:sp>
        <p:nvSpPr>
          <p:cNvPr id="4" name="Text Placeholder 3">
            <a:extLst>
              <a:ext uri="{FF2B5EF4-FFF2-40B4-BE49-F238E27FC236}">
                <a16:creationId xmlns:a16="http://schemas.microsoft.com/office/drawing/2014/main" id="{390797C6-C494-4DF4-9CDC-F1E6B4BB066E}"/>
              </a:ext>
            </a:extLst>
          </p:cNvPr>
          <p:cNvSpPr>
            <a:spLocks noGrp="1"/>
          </p:cNvSpPr>
          <p:nvPr>
            <p:ph type="body" sz="half" idx="2"/>
          </p:nvPr>
        </p:nvSpPr>
        <p:spPr/>
        <p:txBody>
          <a:bodyPr/>
          <a:lstStyle/>
          <a:p>
            <a:r>
              <a:rPr lang="en-GB" dirty="0"/>
              <a:t>Something like this!</a:t>
            </a:r>
          </a:p>
        </p:txBody>
      </p:sp>
    </p:spTree>
    <p:extLst>
      <p:ext uri="{BB962C8B-B14F-4D97-AF65-F5344CB8AC3E}">
        <p14:creationId xmlns:p14="http://schemas.microsoft.com/office/powerpoint/2010/main" val="3786218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487B-0E28-4BAD-9BBF-CC83184864DE}"/>
              </a:ext>
            </a:extLst>
          </p:cNvPr>
          <p:cNvSpPr>
            <a:spLocks noGrp="1"/>
          </p:cNvSpPr>
          <p:nvPr>
            <p:ph type="title"/>
          </p:nvPr>
        </p:nvSpPr>
        <p:spPr/>
        <p:txBody>
          <a:bodyPr/>
          <a:lstStyle/>
          <a:p>
            <a:r>
              <a:rPr lang="en-GB" dirty="0"/>
              <a:t>NEXT	</a:t>
            </a:r>
          </a:p>
        </p:txBody>
      </p:sp>
      <p:sp>
        <p:nvSpPr>
          <p:cNvPr id="3" name="Content Placeholder 2">
            <a:extLst>
              <a:ext uri="{FF2B5EF4-FFF2-40B4-BE49-F238E27FC236}">
                <a16:creationId xmlns:a16="http://schemas.microsoft.com/office/drawing/2014/main" id="{6E22A4EC-F240-4460-930D-1EB1652DB5A0}"/>
              </a:ext>
            </a:extLst>
          </p:cNvPr>
          <p:cNvSpPr>
            <a:spLocks noGrp="1"/>
          </p:cNvSpPr>
          <p:nvPr>
            <p:ph idx="1"/>
          </p:nvPr>
        </p:nvSpPr>
        <p:spPr/>
        <p:txBody>
          <a:bodyPr/>
          <a:lstStyle/>
          <a:p>
            <a:r>
              <a:rPr lang="en-GB" dirty="0"/>
              <a:t>Change the colour of the triangle</a:t>
            </a:r>
          </a:p>
          <a:p>
            <a:r>
              <a:rPr lang="en-GB" dirty="0"/>
              <a:t>Move the triangle to a different position</a:t>
            </a:r>
          </a:p>
          <a:p>
            <a:r>
              <a:rPr lang="en-GB" dirty="0"/>
              <a:t>Can you draw 2 triangles?</a:t>
            </a:r>
          </a:p>
        </p:txBody>
      </p:sp>
      <p:sp>
        <p:nvSpPr>
          <p:cNvPr id="4" name="Text Placeholder 3">
            <a:extLst>
              <a:ext uri="{FF2B5EF4-FFF2-40B4-BE49-F238E27FC236}">
                <a16:creationId xmlns:a16="http://schemas.microsoft.com/office/drawing/2014/main" id="{320B1CE5-D6E3-427C-BFA2-A715CFDADF73}"/>
              </a:ext>
            </a:extLst>
          </p:cNvPr>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607767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762D6-97C7-4814-8505-7D00F13E1A95}"/>
              </a:ext>
            </a:extLst>
          </p:cNvPr>
          <p:cNvSpPr>
            <a:spLocks noGrp="1"/>
          </p:cNvSpPr>
          <p:nvPr>
            <p:ph type="title"/>
          </p:nvPr>
        </p:nvSpPr>
        <p:spPr/>
        <p:txBody>
          <a:bodyPr/>
          <a:lstStyle/>
          <a:p>
            <a:r>
              <a:rPr lang="en-GB"/>
              <a:t>Questions?</a:t>
            </a:r>
          </a:p>
        </p:txBody>
      </p:sp>
      <p:sp>
        <p:nvSpPr>
          <p:cNvPr id="3" name="Text Placeholder 2">
            <a:extLst>
              <a:ext uri="{FF2B5EF4-FFF2-40B4-BE49-F238E27FC236}">
                <a16:creationId xmlns:a16="http://schemas.microsoft.com/office/drawing/2014/main" id="{7EE86C84-42CD-45E4-9013-C0E6CEDE045C}"/>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652056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 name="Rectangle 14">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5E2D39-5A7F-4EC4-BF9A-B58B6D3B22B6}"/>
              </a:ext>
            </a:extLst>
          </p:cNvPr>
          <p:cNvSpPr>
            <a:spLocks noGrp="1"/>
          </p:cNvSpPr>
          <p:nvPr>
            <p:ph type="title"/>
          </p:nvPr>
        </p:nvSpPr>
        <p:spPr>
          <a:xfrm>
            <a:off x="684212" y="685799"/>
            <a:ext cx="3747111" cy="4892040"/>
          </a:xfrm>
        </p:spPr>
        <p:txBody>
          <a:bodyPr vert="horz" lIns="91440" tIns="45720" rIns="91440" bIns="45720" rtlCol="0" anchor="ctr">
            <a:normAutofit/>
          </a:bodyPr>
          <a:lstStyle/>
          <a:p>
            <a:pPr algn="r"/>
            <a:r>
              <a:rPr lang="en-US" sz="3600" dirty="0"/>
              <a:t>Euclid’s Postulates</a:t>
            </a:r>
          </a:p>
        </p:txBody>
      </p:sp>
      <p:cxnSp>
        <p:nvCxnSpPr>
          <p:cNvPr id="17" name="Straight Connector 16">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51217A-1DA9-4A9C-9018-C9A0D2210D92}"/>
              </a:ext>
            </a:extLst>
          </p:cNvPr>
          <p:cNvSpPr>
            <a:spLocks noGrp="1"/>
          </p:cNvSpPr>
          <p:nvPr>
            <p:ph idx="1"/>
          </p:nvPr>
        </p:nvSpPr>
        <p:spPr>
          <a:xfrm>
            <a:off x="4979962" y="685799"/>
            <a:ext cx="6288260" cy="4892040"/>
          </a:xfrm>
        </p:spPr>
        <p:txBody>
          <a:bodyPr vert="horz" lIns="91440" tIns="45720" rIns="91440" bIns="45720" rtlCol="0" anchor="ctr">
            <a:normAutofit/>
          </a:bodyPr>
          <a:lstStyle/>
          <a:p>
            <a:pPr marL="457200" indent="-457200">
              <a:lnSpc>
                <a:spcPct val="90000"/>
              </a:lnSpc>
            </a:pPr>
            <a:r>
              <a:rPr lang="en-US" dirty="0">
                <a:solidFill>
                  <a:schemeClr val="tx1"/>
                </a:solidFill>
              </a:rPr>
              <a:t>A straight-line segment can be drawn joining any two points.</a:t>
            </a:r>
          </a:p>
          <a:p>
            <a:pPr marL="457200" indent="-457200">
              <a:lnSpc>
                <a:spcPct val="90000"/>
              </a:lnSpc>
            </a:pPr>
            <a:r>
              <a:rPr lang="en-US" dirty="0">
                <a:solidFill>
                  <a:schemeClr val="tx1"/>
                </a:solidFill>
              </a:rPr>
              <a:t>Any straight-line segment can be extended indefinitely in a straight line.</a:t>
            </a:r>
          </a:p>
          <a:p>
            <a:pPr marL="457200" indent="-457200">
              <a:lnSpc>
                <a:spcPct val="90000"/>
              </a:lnSpc>
            </a:pPr>
            <a:r>
              <a:rPr lang="en-US" dirty="0">
                <a:solidFill>
                  <a:schemeClr val="tx1"/>
                </a:solidFill>
              </a:rPr>
              <a:t>Given any straight-line segment, a circle can be drawn having the segment as radius and one endpoint as center.</a:t>
            </a:r>
          </a:p>
          <a:p>
            <a:pPr marL="457200" indent="-457200">
              <a:lnSpc>
                <a:spcPct val="90000"/>
              </a:lnSpc>
            </a:pPr>
            <a:r>
              <a:rPr lang="en-US" dirty="0">
                <a:solidFill>
                  <a:schemeClr val="tx1"/>
                </a:solidFill>
              </a:rPr>
              <a:t>All right angles are </a:t>
            </a:r>
            <a:r>
              <a:rPr lang="en-US" dirty="0">
                <a:solidFill>
                  <a:schemeClr val="tx1"/>
                </a:solidFill>
                <a:hlinkClick r:id="rId2"/>
              </a:rPr>
              <a:t>congruent</a:t>
            </a:r>
            <a:r>
              <a:rPr lang="en-US" dirty="0">
                <a:solidFill>
                  <a:schemeClr val="tx1"/>
                </a:solidFill>
              </a:rPr>
              <a:t>.</a:t>
            </a:r>
          </a:p>
          <a:p>
            <a:pPr marL="457200" indent="-457200">
              <a:lnSpc>
                <a:spcPct val="90000"/>
              </a:lnSpc>
            </a:pPr>
            <a:r>
              <a:rPr lang="en-US" dirty="0">
                <a:solidFill>
                  <a:schemeClr val="tx1"/>
                </a:solidFill>
              </a:rPr>
              <a:t>If two lines are drawn which intersect a third in such a way that the sum of the inner angles on one side is less than two right angles, then the two lines inevitably must intersect each other on that side if extended far enough. This postulate is equivalent to what is known as the parallel postulate.</a:t>
            </a:r>
          </a:p>
          <a:p>
            <a:pPr>
              <a:lnSpc>
                <a:spcPct val="90000"/>
              </a:lnSpc>
            </a:pPr>
            <a:endParaRPr lang="en-US" dirty="0">
              <a:solidFill>
                <a:schemeClr val="tx1"/>
              </a:solidFill>
            </a:endParaRPr>
          </a:p>
        </p:txBody>
      </p:sp>
    </p:spTree>
    <p:extLst>
      <p:ext uri="{BB962C8B-B14F-4D97-AF65-F5344CB8AC3E}">
        <p14:creationId xmlns:p14="http://schemas.microsoft.com/office/powerpoint/2010/main" val="119149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0BA7133-1DF3-4E28-99FD-4EA479219DBA}"/>
              </a:ext>
            </a:extLst>
          </p:cNvPr>
          <p:cNvGrpSpPr/>
          <p:nvPr/>
        </p:nvGrpSpPr>
        <p:grpSpPr>
          <a:xfrm>
            <a:off x="4896035" y="1971263"/>
            <a:ext cx="2399930" cy="3213716"/>
            <a:chOff x="2024109" y="1411550"/>
            <a:chExt cx="2399930" cy="3213716"/>
          </a:xfrm>
        </p:grpSpPr>
        <p:cxnSp>
          <p:nvCxnSpPr>
            <p:cNvPr id="11" name="Straight Connector 10">
              <a:extLst>
                <a:ext uri="{FF2B5EF4-FFF2-40B4-BE49-F238E27FC236}">
                  <a16:creationId xmlns:a16="http://schemas.microsoft.com/office/drawing/2014/main" id="{46619070-6DE8-4D49-96F3-9DF35B56CDD3}"/>
                </a:ext>
              </a:extLst>
            </p:cNvPr>
            <p:cNvCxnSpPr/>
            <p:nvPr/>
          </p:nvCxnSpPr>
          <p:spPr>
            <a:xfrm>
              <a:off x="2485748" y="1411550"/>
              <a:ext cx="71021" cy="3213716"/>
            </a:xfrm>
            <a:prstGeom prst="line">
              <a:avLst/>
            </a:prstGeom>
            <a:ln w="571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B64FA91-299A-472A-94AB-60AB542A9797}"/>
                </a:ext>
              </a:extLst>
            </p:cNvPr>
            <p:cNvCxnSpPr/>
            <p:nvPr/>
          </p:nvCxnSpPr>
          <p:spPr>
            <a:xfrm>
              <a:off x="3854389" y="1411550"/>
              <a:ext cx="71021" cy="3213716"/>
            </a:xfrm>
            <a:prstGeom prst="line">
              <a:avLst/>
            </a:prstGeom>
            <a:ln w="571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037E9D6-DEDA-4D85-AE2F-379E290B8521}"/>
                </a:ext>
              </a:extLst>
            </p:cNvPr>
            <p:cNvCxnSpPr>
              <a:cxnSpLocks/>
            </p:cNvCxnSpPr>
            <p:nvPr/>
          </p:nvCxnSpPr>
          <p:spPr>
            <a:xfrm>
              <a:off x="2024109" y="3292422"/>
              <a:ext cx="2399930" cy="0"/>
            </a:xfrm>
            <a:prstGeom prst="line">
              <a:avLst/>
            </a:prstGeom>
            <a:ln w="5715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96D9378-805A-4E27-8522-32146FF84876}"/>
                </a:ext>
              </a:extLst>
            </p:cNvPr>
            <p:cNvSpPr/>
            <p:nvPr/>
          </p:nvSpPr>
          <p:spPr>
            <a:xfrm>
              <a:off x="3656012" y="2902998"/>
              <a:ext cx="240654" cy="408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410B6EE8-A446-468D-874F-5EE70AADB08C}"/>
                </a:ext>
              </a:extLst>
            </p:cNvPr>
            <p:cNvSpPr/>
            <p:nvPr/>
          </p:nvSpPr>
          <p:spPr>
            <a:xfrm>
              <a:off x="2521258" y="2902998"/>
              <a:ext cx="240654" cy="408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036" name="Picture 12" descr="Image result for euclid's postulate 5">
            <a:extLst>
              <a:ext uri="{FF2B5EF4-FFF2-40B4-BE49-F238E27FC236}">
                <a16:creationId xmlns:a16="http://schemas.microsoft.com/office/drawing/2014/main" id="{9B1B6151-EE63-4554-A499-4DBACEBB7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9456" y="62143"/>
            <a:ext cx="7469081" cy="280090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 spherical triangle with three right angles. Â ">
            <a:extLst>
              <a:ext uri="{FF2B5EF4-FFF2-40B4-BE49-F238E27FC236}">
                <a16:creationId xmlns:a16="http://schemas.microsoft.com/office/drawing/2014/main" id="{7D1F1811-A4CC-4F1B-AE9B-DBDD5B7538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83" y="2613410"/>
            <a:ext cx="3819525" cy="38195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FC9146D-EE14-4376-BCA6-479259916DF4}"/>
              </a:ext>
            </a:extLst>
          </p:cNvPr>
          <p:cNvPicPr>
            <a:picLocks noChangeAspect="1"/>
          </p:cNvPicPr>
          <p:nvPr/>
        </p:nvPicPr>
        <p:blipFill rotWithShape="1">
          <a:blip r:embed="rId4"/>
          <a:srcRect l="4322" t="20324" r="34974" b="28414"/>
          <a:stretch/>
        </p:blipFill>
        <p:spPr>
          <a:xfrm>
            <a:off x="6704358" y="3586579"/>
            <a:ext cx="5486053" cy="3213716"/>
          </a:xfrm>
          <a:prstGeom prst="rect">
            <a:avLst/>
          </a:prstGeom>
        </p:spPr>
      </p:pic>
    </p:spTree>
    <p:extLst>
      <p:ext uri="{BB962C8B-B14F-4D97-AF65-F5344CB8AC3E}">
        <p14:creationId xmlns:p14="http://schemas.microsoft.com/office/powerpoint/2010/main" val="329027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7.40741E-7 L -0.06055 0.1618 " pathEditMode="relative" rAng="0" ptsTypes="AA">
                                      <p:cBhvr>
                                        <p:cTn id="6" dur="2000" fill="hold"/>
                                        <p:tgtEl>
                                          <p:spTgt spid="17"/>
                                        </p:tgtEl>
                                        <p:attrNameLst>
                                          <p:attrName>ppt_x</p:attrName>
                                          <p:attrName>ppt_y</p:attrName>
                                        </p:attrNameLst>
                                      </p:cBhvr>
                                      <p:rCtr x="-3034" y="8079"/>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81" name="Rectangle 80">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75B9A8-8616-4309-A5F1-EF2AC4CAF61B}"/>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dirty="0"/>
              <a:t>Euclidean space</a:t>
            </a:r>
          </a:p>
        </p:txBody>
      </p:sp>
      <p:sp>
        <p:nvSpPr>
          <p:cNvPr id="83"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euclidean space">
            <a:extLst>
              <a:ext uri="{FF2B5EF4-FFF2-40B4-BE49-F238E27FC236}">
                <a16:creationId xmlns:a16="http://schemas.microsoft.com/office/drawing/2014/main" id="{AAE0E942-AE2A-470B-9163-CA21ED21373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648" r="1" b="13393"/>
          <a:stretch/>
        </p:blipFill>
        <p:spPr bwMode="auto">
          <a:xfrm>
            <a:off x="79907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a:extLst>
            <a:ext uri="{909E8E84-426E-40DD-AFC4-6F175D3DCCD1}">
              <a14:hiddenFill xmlns:a14="http://schemas.microsoft.com/office/drawing/2010/main">
                <a:solidFill>
                  <a:srgbClr val="FFFFFF"/>
                </a:solidFill>
              </a14:hiddenFill>
            </a:ext>
          </a:extLst>
        </p:spPr>
      </p:pic>
      <p:grpSp>
        <p:nvGrpSpPr>
          <p:cNvPr id="85" name="Group 84">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86" name="Straight Connector 85">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415549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BE15C-862D-4F51-BAAC-6C9F01A2AB1D}"/>
              </a:ext>
            </a:extLst>
          </p:cNvPr>
          <p:cNvSpPr>
            <a:spLocks noGrp="1"/>
          </p:cNvSpPr>
          <p:nvPr>
            <p:ph type="title"/>
          </p:nvPr>
        </p:nvSpPr>
        <p:spPr/>
        <p:txBody>
          <a:bodyPr/>
          <a:lstStyle/>
          <a:p>
            <a:r>
              <a:rPr lang="en-GB" dirty="0"/>
              <a:t>Points</a:t>
            </a:r>
          </a:p>
        </p:txBody>
      </p:sp>
      <p:sp>
        <p:nvSpPr>
          <p:cNvPr id="4" name="Text Placeholder 3">
            <a:extLst>
              <a:ext uri="{FF2B5EF4-FFF2-40B4-BE49-F238E27FC236}">
                <a16:creationId xmlns:a16="http://schemas.microsoft.com/office/drawing/2014/main" id="{09AABABF-9FFA-4E15-BD23-69F7CA585C76}"/>
              </a:ext>
            </a:extLst>
          </p:cNvPr>
          <p:cNvSpPr>
            <a:spLocks noGrp="1"/>
          </p:cNvSpPr>
          <p:nvPr>
            <p:ph type="body" sz="half" idx="2"/>
          </p:nvPr>
        </p:nvSpPr>
        <p:spPr>
          <a:xfrm>
            <a:off x="7085012" y="2209799"/>
            <a:ext cx="3657600" cy="2091267"/>
          </a:xfrm>
        </p:spPr>
        <p:txBody>
          <a:bodyPr/>
          <a:lstStyle/>
          <a:p>
            <a:pPr marL="285750" indent="-285750">
              <a:buFont typeface="Wingdings" panose="05000000000000000000" pitchFamily="2" charset="2"/>
              <a:buChar char="Ø"/>
            </a:pPr>
            <a:r>
              <a:rPr lang="en-GB" dirty="0"/>
              <a:t>Position in space</a:t>
            </a:r>
          </a:p>
          <a:p>
            <a:pPr marL="285750" indent="-285750">
              <a:buFont typeface="Wingdings" panose="05000000000000000000" pitchFamily="2" charset="2"/>
              <a:buChar char="Ø"/>
            </a:pPr>
            <a:r>
              <a:rPr lang="en-GB" dirty="0"/>
              <a:t>Infinity small</a:t>
            </a:r>
          </a:p>
          <a:p>
            <a:pPr marL="285750" indent="-285750">
              <a:buFont typeface="Wingdings" panose="05000000000000000000" pitchFamily="2" charset="2"/>
              <a:buChar char="Ø"/>
            </a:pPr>
            <a:r>
              <a:rPr lang="en-GB" dirty="0"/>
              <a:t>In 3D graphics, represented by 3 number [X, Y, Z]</a:t>
            </a:r>
          </a:p>
        </p:txBody>
      </p:sp>
      <p:pic>
        <p:nvPicPr>
          <p:cNvPr id="5122" name="Picture 2" descr="Image result for 3d geometry points">
            <a:extLst>
              <a:ext uri="{FF2B5EF4-FFF2-40B4-BE49-F238E27FC236}">
                <a16:creationId xmlns:a16="http://schemas.microsoft.com/office/drawing/2014/main" id="{4C2BB628-210C-476B-9BB9-E5E44C427F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4213" y="853694"/>
            <a:ext cx="5943600" cy="49728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FE84BD6-18DA-455F-952A-42BF7913BE04}"/>
              </a:ext>
            </a:extLst>
          </p:cNvPr>
          <p:cNvSpPr txBox="1"/>
          <p:nvPr/>
        </p:nvSpPr>
        <p:spPr>
          <a:xfrm>
            <a:off x="4089887" y="2617554"/>
            <a:ext cx="2537926" cy="369332"/>
          </a:xfrm>
          <a:prstGeom prst="rect">
            <a:avLst/>
          </a:prstGeom>
          <a:noFill/>
        </p:spPr>
        <p:txBody>
          <a:bodyPr wrap="square" rtlCol="0">
            <a:spAutoFit/>
          </a:bodyPr>
          <a:lstStyle/>
          <a:p>
            <a:r>
              <a:rPr lang="en-GB" dirty="0"/>
              <a:t>[</a:t>
            </a:r>
            <a:r>
              <a:rPr lang="en-GB" dirty="0">
                <a:solidFill>
                  <a:srgbClr val="FF0000"/>
                </a:solidFill>
              </a:rPr>
              <a:t>X</a:t>
            </a:r>
            <a:r>
              <a:rPr lang="en-GB" dirty="0"/>
              <a:t>,</a:t>
            </a:r>
            <a:r>
              <a:rPr lang="en-GB" dirty="0">
                <a:solidFill>
                  <a:schemeClr val="accent1">
                    <a:lumMod val="60000"/>
                    <a:lumOff val="40000"/>
                  </a:schemeClr>
                </a:solidFill>
              </a:rPr>
              <a:t>Y</a:t>
            </a:r>
            <a:r>
              <a:rPr lang="en-GB" dirty="0"/>
              <a:t>,</a:t>
            </a:r>
            <a:r>
              <a:rPr lang="en-GB" dirty="0">
                <a:solidFill>
                  <a:schemeClr val="accent4">
                    <a:lumMod val="60000"/>
                    <a:lumOff val="40000"/>
                  </a:schemeClr>
                </a:solidFill>
              </a:rPr>
              <a:t>Z</a:t>
            </a:r>
            <a:r>
              <a:rPr lang="en-GB" dirty="0"/>
              <a:t>]</a:t>
            </a:r>
          </a:p>
        </p:txBody>
      </p:sp>
    </p:spTree>
    <p:extLst>
      <p:ext uri="{BB962C8B-B14F-4D97-AF65-F5344CB8AC3E}">
        <p14:creationId xmlns:p14="http://schemas.microsoft.com/office/powerpoint/2010/main" val="2414966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D1842-651E-4E10-AC90-E2B4B2C59C8A}"/>
              </a:ext>
            </a:extLst>
          </p:cNvPr>
          <p:cNvSpPr>
            <a:spLocks noGrp="1"/>
          </p:cNvSpPr>
          <p:nvPr>
            <p:ph type="title"/>
          </p:nvPr>
        </p:nvSpPr>
        <p:spPr/>
        <p:txBody>
          <a:bodyPr/>
          <a:lstStyle/>
          <a:p>
            <a:r>
              <a:rPr lang="en-GB" dirty="0"/>
              <a:t>Lines</a:t>
            </a:r>
          </a:p>
        </p:txBody>
      </p:sp>
      <p:sp>
        <p:nvSpPr>
          <p:cNvPr id="4" name="Text Placeholder 3">
            <a:extLst>
              <a:ext uri="{FF2B5EF4-FFF2-40B4-BE49-F238E27FC236}">
                <a16:creationId xmlns:a16="http://schemas.microsoft.com/office/drawing/2014/main" id="{B37A210E-2E4C-4247-819F-375A979CBF6F}"/>
              </a:ext>
            </a:extLst>
          </p:cNvPr>
          <p:cNvSpPr>
            <a:spLocks noGrp="1"/>
          </p:cNvSpPr>
          <p:nvPr>
            <p:ph type="body" sz="half" idx="2"/>
          </p:nvPr>
        </p:nvSpPr>
        <p:spPr/>
        <p:txBody>
          <a:bodyPr/>
          <a:lstStyle/>
          <a:p>
            <a:pPr marL="285750" indent="-285750">
              <a:buFont typeface="Wingdings" panose="05000000000000000000" pitchFamily="2" charset="2"/>
              <a:buChar char="Ø"/>
            </a:pPr>
            <a:r>
              <a:rPr lang="en-GB" dirty="0"/>
              <a:t>The joining of 2 points</a:t>
            </a:r>
          </a:p>
          <a:p>
            <a:pPr marL="285750" indent="-285750">
              <a:buFont typeface="Wingdings" panose="05000000000000000000" pitchFamily="2" charset="2"/>
              <a:buChar char="Ø"/>
            </a:pPr>
            <a:r>
              <a:rPr lang="en-GB" dirty="0"/>
              <a:t>Usually in a clockwise order (more on this in a minuet)</a:t>
            </a:r>
          </a:p>
        </p:txBody>
      </p:sp>
      <p:sp>
        <p:nvSpPr>
          <p:cNvPr id="5" name="Oval 4">
            <a:extLst>
              <a:ext uri="{FF2B5EF4-FFF2-40B4-BE49-F238E27FC236}">
                <a16:creationId xmlns:a16="http://schemas.microsoft.com/office/drawing/2014/main" id="{AAFE00C0-CAA0-4EB6-8CB6-E934F602AA45}"/>
              </a:ext>
            </a:extLst>
          </p:cNvPr>
          <p:cNvSpPr/>
          <p:nvPr/>
        </p:nvSpPr>
        <p:spPr>
          <a:xfrm>
            <a:off x="4607511" y="1500326"/>
            <a:ext cx="230819" cy="2308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AA90A78E-14AF-4CCC-ACC2-BB0F7F82BF1E}"/>
              </a:ext>
            </a:extLst>
          </p:cNvPr>
          <p:cNvSpPr/>
          <p:nvPr/>
        </p:nvSpPr>
        <p:spPr>
          <a:xfrm>
            <a:off x="1359764" y="5097262"/>
            <a:ext cx="230819" cy="2308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EC5E157C-D0B2-4E34-B986-8F35FCF1E6E6}"/>
              </a:ext>
            </a:extLst>
          </p:cNvPr>
          <p:cNvCxnSpPr>
            <a:stCxn id="6" idx="7"/>
            <a:endCxn id="5" idx="3"/>
          </p:cNvCxnSpPr>
          <p:nvPr/>
        </p:nvCxnSpPr>
        <p:spPr>
          <a:xfrm flipV="1">
            <a:off x="1556780" y="1697343"/>
            <a:ext cx="3084534" cy="3433722"/>
          </a:xfrm>
          <a:prstGeom prst="line">
            <a:avLst/>
          </a:prstGeom>
          <a:ln w="57150">
            <a:solidFill>
              <a:schemeClr val="bg1">
                <a:alpha val="6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598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Isosceles Triangle 14">
            <a:extLst>
              <a:ext uri="{FF2B5EF4-FFF2-40B4-BE49-F238E27FC236}">
                <a16:creationId xmlns:a16="http://schemas.microsoft.com/office/drawing/2014/main" id="{34EE61EE-76C6-4F47-B540-32C3D107CE46}"/>
              </a:ext>
            </a:extLst>
          </p:cNvPr>
          <p:cNvSpPr/>
          <p:nvPr/>
        </p:nvSpPr>
        <p:spPr>
          <a:xfrm>
            <a:off x="3240350" y="2139518"/>
            <a:ext cx="3084534" cy="27945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7BB3F506-99AD-4CF7-962D-C9112A49F78E}"/>
              </a:ext>
            </a:extLst>
          </p:cNvPr>
          <p:cNvSpPr>
            <a:spLocks noGrp="1"/>
          </p:cNvSpPr>
          <p:nvPr>
            <p:ph type="title"/>
          </p:nvPr>
        </p:nvSpPr>
        <p:spPr/>
        <p:txBody>
          <a:bodyPr/>
          <a:lstStyle/>
          <a:p>
            <a:r>
              <a:rPr lang="en-GB" dirty="0"/>
              <a:t>Faces</a:t>
            </a:r>
          </a:p>
        </p:txBody>
      </p:sp>
      <p:sp>
        <p:nvSpPr>
          <p:cNvPr id="4" name="Text Placeholder 3">
            <a:extLst>
              <a:ext uri="{FF2B5EF4-FFF2-40B4-BE49-F238E27FC236}">
                <a16:creationId xmlns:a16="http://schemas.microsoft.com/office/drawing/2014/main" id="{33569C0B-031C-46BA-91FB-E4D780775D5C}"/>
              </a:ext>
            </a:extLst>
          </p:cNvPr>
          <p:cNvSpPr>
            <a:spLocks noGrp="1"/>
          </p:cNvSpPr>
          <p:nvPr>
            <p:ph type="body" sz="half" idx="2"/>
          </p:nvPr>
        </p:nvSpPr>
        <p:spPr/>
        <p:txBody>
          <a:bodyPr/>
          <a:lstStyle/>
          <a:p>
            <a:pPr marL="285750" indent="-285750">
              <a:buFont typeface="Wingdings" panose="05000000000000000000" pitchFamily="2" charset="2"/>
              <a:buChar char="Ø"/>
            </a:pPr>
            <a:r>
              <a:rPr lang="en-GB" dirty="0"/>
              <a:t>The gap between the lines</a:t>
            </a:r>
          </a:p>
          <a:p>
            <a:pPr marL="285750" indent="-285750">
              <a:buFont typeface="Wingdings" panose="05000000000000000000" pitchFamily="2" charset="2"/>
              <a:buChar char="Ø"/>
            </a:pPr>
            <a:r>
              <a:rPr lang="en-GB" dirty="0"/>
              <a:t>With is where we apply colour, once we figure out what the colour will be.</a:t>
            </a:r>
          </a:p>
        </p:txBody>
      </p:sp>
      <p:sp>
        <p:nvSpPr>
          <p:cNvPr id="5" name="Oval 4">
            <a:extLst>
              <a:ext uri="{FF2B5EF4-FFF2-40B4-BE49-F238E27FC236}">
                <a16:creationId xmlns:a16="http://schemas.microsoft.com/office/drawing/2014/main" id="{364C4B35-95FD-4452-8B21-E7D178ACDC55}"/>
              </a:ext>
            </a:extLst>
          </p:cNvPr>
          <p:cNvSpPr/>
          <p:nvPr/>
        </p:nvSpPr>
        <p:spPr>
          <a:xfrm>
            <a:off x="4681949" y="2091714"/>
            <a:ext cx="230819" cy="2308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4FB3DA61-845B-493E-A26E-94AD5F36F617}"/>
              </a:ext>
            </a:extLst>
          </p:cNvPr>
          <p:cNvSpPr/>
          <p:nvPr/>
        </p:nvSpPr>
        <p:spPr>
          <a:xfrm>
            <a:off x="3124940" y="4752512"/>
            <a:ext cx="230819" cy="2308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a:extLst>
              <a:ext uri="{FF2B5EF4-FFF2-40B4-BE49-F238E27FC236}">
                <a16:creationId xmlns:a16="http://schemas.microsoft.com/office/drawing/2014/main" id="{6AE698F0-B8D7-488C-BCC6-850DC4459416}"/>
              </a:ext>
            </a:extLst>
          </p:cNvPr>
          <p:cNvCxnSpPr>
            <a:stCxn id="6" idx="7"/>
            <a:endCxn id="5" idx="3"/>
          </p:cNvCxnSpPr>
          <p:nvPr/>
        </p:nvCxnSpPr>
        <p:spPr>
          <a:xfrm flipV="1">
            <a:off x="3321956" y="2288731"/>
            <a:ext cx="1393796" cy="2497584"/>
          </a:xfrm>
          <a:prstGeom prst="line">
            <a:avLst/>
          </a:prstGeom>
          <a:ln w="57150">
            <a:solidFill>
              <a:schemeClr val="tx1">
                <a:alpha val="6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62ABB617-6ED2-4DDC-9A99-61FBA93AADE9}"/>
              </a:ext>
            </a:extLst>
          </p:cNvPr>
          <p:cNvSpPr/>
          <p:nvPr/>
        </p:nvSpPr>
        <p:spPr>
          <a:xfrm>
            <a:off x="6168503" y="4808110"/>
            <a:ext cx="230819" cy="2308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8E233BDD-3C7B-46D0-BB0D-155014DBE734}"/>
              </a:ext>
            </a:extLst>
          </p:cNvPr>
          <p:cNvCxnSpPr>
            <a:cxnSpLocks/>
            <a:stCxn id="5" idx="5"/>
            <a:endCxn id="8" idx="0"/>
          </p:cNvCxnSpPr>
          <p:nvPr/>
        </p:nvCxnSpPr>
        <p:spPr>
          <a:xfrm>
            <a:off x="4878965" y="2288731"/>
            <a:ext cx="1404948" cy="2519379"/>
          </a:xfrm>
          <a:prstGeom prst="line">
            <a:avLst/>
          </a:prstGeom>
          <a:ln w="57150">
            <a:solidFill>
              <a:schemeClr val="tx1">
                <a:alpha val="6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562B41F-AF88-4572-97BE-B4723F03B8B5}"/>
              </a:ext>
            </a:extLst>
          </p:cNvPr>
          <p:cNvCxnSpPr>
            <a:cxnSpLocks/>
            <a:stCxn id="8" idx="2"/>
            <a:endCxn id="6" idx="5"/>
          </p:cNvCxnSpPr>
          <p:nvPr/>
        </p:nvCxnSpPr>
        <p:spPr>
          <a:xfrm flipH="1">
            <a:off x="3321956" y="4923520"/>
            <a:ext cx="2846547" cy="26009"/>
          </a:xfrm>
          <a:prstGeom prst="line">
            <a:avLst/>
          </a:prstGeom>
          <a:ln w="57150">
            <a:solidFill>
              <a:schemeClr val="tx1">
                <a:alpha val="6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181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B2A42-600A-4C07-83D7-1F94BE0E3279}"/>
              </a:ext>
            </a:extLst>
          </p:cNvPr>
          <p:cNvSpPr>
            <a:spLocks noGrp="1"/>
          </p:cNvSpPr>
          <p:nvPr>
            <p:ph type="title"/>
          </p:nvPr>
        </p:nvSpPr>
        <p:spPr/>
        <p:txBody>
          <a:bodyPr/>
          <a:lstStyle/>
          <a:p>
            <a:r>
              <a:rPr lang="en-GB" dirty="0"/>
              <a:t>Our triangle</a:t>
            </a:r>
          </a:p>
        </p:txBody>
      </p:sp>
      <p:sp>
        <p:nvSpPr>
          <p:cNvPr id="3" name="Text Placeholder 2">
            <a:extLst>
              <a:ext uri="{FF2B5EF4-FFF2-40B4-BE49-F238E27FC236}">
                <a16:creationId xmlns:a16="http://schemas.microsoft.com/office/drawing/2014/main" id="{265BF852-7714-4FB1-AB7F-E35790520D11}"/>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43361830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1061</Words>
  <Application>Microsoft Office PowerPoint</Application>
  <PresentationFormat>Widescreen</PresentationFormat>
  <Paragraphs>112</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Century Gothic</vt:lpstr>
      <vt:lpstr>Wingdings</vt:lpstr>
      <vt:lpstr>Wingdings 3</vt:lpstr>
      <vt:lpstr>Slice</vt:lpstr>
      <vt:lpstr>Programming for graphics</vt:lpstr>
      <vt:lpstr>The elements</vt:lpstr>
      <vt:lpstr>Euclid’s Postulates</vt:lpstr>
      <vt:lpstr>PowerPoint Presentation</vt:lpstr>
      <vt:lpstr>Euclidean space</vt:lpstr>
      <vt:lpstr>Points</vt:lpstr>
      <vt:lpstr>Lines</vt:lpstr>
      <vt:lpstr>Faces</vt:lpstr>
      <vt:lpstr>Our triangle</vt:lpstr>
      <vt:lpstr>Our triangle</vt:lpstr>
      <vt:lpstr>Winding order</vt:lpstr>
      <vt:lpstr>Our code</vt:lpstr>
      <vt:lpstr>Define some points </vt:lpstr>
      <vt:lpstr>Create a vertex buffer</vt:lpstr>
      <vt:lpstr>Create a vertex array object </vt:lpstr>
      <vt:lpstr>Bind vertex buffer object</vt:lpstr>
      <vt:lpstr>Write shader code </vt:lpstr>
      <vt:lpstr>Linking and compiling the shaders</vt:lpstr>
      <vt:lpstr>Connect the shAders to a shader program</vt:lpstr>
      <vt:lpstr>Link and validate the shader program</vt:lpstr>
      <vt:lpstr>Side note!</vt:lpstr>
      <vt:lpstr>Set clear colour and view port</vt:lpstr>
      <vt:lpstr>The main loop</vt:lpstr>
      <vt:lpstr>Clean up</vt:lpstr>
      <vt:lpstr>Compile and run the code!</vt:lpstr>
      <vt:lpstr>What you should see</vt:lpstr>
      <vt:lpstr>NEXT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graphics</dc:title>
  <dc:creator>Nicholas Thomas</dc:creator>
  <cp:lastModifiedBy>Nicholas Thomas</cp:lastModifiedBy>
  <cp:revision>4</cp:revision>
  <dcterms:created xsi:type="dcterms:W3CDTF">2019-01-07T13:42:06Z</dcterms:created>
  <dcterms:modified xsi:type="dcterms:W3CDTF">2020-02-07T12:16:39Z</dcterms:modified>
</cp:coreProperties>
</file>