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A5007-837B-41EA-983F-73EC000053E2}">
  <a:tblStyle styleId="{37EA5007-837B-41EA-983F-73EC00005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48"/>
  </p:normalViewPr>
  <p:slideViewPr>
    <p:cSldViewPr snapToGrid="0">
      <p:cViewPr varScale="1">
        <p:scale>
          <a:sx n="117" d="100"/>
          <a:sy n="117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77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86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73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31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834379" y="1090647"/>
            <a:ext cx="9384632" cy="307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методов оптимизации 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SQL-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запросов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134532" y="4161106"/>
            <a:ext cx="992293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Студент: Артемьев Илья Олегович</a:t>
            </a:r>
            <a:r>
              <a:rPr lang="ru-RU" dirty="0">
                <a:ea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ИУ7-75Б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Клорикьян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Петрос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Вазгенович</a:t>
            </a:r>
            <a:endParaRPr dirty="0"/>
          </a:p>
        </p:txBody>
      </p:sp>
      <p:sp>
        <p:nvSpPr>
          <p:cNvPr id="90" name="Google Shape;90;p14"/>
          <p:cNvSpPr txBox="1"/>
          <p:nvPr/>
        </p:nvSpPr>
        <p:spPr>
          <a:xfrm>
            <a:off x="861391" y="169499"/>
            <a:ext cx="113306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1371600" y="1690688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Цель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– классифицировать методы оптимизации 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SQL-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запросов в 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PostgreSQL.</a:t>
            </a:r>
            <a:endParaRPr lang="ru-RU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u-RU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описать существующие методы оптимизации запросов в 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- выделить критерии сравнения описанных методов;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сравнение методов по выделенным критериям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Созданная база данных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28539-3797-EE82-4037-2AE40A33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690688"/>
            <a:ext cx="6019800" cy="4552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Анализируемый запрос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1421731" y="2005484"/>
            <a:ext cx="9348538" cy="403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SELECT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u.Username</a:t>
            </a: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AS User,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p.ProductName</a:t>
            </a: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AS Product,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o.OrderDate</a:t>
            </a: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o.Quantity</a:t>
            </a:r>
            <a:endParaRPr lang="en-GB" sz="5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FROM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Users u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JOIN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Orders o ON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u.UserID</a:t>
            </a: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o.UserID</a:t>
            </a:r>
            <a:endParaRPr lang="en-GB" sz="5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JOIN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Products p ON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o.ProductID</a:t>
            </a: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p.ProductID</a:t>
            </a:r>
            <a:endParaRPr lang="en-GB" sz="5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WHERE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u.Username</a:t>
            </a: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'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ilya</a:t>
            </a: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' AND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p.ProductName</a:t>
            </a: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'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chipsiki</a:t>
            </a: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' AND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5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o.Quantity</a:t>
            </a:r>
            <a:r>
              <a:rPr lang="en-GB" sz="5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1;</a:t>
            </a:r>
            <a:endParaRPr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оптимизации с использованием индексов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1386305" y="2430600"/>
            <a:ext cx="11466095" cy="318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 INDEX </a:t>
            </a:r>
            <a:r>
              <a:rPr lang="en-GB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idx_users_username</a:t>
            </a: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ON Users (Username);</a:t>
            </a:r>
            <a:endParaRPr lang="ru-RU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 INDEX </a:t>
            </a:r>
            <a:r>
              <a:rPr lang="en-GB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idx_products_productname</a:t>
            </a: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ON Products (ProductName);</a:t>
            </a:r>
            <a:endParaRPr lang="ru-RU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 INDEX </a:t>
            </a:r>
            <a:r>
              <a:rPr lang="en-GB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idx_orders_quantity</a:t>
            </a: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ON Orders (Quantity);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 INDEX </a:t>
            </a:r>
            <a:r>
              <a:rPr lang="en-GB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idx_orders_userid</a:t>
            </a: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ON Orders (</a:t>
            </a:r>
            <a:r>
              <a:rPr lang="en-GB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UserID</a:t>
            </a: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);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 INDEX </a:t>
            </a:r>
            <a:r>
              <a:rPr lang="en-GB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idx_orders_productid</a:t>
            </a: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ON Orders (</a:t>
            </a:r>
            <a:r>
              <a:rPr lang="en-GB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ProductID</a:t>
            </a:r>
            <a:r>
              <a:rPr lang="en-GB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75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оптимизации с использованием материализованного представления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1711492" y="2209799"/>
            <a:ext cx="8769016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 MATERIALIZED VIEW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OrderView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AS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SELECT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u.Username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AS User,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p.ProductName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AS Product,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o.OrderDate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o.Quantity</a:t>
            </a:r>
            <a:endParaRPr lang="en-GB" sz="3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FROM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Users u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JOIN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Orders o ON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u.UserID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o.UserID</a:t>
            </a:r>
            <a:endParaRPr lang="en-GB" sz="3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JOIN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Products p ON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o.ProductID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p.ProductID</a:t>
            </a:r>
            <a:endParaRPr lang="en-GB" sz="3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WHERE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u.Username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'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ilya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' AND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p.ProductName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'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chipsiki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' AND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GB" sz="3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o.Quantity</a:t>
            </a:r>
            <a:r>
              <a:rPr lang="en-GB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1;</a:t>
            </a:r>
            <a:endParaRPr sz="3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22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оптимизации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партиционирования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D864B-67FD-3C4A-C487-4D5330D6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900" y="2587422"/>
            <a:ext cx="10833100" cy="3008652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UsersPart1 PARTITION OF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UsersMain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VALUES IN ('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ilya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gadzhi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kirill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14300" indent="0"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UsersPart2 PARTITION OF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UsersMain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VALUES IN ('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khamit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sergey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anton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b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ProductsPart1 PARTITION OF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ProductsMain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VALUES IN ('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chipsiki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suhariki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ribka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14300" indent="0"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ProductsPart2 PARTITION OF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ProductsMain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VALUES IN ('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kvas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voda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sok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  <a:b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b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OrdersPart1 PARTITION OF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OrdersMain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VALUES IN (1, 2, 3);</a:t>
            </a:r>
          </a:p>
          <a:p>
            <a:pPr marL="114300" indent="0"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OrdersPart2 PARTITION OF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OrdersMain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VALUES IN (4, 5, 6);</a:t>
            </a:r>
            <a:endParaRPr lang="en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4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1252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Анализ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методов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838200" y="1450982"/>
            <a:ext cx="83928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4CF7B2A-75D0-18E7-CBB5-B6C90DB32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5811"/>
              </p:ext>
            </p:extLst>
          </p:nvPr>
        </p:nvGraphicFramePr>
        <p:xfrm>
          <a:off x="1590978" y="1626314"/>
          <a:ext cx="9010040" cy="2277351"/>
        </p:xfrm>
        <a:graphic>
          <a:graphicData uri="http://schemas.openxmlformats.org/drawingml/2006/table">
            <a:tbl>
              <a:tblPr firstRow="1" bandRow="1">
                <a:tableStyleId>{37EA5007-837B-41EA-983F-73EC000053E2}</a:tableStyleId>
              </a:tblPr>
              <a:tblGrid>
                <a:gridCol w="1802008">
                  <a:extLst>
                    <a:ext uri="{9D8B030D-6E8A-4147-A177-3AD203B41FA5}">
                      <a16:colId xmlns:a16="http://schemas.microsoft.com/office/drawing/2014/main" val="210048934"/>
                    </a:ext>
                  </a:extLst>
                </a:gridCol>
                <a:gridCol w="1802008">
                  <a:extLst>
                    <a:ext uri="{9D8B030D-6E8A-4147-A177-3AD203B41FA5}">
                      <a16:colId xmlns:a16="http://schemas.microsoft.com/office/drawing/2014/main" val="2667280522"/>
                    </a:ext>
                  </a:extLst>
                </a:gridCol>
                <a:gridCol w="1802008">
                  <a:extLst>
                    <a:ext uri="{9D8B030D-6E8A-4147-A177-3AD203B41FA5}">
                      <a16:colId xmlns:a16="http://schemas.microsoft.com/office/drawing/2014/main" val="1649224865"/>
                    </a:ext>
                  </a:extLst>
                </a:gridCol>
                <a:gridCol w="1802008">
                  <a:extLst>
                    <a:ext uri="{9D8B030D-6E8A-4147-A177-3AD203B41FA5}">
                      <a16:colId xmlns:a16="http://schemas.microsoft.com/office/drawing/2014/main" val="2382701196"/>
                    </a:ext>
                  </a:extLst>
                </a:gridCol>
                <a:gridCol w="1802008">
                  <a:extLst>
                    <a:ext uri="{9D8B030D-6E8A-4147-A177-3AD203B41FA5}">
                      <a16:colId xmlns:a16="http://schemas.microsoft.com/office/drawing/2014/main" val="2045740506"/>
                    </a:ext>
                  </a:extLst>
                </a:gridCol>
              </a:tblGrid>
              <a:tr h="278323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99055"/>
                  </a:ext>
                </a:extLst>
              </a:tr>
              <a:tr h="72287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индексов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935301"/>
                  </a:ext>
                </a:extLst>
              </a:tr>
              <a:tr h="72287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материализованного представления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84836"/>
                  </a:ext>
                </a:extLst>
              </a:tr>
              <a:tr h="5173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партиционирования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800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173DC3-560A-1099-8D89-9E0C6EF92866}"/>
              </a:ext>
            </a:extLst>
          </p:cNvPr>
          <p:cNvSpPr txBox="1"/>
          <p:nvPr/>
        </p:nvSpPr>
        <p:spPr>
          <a:xfrm>
            <a:off x="1590978" y="4419600"/>
            <a:ext cx="9272965" cy="151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К1</a:t>
            </a:r>
            <a:r>
              <a:rPr lang="en-US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насколько быстрее (во сколько раз) выполняется запрос после применения оптимизации по сравнению с исходным запросом без оптимизации;</a:t>
            </a:r>
            <a:endParaRPr lang="en-US" sz="15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К2 - влияние метода на размер и структуру базы данных;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</a:t>
            </a:r>
            <a:r>
              <a:rPr lang="ru-RU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К3 - дополнительные расходы на другие операции с таблицей (удаление, вставка);</a:t>
            </a:r>
            <a:endParaRPr lang="en-US" sz="15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</a:t>
            </a:r>
            <a:r>
              <a:rPr lang="en-US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К4 - дополнительные расходы на ручной контроль</a:t>
            </a:r>
            <a:r>
              <a:rPr lang="en-US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sz="15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224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1345580" y="1817688"/>
            <a:ext cx="10435683" cy="360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области;</a:t>
            </a:r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существующие методы оптимизации запросов в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выделены критерии сравнения описанных методов;</a:t>
            </a:r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сравнение методов по выделенным критериям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542</Words>
  <Application>Microsoft Macintosh PowerPoint</Application>
  <PresentationFormat>Widescreen</PresentationFormat>
  <Paragraphs>101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Классификация методов оптимизации SQL-запросов</vt:lpstr>
      <vt:lpstr>Цель и задачи</vt:lpstr>
      <vt:lpstr>Созданная база данных</vt:lpstr>
      <vt:lpstr> Анализируемый запрос</vt:lpstr>
      <vt:lpstr> Метод оптимизации с использованием индексов</vt:lpstr>
      <vt:lpstr> Метод оптимизации с использованием материализованного представления</vt:lpstr>
      <vt:lpstr> Метод оптимизации с использованием партиционирования</vt:lpstr>
      <vt:lpstr>Анализ методов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методов обнаружения сетевых атак</dc:title>
  <cp:lastModifiedBy>Microsoft Office User</cp:lastModifiedBy>
  <cp:revision>42</cp:revision>
  <dcterms:modified xsi:type="dcterms:W3CDTF">2023-11-06T23:29:04Z</dcterms:modified>
</cp:coreProperties>
</file>