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2" r:id="rId8"/>
    <p:sldId id="280" r:id="rId9"/>
    <p:sldId id="281" r:id="rId10"/>
    <p:sldId id="285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4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3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0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py.org/doc/numpy_api_docs/" TargetMode="External"/><Relationship Id="rId2" Type="http://schemas.openxmlformats.org/officeDocument/2006/relationships/hyperlink" Target="http://numpy.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google.ru/url?sa=i&amp;rct=j&amp;q=&amp;esrc=s&amp;source=images&amp;cd=&amp;cad=rja&amp;uact=8&amp;ved=2ahUKEwiw6sDXx-XhAhWCposKHYxRC8YQjRx6BAgBEAU&amp;url=http%3A%2F%2Fqaru.site%2Fquestions%2F2448323%2Fhow-does-the-axis-parameter-from-numpy-work&amp;psig=AOvVaw2i2lDXrocm25CRGTWbfcZX&amp;ust=155608636755012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8E506-9129-44C0-AAD4-6E3ED7E75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Инструментарий для 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726A8-FC0D-4A0A-9ACE-7F9AA1EAC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tensorflow,cntk</a:t>
            </a:r>
            <a:r>
              <a:rPr lang="en-US" dirty="0"/>
              <a:t> </a:t>
            </a:r>
            <a:r>
              <a:rPr lang="ru-RU" dirty="0"/>
              <a:t>и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298894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BB9C28-4330-4AFB-AA36-7C183F61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Задача- Функция </a:t>
            </a:r>
            <a:r>
              <a:rPr lang="ru-RU" dirty="0" err="1"/>
              <a:t>Розенброка</a:t>
            </a:r>
            <a:r>
              <a:rPr lang="ru-RU" dirty="0"/>
              <a:t>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514D54-30ED-453D-987D-12985B3A2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6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8257" y="944707"/>
            <a:ext cx="6285093" cy="710543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81513" y="2554643"/>
            <a:ext cx="8825218" cy="397894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99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scipy.optimize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fmin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rosen</a:t>
            </a:r>
            <a:r>
              <a:rPr lang="en-US" dirty="0"/>
              <a:t>(x):</a:t>
            </a: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008000"/>
                </a:solidFill>
              </a:rPr>
              <a:t>    </a:t>
            </a:r>
            <a:r>
              <a:rPr lang="en-US" dirty="0">
                <a:solidFill>
                  <a:srgbClr val="008000"/>
                </a:solidFill>
              </a:rPr>
              <a:t>"""The </a:t>
            </a:r>
            <a:r>
              <a:rPr lang="en-US" dirty="0" err="1">
                <a:solidFill>
                  <a:srgbClr val="008000"/>
                </a:solidFill>
              </a:rPr>
              <a:t>Rosenbrock</a:t>
            </a:r>
            <a:r>
              <a:rPr lang="en-US" dirty="0">
                <a:solidFill>
                  <a:srgbClr val="008000"/>
                </a:solidFill>
              </a:rPr>
              <a:t> function"""</a:t>
            </a:r>
          </a:p>
          <a:p>
            <a:pPr>
              <a:buNone/>
            </a:pPr>
            <a:r>
              <a:rPr lang="ru-RU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sum</a:t>
            </a:r>
            <a:r>
              <a:rPr lang="en-US" dirty="0"/>
              <a:t>(100.0*(x[1:]-x[:-1]**2.0)**2.0 + (1-x[:-1])**2.0)</a:t>
            </a:r>
            <a:endParaRPr lang="ru-RU" dirty="0"/>
          </a:p>
          <a:p>
            <a:pPr>
              <a:buNone/>
            </a:pPr>
            <a:r>
              <a:rPr lang="en-US" dirty="0"/>
              <a:t>x0 = [1.3, 0.7, 0.8, 1.9, 1.2]</a:t>
            </a:r>
          </a:p>
          <a:p>
            <a:pPr>
              <a:buNone/>
            </a:pPr>
            <a:r>
              <a:rPr lang="en-US" dirty="0" err="1"/>
              <a:t>xopt</a:t>
            </a:r>
            <a:r>
              <a:rPr lang="en-US" dirty="0"/>
              <a:t> = </a:t>
            </a:r>
            <a:r>
              <a:rPr lang="en-US" dirty="0" err="1"/>
              <a:t>fmin</a:t>
            </a:r>
            <a:r>
              <a:rPr lang="en-US" dirty="0"/>
              <a:t>(</a:t>
            </a:r>
            <a:r>
              <a:rPr lang="en-US" dirty="0" err="1"/>
              <a:t>rosen</a:t>
            </a:r>
            <a:r>
              <a:rPr lang="en-US" dirty="0"/>
              <a:t>, x0, </a:t>
            </a:r>
            <a:r>
              <a:rPr lang="en-US" dirty="0" err="1"/>
              <a:t>xtol</a:t>
            </a:r>
            <a:r>
              <a:rPr lang="en-US" dirty="0"/>
              <a:t>=1e-8)</a:t>
            </a:r>
          </a:p>
          <a:p>
            <a:pPr>
              <a:buNone/>
            </a:pPr>
            <a:r>
              <a:rPr lang="en-US" dirty="0">
                <a:solidFill>
                  <a:srgbClr val="FF990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err="1"/>
              <a:t>xopt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&gt;&gt;&gt; 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Optimization terminated successfully.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         Current function value: 0.000000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         Iterations: 339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         Function evaluations: 571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[ 1.  1.  1.  1.  1.]</a:t>
            </a:r>
            <a:endParaRPr lang="ru-RU" dirty="0">
              <a:solidFill>
                <a:srgbClr val="0033CC"/>
              </a:solidFill>
            </a:endParaRPr>
          </a:p>
        </p:txBody>
      </p:sp>
      <p:pic>
        <p:nvPicPr>
          <p:cNvPr id="5" name="Рисунок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7" y="1647341"/>
            <a:ext cx="7230050" cy="9073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BBE5F3-9FF7-4865-A2E5-39E61090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Научные вычисления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A0EC6B-AF3F-43C8-BC67-C536BBAF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>
                <a:solidFill>
                  <a:schemeClr val="bg1"/>
                </a:solidFill>
              </a:rPr>
              <a:t>Оптимизация под Python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9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30D188-F6D1-49F5-BCE0-CBFDEA65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dirty="0"/>
              <a:t>Тип данных в </a:t>
            </a:r>
            <a:r>
              <a:rPr lang="en-US" dirty="0"/>
              <a:t>Python</a:t>
            </a:r>
            <a:endParaRPr lang="ru-RU"/>
          </a:p>
        </p:txBody>
      </p:sp>
      <p:pic>
        <p:nvPicPr>
          <p:cNvPr id="77" name="Объект 10">
            <a:extLst>
              <a:ext uri="{FF2B5EF4-FFF2-40B4-BE49-F238E27FC236}">
                <a16:creationId xmlns:a16="http://schemas.microsoft.com/office/drawing/2014/main" id="{DF0FBDE9-D766-4EC4-894C-27696BE7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94" y="1614031"/>
            <a:ext cx="5182616" cy="3394614"/>
          </a:xfrm>
          <a:prstGeom prst="rect">
            <a:avLst/>
          </a:prstGeom>
        </p:spPr>
      </p:pic>
      <p:pic>
        <p:nvPicPr>
          <p:cNvPr id="12" name="Объект 6">
            <a:extLst>
              <a:ext uri="{FF2B5EF4-FFF2-40B4-BE49-F238E27FC236}">
                <a16:creationId xmlns:a16="http://schemas.microsoft.com/office/drawing/2014/main" id="{FAC6F014-1259-47E2-9346-FB9D4828F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97" r="17687" b="-1"/>
          <a:stretch/>
        </p:blipFill>
        <p:spPr>
          <a:xfrm>
            <a:off x="326264" y="1902774"/>
            <a:ext cx="3345367" cy="26528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A0F622-8CAF-4A6D-A41E-59FB58F46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9" r="48083" b="1"/>
          <a:stretch/>
        </p:blipFill>
        <p:spPr>
          <a:xfrm>
            <a:off x="3462081" y="4650807"/>
            <a:ext cx="3063787" cy="16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E4481F2F-AC3A-4165-907C-2C1D4A82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2286001"/>
            <a:ext cx="9720262" cy="1950440"/>
          </a:xfrm>
        </p:spPr>
        <p:txBody>
          <a:bodyPr/>
          <a:lstStyle/>
          <a:p>
            <a:pPr algn="just">
              <a:buNone/>
            </a:pPr>
            <a:r>
              <a:rPr lang="ru-RU" sz="2800" dirty="0">
                <a:solidFill>
                  <a:schemeClr val="tx1"/>
                </a:solidFill>
              </a:rPr>
              <a:t>   — это расширение языка </a:t>
            </a:r>
            <a:r>
              <a:rPr lang="ru-RU" sz="2800" dirty="0" err="1">
                <a:solidFill>
                  <a:schemeClr val="tx1"/>
                </a:solidFill>
              </a:rPr>
              <a:t>Python</a:t>
            </a:r>
            <a:r>
              <a:rPr lang="ru-RU" sz="2800" dirty="0">
                <a:solidFill>
                  <a:schemeClr val="tx1"/>
                </a:solidFill>
              </a:rPr>
              <a:t>, добавляющее поддержку </a:t>
            </a:r>
            <a:r>
              <a:rPr lang="ru-RU" sz="2800" dirty="0"/>
              <a:t>больших многомерных массивов и матриц, вместе с большой библиотекой высокоуровневых математических функций для операций с этими массивами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621693-516C-4FC0-A12B-A2C4D062B2B8}"/>
              </a:ext>
            </a:extLst>
          </p:cNvPr>
          <p:cNvSpPr/>
          <p:nvPr/>
        </p:nvSpPr>
        <p:spPr>
          <a:xfrm>
            <a:off x="1023938" y="5062695"/>
            <a:ext cx="8208912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Сайт</a:t>
            </a:r>
            <a:r>
              <a:rPr lang="ru-RU" dirty="0"/>
              <a:t>: </a:t>
            </a:r>
            <a:r>
              <a:rPr lang="ru-RU" dirty="0">
                <a:hlinkClick r:id="rId2"/>
              </a:rPr>
              <a:t>http://numpy.scipy.org/</a:t>
            </a:r>
            <a:br>
              <a:rPr lang="ru-RU" dirty="0"/>
            </a:br>
            <a:r>
              <a:rPr lang="ru-RU" b="1" dirty="0"/>
              <a:t>Поддерживаемые версии </a:t>
            </a:r>
            <a:r>
              <a:rPr lang="ru-RU" b="1" dirty="0" err="1"/>
              <a:t>Python</a:t>
            </a:r>
            <a:r>
              <a:rPr lang="ru-RU" dirty="0"/>
              <a:t>: 2.5, 2.6</a:t>
            </a:r>
            <a:r>
              <a:rPr lang="en-US" dirty="0"/>
              <a:t>, 3.6, 3.7</a:t>
            </a:r>
            <a:r>
              <a:rPr lang="ru-RU" dirty="0"/>
              <a:t> (есть более старые версии, которые поддерживают </a:t>
            </a:r>
            <a:r>
              <a:rPr lang="ru-RU" dirty="0" err="1"/>
              <a:t>Python</a:t>
            </a:r>
            <a:r>
              <a:rPr lang="ru-RU" dirty="0"/>
              <a:t> 2.3 и 2.4)</a:t>
            </a:r>
            <a:br>
              <a:rPr lang="ru-RU" dirty="0"/>
            </a:br>
            <a:r>
              <a:rPr lang="ru-RU" b="1" dirty="0"/>
              <a:t>Документация</a:t>
            </a:r>
            <a:r>
              <a:rPr lang="ru-RU" dirty="0"/>
              <a:t>: </a:t>
            </a:r>
            <a:r>
              <a:rPr lang="ru-RU" dirty="0">
                <a:hlinkClick r:id="rId3"/>
              </a:rPr>
              <a:t>http://scipy.org/doc/numpy_api_docs/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 descr="Numpylogo.png">
            <a:extLst>
              <a:ext uri="{FF2B5EF4-FFF2-40B4-BE49-F238E27FC236}">
                <a16:creationId xmlns:a16="http://schemas.microsoft.com/office/drawing/2014/main" id="{C8F161C0-64BD-43C0-835C-E6E4DBFAD4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5726" y="758390"/>
            <a:ext cx="3024336" cy="10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68EB9B-6BDF-4D62-9814-5324E18C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8466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ru-RU" sz="2400" dirty="0"/>
              <a:t>Математические алгоритмы часто работают в </a:t>
            </a:r>
            <a:r>
              <a:rPr lang="en-US" sz="2400" dirty="0"/>
              <a:t>Python</a:t>
            </a:r>
            <a:r>
              <a:rPr lang="ru-RU" sz="2400" dirty="0"/>
              <a:t> гораздо медленнее, чем в компилируемых языках. </a:t>
            </a:r>
            <a:r>
              <a:rPr lang="en-US" sz="2400" dirty="0"/>
              <a:t>	</a:t>
            </a:r>
          </a:p>
          <a:p>
            <a:pPr marL="128016" lvl="1" indent="0">
              <a:buNone/>
            </a:pPr>
            <a:endParaRPr lang="ru-RU" sz="2400" dirty="0"/>
          </a:p>
          <a:p>
            <a:pPr lvl="1"/>
            <a:r>
              <a:rPr lang="ru-RU" sz="2400" dirty="0" err="1"/>
              <a:t>NumPy</a:t>
            </a:r>
            <a:r>
              <a:rPr lang="ru-RU" sz="2400" dirty="0"/>
              <a:t> пытается решить эту проблему для большого количества вычислительных алгоритмов, обеспечивая поддержку многомерных массивов и множество функций и операторов для работы с ними. 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FF367D-F0C0-4AA1-BEFB-36E6EA94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</p:spPr>
        <p:txBody>
          <a:bodyPr/>
          <a:lstStyle/>
          <a:p>
            <a:pPr algn="ctr"/>
            <a:r>
              <a:rPr lang="ru-RU" b="1" dirty="0"/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24580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AD30A-B206-42B5-9DDB-C0E8B6D8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Зачем нужны массивы?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ABE7C-54CC-4397-AAD7-5F92E2C1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789339"/>
          </a:xfrm>
        </p:spPr>
        <p:txBody>
          <a:bodyPr/>
          <a:lstStyle/>
          <a:p>
            <a:pPr lvl="1"/>
            <a:r>
              <a:rPr lang="ru-RU" sz="2800" b="1" u="sng" dirty="0">
                <a:solidFill>
                  <a:srgbClr val="7030A0"/>
                </a:solidFill>
              </a:rPr>
              <a:t>Векторизация</a:t>
            </a:r>
            <a:r>
              <a:rPr lang="ru-RU" sz="2800" dirty="0"/>
              <a:t> (прорисовка): массивы исключают потребность в циклах, проходящих по их элементам</a:t>
            </a:r>
          </a:p>
          <a:p>
            <a:pPr>
              <a:buNone/>
            </a:pPr>
            <a:endParaRPr lang="ru-RU" sz="2800" dirty="0"/>
          </a:p>
          <a:p>
            <a:pPr lvl="1"/>
            <a:r>
              <a:rPr lang="ru-RU" sz="2800" dirty="0"/>
              <a:t>Массивы с одним индексом – вектора; </a:t>
            </a:r>
            <a:r>
              <a:rPr lang="en-US" sz="2800" dirty="0"/>
              <a:t> </a:t>
            </a:r>
            <a:r>
              <a:rPr lang="ru-RU" sz="2800" dirty="0"/>
              <a:t>с двумя - используются для создания матриц и представления табличной информации; </a:t>
            </a:r>
            <a:r>
              <a:rPr lang="ru-RU" sz="2800" i="1" dirty="0"/>
              <a:t>n</a:t>
            </a:r>
            <a:r>
              <a:rPr lang="ru-RU" sz="2800" dirty="0"/>
              <a:t>-мерные.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21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anatomyarrayru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r="43273"/>
          <a:stretch>
            <a:fillRect/>
          </a:stretch>
        </p:blipFill>
        <p:spPr>
          <a:xfrm>
            <a:off x="1059933" y="0"/>
            <a:ext cx="5897460" cy="3717785"/>
          </a:xfrm>
        </p:spPr>
      </p:pic>
      <p:pic>
        <p:nvPicPr>
          <p:cNvPr id="5" name="Рисунок 4" descr="anatomyarrayrus.png"/>
          <p:cNvPicPr>
            <a:picLocks noChangeAspect="1"/>
          </p:cNvPicPr>
          <p:nvPr/>
        </p:nvPicPr>
        <p:blipFill>
          <a:blip r:embed="rId2"/>
          <a:srcRect l="54961" t="13872"/>
          <a:stretch>
            <a:fillRect/>
          </a:stretch>
        </p:blipFill>
        <p:spPr>
          <a:xfrm>
            <a:off x="6774864" y="3518974"/>
            <a:ext cx="4637288" cy="3171225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D3B55C6B-B6B9-42B7-AC3D-A7FD9F329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" b="1"/>
          <a:stretch/>
        </p:blipFill>
        <p:spPr>
          <a:xfrm>
            <a:off x="6964051" y="52258"/>
            <a:ext cx="4925184" cy="3376742"/>
          </a:xfrm>
          <a:prstGeom prst="rect">
            <a:avLst/>
          </a:prstGeom>
        </p:spPr>
      </p:pic>
      <p:pic>
        <p:nvPicPr>
          <p:cNvPr id="7" name="Picture 2" descr="Похожее изображение">
            <a:hlinkClick r:id="rId4"/>
            <a:extLst>
              <a:ext uri="{FF2B5EF4-FFF2-40B4-BE49-F238E27FC236}">
                <a16:creationId xmlns:a16="http://schemas.microsoft.com/office/drawing/2014/main" id="{9993F314-54B0-4C50-8B4B-01FF64B9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34" y="4264658"/>
            <a:ext cx="6064566" cy="16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980768" y="383060"/>
            <a:ext cx="8133282" cy="60908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работа с модулем происходит обычным образом:</a:t>
            </a:r>
          </a:p>
          <a:p>
            <a:pPr>
              <a:buNone/>
            </a:pPr>
            <a:r>
              <a:rPr lang="ru-RU" b="1" dirty="0" err="1">
                <a:solidFill>
                  <a:srgbClr val="FF9900"/>
                </a:solidFill>
              </a:rPr>
              <a:t>from</a:t>
            </a:r>
            <a:r>
              <a:rPr lang="ru-RU" dirty="0"/>
              <a:t> </a:t>
            </a:r>
            <a:r>
              <a:rPr lang="ru-RU" dirty="0" err="1"/>
              <a:t>numpy</a:t>
            </a:r>
            <a:r>
              <a:rPr lang="ru-RU" dirty="0"/>
              <a:t> </a:t>
            </a:r>
            <a:r>
              <a:rPr lang="ru-RU" b="1" dirty="0" err="1">
                <a:solidFill>
                  <a:srgbClr val="FF9900"/>
                </a:solidFill>
              </a:rPr>
              <a:t>import</a:t>
            </a:r>
            <a:r>
              <a:rPr lang="ru-RU" dirty="0"/>
              <a:t> </a:t>
            </a:r>
            <a:r>
              <a:rPr lang="ru-RU" dirty="0">
                <a:solidFill>
                  <a:srgbClr val="008000"/>
                </a:solidFill>
              </a:rPr>
              <a:t>*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Конвертирование списка </a:t>
            </a:r>
            <a:r>
              <a:rPr lang="ru-RU" i="1" dirty="0" err="1"/>
              <a:t>r</a:t>
            </a:r>
            <a:r>
              <a:rPr lang="ru-RU" dirty="0"/>
              <a:t> в массив </a:t>
            </a:r>
            <a:r>
              <a:rPr lang="ru-RU" i="1" dirty="0" err="1"/>
              <a:t>a</a:t>
            </a:r>
            <a:r>
              <a:rPr lang="ru-RU" dirty="0"/>
              <a:t> происходит привычным способом, но с помощью импортированной из </a:t>
            </a:r>
            <a:r>
              <a:rPr lang="ru-RU" dirty="0" err="1"/>
              <a:t>numpy</a:t>
            </a:r>
            <a:r>
              <a:rPr lang="ru-RU" dirty="0"/>
              <a:t> функции: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a</a:t>
            </a:r>
            <a:r>
              <a:rPr lang="ru-RU" dirty="0"/>
              <a:t> = </a:t>
            </a:r>
            <a:r>
              <a:rPr lang="ru-RU" dirty="0">
                <a:solidFill>
                  <a:srgbClr val="A50021"/>
                </a:solidFill>
              </a:rPr>
              <a:t>array</a:t>
            </a:r>
            <a:r>
              <a:rPr lang="ru-RU" dirty="0"/>
              <a:t>(</a:t>
            </a:r>
            <a:r>
              <a:rPr lang="ru-RU" dirty="0" err="1"/>
              <a:t>r</a:t>
            </a:r>
            <a:r>
              <a:rPr lang="ru-RU" dirty="0"/>
              <a:t>) </a:t>
            </a:r>
          </a:p>
          <a:p>
            <a:pPr>
              <a:buNone/>
            </a:pPr>
            <a:br>
              <a:rPr lang="ru-RU" dirty="0"/>
            </a:br>
            <a:r>
              <a:rPr lang="ru-RU" dirty="0"/>
              <a:t>Для того, чтобы создать массив из </a:t>
            </a:r>
            <a:r>
              <a:rPr lang="ru-RU" i="1" dirty="0" err="1"/>
              <a:t>n</a:t>
            </a:r>
            <a:r>
              <a:rPr lang="ru-RU" dirty="0"/>
              <a:t> нулевых элементов используем функцию </a:t>
            </a:r>
            <a:r>
              <a:rPr lang="ru-RU" dirty="0" err="1"/>
              <a:t>zeros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  <a:p>
            <a:pPr>
              <a:buNone/>
            </a:pPr>
            <a:r>
              <a:rPr lang="ru-RU" dirty="0" err="1"/>
              <a:t>a</a:t>
            </a:r>
            <a:r>
              <a:rPr lang="ru-RU" dirty="0"/>
              <a:t> = </a:t>
            </a:r>
            <a:r>
              <a:rPr lang="ru-RU" dirty="0" err="1"/>
              <a:t>zeros</a:t>
            </a:r>
            <a:r>
              <a:rPr lang="ru-RU" dirty="0"/>
              <a:t>(</a:t>
            </a:r>
            <a:r>
              <a:rPr lang="ru-RU" dirty="0" err="1"/>
              <a:t>n</a:t>
            </a:r>
            <a:r>
              <a:rPr lang="ru-RU" dirty="0"/>
              <a:t>)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Часто бывает нужно создать массив из элементов, равномерно распределенных в интервале [</a:t>
            </a:r>
            <a:r>
              <a:rPr lang="ru-RU" i="1" dirty="0" err="1"/>
              <a:t>p</a:t>
            </a:r>
            <a:r>
              <a:rPr lang="ru-RU" dirty="0"/>
              <a:t>, </a:t>
            </a:r>
            <a:r>
              <a:rPr lang="ru-RU" i="1" dirty="0" err="1"/>
              <a:t>q</a:t>
            </a:r>
            <a:r>
              <a:rPr lang="ru-RU" dirty="0"/>
              <a:t>]. Для этого в </a:t>
            </a:r>
            <a:r>
              <a:rPr lang="ru-RU" dirty="0" err="1"/>
              <a:t>numpy</a:t>
            </a:r>
            <a:r>
              <a:rPr lang="ru-RU" dirty="0"/>
              <a:t> есть функция </a:t>
            </a:r>
            <a:r>
              <a:rPr lang="ru-RU" dirty="0" err="1"/>
              <a:t>linspace</a:t>
            </a:r>
            <a:r>
              <a:rPr lang="ru-RU" dirty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a</a:t>
            </a:r>
            <a:r>
              <a:rPr lang="ru-RU" dirty="0"/>
              <a:t> = </a:t>
            </a:r>
            <a:r>
              <a:rPr lang="ru-RU" dirty="0" err="1"/>
              <a:t>linspace</a:t>
            </a:r>
            <a:r>
              <a:rPr lang="ru-RU" dirty="0"/>
              <a:t>(</a:t>
            </a:r>
            <a:r>
              <a:rPr lang="ru-RU" dirty="0" err="1"/>
              <a:t>p</a:t>
            </a:r>
            <a:r>
              <a:rPr lang="ru-RU" dirty="0"/>
              <a:t>, </a:t>
            </a:r>
            <a:r>
              <a:rPr lang="ru-RU" dirty="0" err="1"/>
              <a:t>q</a:t>
            </a:r>
            <a:r>
              <a:rPr lang="ru-RU" dirty="0"/>
              <a:t>, </a:t>
            </a:r>
            <a:r>
              <a:rPr lang="ru-RU" dirty="0" err="1"/>
              <a:t>n</a:t>
            </a:r>
            <a:r>
              <a:rPr lang="ru-RU" dirty="0"/>
              <a:t>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886" y="823896"/>
            <a:ext cx="6194149" cy="824749"/>
          </a:xfrm>
        </p:spPr>
        <p:txBody>
          <a:bodyPr>
            <a:normAutofit/>
          </a:bodyPr>
          <a:lstStyle/>
          <a:p>
            <a:r>
              <a:rPr lang="ru-RU" dirty="0"/>
              <a:t>Векторизация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246886" y="1902757"/>
            <a:ext cx="9561854" cy="478568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7200" dirty="0"/>
              <a:t>функция может применяться к самому массиву и производить действия над всеми элементами</a:t>
            </a:r>
            <a:endParaRPr lang="en-US" sz="7200" dirty="0"/>
          </a:p>
          <a:p>
            <a:pPr>
              <a:buNone/>
            </a:pPr>
            <a:endParaRPr lang="ru-RU" sz="7200" dirty="0"/>
          </a:p>
          <a:p>
            <a:pPr>
              <a:buNone/>
            </a:pPr>
            <a:r>
              <a:rPr lang="ru-RU" sz="7200" dirty="0"/>
              <a:t>И даже сложные составные выражения</a:t>
            </a:r>
          </a:p>
          <a:p>
            <a:pPr>
              <a:buNone/>
            </a:pPr>
            <a:r>
              <a:rPr lang="en-US" sz="7200" dirty="0"/>
              <a:t>r = sin(x)</a:t>
            </a:r>
            <a:r>
              <a:rPr lang="en-US" sz="7200" dirty="0">
                <a:solidFill>
                  <a:srgbClr val="008000"/>
                </a:solidFill>
              </a:rPr>
              <a:t>*</a:t>
            </a:r>
            <a:r>
              <a:rPr lang="en-US" sz="7200" dirty="0"/>
              <a:t>cos(x)</a:t>
            </a:r>
            <a:r>
              <a:rPr lang="en-US" sz="7200" dirty="0">
                <a:solidFill>
                  <a:srgbClr val="008000"/>
                </a:solidFill>
              </a:rPr>
              <a:t>*</a:t>
            </a:r>
            <a:r>
              <a:rPr lang="en-US" sz="7200" dirty="0"/>
              <a:t>exp(-x</a:t>
            </a:r>
            <a:r>
              <a:rPr lang="en-US" sz="7200" dirty="0">
                <a:solidFill>
                  <a:srgbClr val="008000"/>
                </a:solidFill>
              </a:rPr>
              <a:t>**</a:t>
            </a:r>
            <a:r>
              <a:rPr lang="en-US" sz="7200" b="1" dirty="0">
                <a:solidFill>
                  <a:srgbClr val="FF9900"/>
                </a:solidFill>
              </a:rPr>
              <a:t>2</a:t>
            </a:r>
            <a:r>
              <a:rPr lang="en-US" sz="7200" dirty="0"/>
              <a:t>) + </a:t>
            </a:r>
            <a:r>
              <a:rPr lang="en-US" sz="7200" b="1" dirty="0">
                <a:solidFill>
                  <a:srgbClr val="FF9900"/>
                </a:solidFill>
              </a:rPr>
              <a:t>2</a:t>
            </a:r>
            <a:r>
              <a:rPr lang="en-US" sz="7200" dirty="0"/>
              <a:t> + x</a:t>
            </a:r>
            <a:r>
              <a:rPr lang="en-US" sz="7200" dirty="0">
                <a:solidFill>
                  <a:srgbClr val="008000"/>
                </a:solidFill>
              </a:rPr>
              <a:t>**</a:t>
            </a:r>
            <a:r>
              <a:rPr lang="en-US" sz="7200" b="1" dirty="0">
                <a:solidFill>
                  <a:srgbClr val="FF9900"/>
                </a:solidFill>
              </a:rPr>
              <a:t>2</a:t>
            </a:r>
            <a:r>
              <a:rPr lang="en-US" sz="7200" b="1" dirty="0"/>
              <a:t> </a:t>
            </a:r>
            <a:endParaRPr lang="ru-RU" sz="7200" dirty="0"/>
          </a:p>
          <a:p>
            <a:pPr>
              <a:buNone/>
            </a:pPr>
            <a:r>
              <a:rPr lang="ru-RU" sz="7200" dirty="0"/>
              <a:t>подвластны волшебству массивов:</a:t>
            </a:r>
          </a:p>
          <a:p>
            <a:pPr>
              <a:buNone/>
            </a:pPr>
            <a:r>
              <a:rPr lang="en-US" sz="7200" dirty="0"/>
              <a:t>r = zeros(</a:t>
            </a:r>
            <a:r>
              <a:rPr lang="en-US" sz="7200" b="1" dirty="0" err="1">
                <a:solidFill>
                  <a:srgbClr val="008000"/>
                </a:solidFill>
              </a:rPr>
              <a:t>len</a:t>
            </a:r>
            <a:r>
              <a:rPr lang="en-US" sz="7200" dirty="0"/>
              <a:t>(x)) </a:t>
            </a:r>
            <a:endParaRPr lang="ru-RU" sz="7200" dirty="0"/>
          </a:p>
          <a:p>
            <a:pPr>
              <a:buNone/>
            </a:pPr>
            <a:r>
              <a:rPr lang="en-US" sz="7200" b="1" dirty="0">
                <a:solidFill>
                  <a:srgbClr val="FF9900"/>
                </a:solidFill>
              </a:rPr>
              <a:t>for</a:t>
            </a:r>
            <a:r>
              <a:rPr lang="en-US" sz="7200" dirty="0"/>
              <a:t> </a:t>
            </a:r>
            <a:r>
              <a:rPr lang="en-US" sz="7200" dirty="0" err="1"/>
              <a:t>i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FF9900"/>
                </a:solidFill>
              </a:rPr>
              <a:t>in</a:t>
            </a:r>
            <a:r>
              <a:rPr lang="en-US" sz="7200" dirty="0"/>
              <a:t> </a:t>
            </a:r>
            <a:r>
              <a:rPr lang="en-US" sz="7200" b="1" dirty="0">
                <a:solidFill>
                  <a:srgbClr val="008000"/>
                </a:solidFill>
              </a:rPr>
              <a:t>range</a:t>
            </a:r>
            <a:r>
              <a:rPr lang="en-US" sz="7200" dirty="0"/>
              <a:t>(</a:t>
            </a:r>
            <a:r>
              <a:rPr lang="en-US" sz="7200" b="1" dirty="0" err="1">
                <a:solidFill>
                  <a:srgbClr val="008000"/>
                </a:solidFill>
              </a:rPr>
              <a:t>len</a:t>
            </a:r>
            <a:r>
              <a:rPr lang="en-US" sz="7200" dirty="0"/>
              <a:t>(x)):</a:t>
            </a:r>
            <a:endParaRPr lang="ru-RU" sz="7200" dirty="0"/>
          </a:p>
          <a:p>
            <a:pPr>
              <a:buNone/>
            </a:pPr>
            <a:r>
              <a:rPr lang="ru-RU" sz="7200" dirty="0"/>
              <a:t>    </a:t>
            </a:r>
            <a:r>
              <a:rPr lang="en-US" sz="7200" dirty="0"/>
              <a:t>r[</a:t>
            </a:r>
            <a:r>
              <a:rPr lang="en-US" sz="7200" dirty="0" err="1"/>
              <a:t>i</a:t>
            </a:r>
            <a:r>
              <a:rPr lang="en-US" sz="7200" dirty="0"/>
              <a:t>] = sin(x[</a:t>
            </a:r>
            <a:r>
              <a:rPr lang="en-US" sz="7200" dirty="0" err="1"/>
              <a:t>i</a:t>
            </a:r>
            <a:r>
              <a:rPr lang="en-US" sz="7200" dirty="0"/>
              <a:t>])</a:t>
            </a:r>
            <a:r>
              <a:rPr lang="en-US" sz="7200" dirty="0">
                <a:solidFill>
                  <a:srgbClr val="008000"/>
                </a:solidFill>
              </a:rPr>
              <a:t>*</a:t>
            </a:r>
            <a:r>
              <a:rPr lang="en-US" sz="7200" dirty="0"/>
              <a:t>cos(x[</a:t>
            </a:r>
            <a:r>
              <a:rPr lang="en-US" sz="7200" dirty="0" err="1"/>
              <a:t>i</a:t>
            </a:r>
            <a:r>
              <a:rPr lang="en-US" sz="7200" dirty="0"/>
              <a:t>])</a:t>
            </a:r>
            <a:r>
              <a:rPr lang="en-US" sz="7200" dirty="0">
                <a:solidFill>
                  <a:srgbClr val="008000"/>
                </a:solidFill>
              </a:rPr>
              <a:t>*</a:t>
            </a:r>
            <a:r>
              <a:rPr lang="en-US" sz="7200" dirty="0"/>
              <a:t>exp(-x[</a:t>
            </a:r>
            <a:r>
              <a:rPr lang="en-US" sz="7200" dirty="0" err="1"/>
              <a:t>i</a:t>
            </a:r>
            <a:r>
              <a:rPr lang="en-US" sz="7200" dirty="0"/>
              <a:t>]</a:t>
            </a:r>
            <a:r>
              <a:rPr lang="en-US" sz="7200" dirty="0">
                <a:solidFill>
                  <a:srgbClr val="008000"/>
                </a:solidFill>
              </a:rPr>
              <a:t>**</a:t>
            </a:r>
            <a:r>
              <a:rPr lang="en-US" sz="7200" b="1" dirty="0">
                <a:solidFill>
                  <a:srgbClr val="FF9900"/>
                </a:solidFill>
              </a:rPr>
              <a:t>2</a:t>
            </a:r>
            <a:r>
              <a:rPr lang="en-US" sz="7200" dirty="0"/>
              <a:t>) + </a:t>
            </a:r>
            <a:r>
              <a:rPr lang="en-US" sz="7200" b="1" dirty="0">
                <a:solidFill>
                  <a:srgbClr val="FF9900"/>
                </a:solidFill>
              </a:rPr>
              <a:t>2</a:t>
            </a:r>
            <a:r>
              <a:rPr lang="en-US" sz="7200" dirty="0"/>
              <a:t> + x[</a:t>
            </a:r>
            <a:r>
              <a:rPr lang="en-US" sz="7200" dirty="0" err="1"/>
              <a:t>i</a:t>
            </a:r>
            <a:r>
              <a:rPr lang="en-US" sz="7200" dirty="0"/>
              <a:t>]</a:t>
            </a:r>
            <a:r>
              <a:rPr lang="en-US" sz="7200" dirty="0">
                <a:solidFill>
                  <a:srgbClr val="008000"/>
                </a:solidFill>
              </a:rPr>
              <a:t>**</a:t>
            </a:r>
            <a:r>
              <a:rPr lang="en-US" sz="7200" b="1" dirty="0">
                <a:solidFill>
                  <a:srgbClr val="FF9900"/>
                </a:solidFill>
              </a:rPr>
              <a:t>2 </a:t>
            </a:r>
            <a:endParaRPr lang="ru-RU" sz="7200" dirty="0"/>
          </a:p>
          <a:p>
            <a:pPr>
              <a:buNone/>
            </a:pPr>
            <a:r>
              <a:rPr lang="ru-RU" sz="7200" b="1" dirty="0"/>
              <a:t>+</a:t>
            </a:r>
          </a:p>
          <a:p>
            <a:pPr lvl="1">
              <a:buFont typeface="Wingdings" pitchFamily="2" charset="2"/>
              <a:buChar char="ü"/>
            </a:pPr>
            <a:r>
              <a:rPr lang="ru-RU" sz="6800" dirty="0"/>
              <a:t>существенный выигрыш в скорости по сравнению со списками </a:t>
            </a:r>
          </a:p>
          <a:p>
            <a:pPr lvl="1">
              <a:buFont typeface="Wingdings" pitchFamily="2" charset="2"/>
              <a:buChar char="ü"/>
            </a:pPr>
            <a:r>
              <a:rPr lang="ru-RU" sz="6800" dirty="0"/>
              <a:t>существенно повышает скорость обработки</a:t>
            </a:r>
          </a:p>
          <a:p>
            <a:pPr lvl="1">
              <a:buFont typeface="Wingdings" pitchFamily="2" charset="2"/>
              <a:buChar char="ü"/>
            </a:pPr>
            <a:r>
              <a:rPr lang="ru-RU" sz="6800" dirty="0"/>
              <a:t>делает код более понятным и ясным для чтения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318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</vt:lpstr>
      <vt:lpstr>Wingdings 3</vt:lpstr>
      <vt:lpstr>Интеграл</vt:lpstr>
      <vt:lpstr>Инструментарий для ИИ</vt:lpstr>
      <vt:lpstr>Научные вычисления</vt:lpstr>
      <vt:lpstr>Тип данных в Python</vt:lpstr>
      <vt:lpstr>Презентация PowerPoint</vt:lpstr>
      <vt:lpstr>Мотивация</vt:lpstr>
      <vt:lpstr>Зачем нужны массивы?</vt:lpstr>
      <vt:lpstr>Презентация PowerPoint</vt:lpstr>
      <vt:lpstr>Презентация PowerPoint</vt:lpstr>
      <vt:lpstr>Векторизация</vt:lpstr>
      <vt:lpstr>Задача- Функция Розенброка </vt:lpstr>
      <vt:lpstr>Оптимизация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Инструментарий для ИИ</dc:title>
  <dc:creator>Samir Akhmed</dc:creator>
  <cp:lastModifiedBy>Samir Akhmed</cp:lastModifiedBy>
  <cp:revision>7</cp:revision>
  <dcterms:created xsi:type="dcterms:W3CDTF">2019-04-23T06:22:38Z</dcterms:created>
  <dcterms:modified xsi:type="dcterms:W3CDTF">2019-04-23T07:40:00Z</dcterms:modified>
</cp:coreProperties>
</file>