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59" r:id="rId4"/>
    <p:sldId id="265" r:id="rId5"/>
    <p:sldId id="260" r:id="rId6"/>
    <p:sldId id="261" r:id="rId7"/>
    <p:sldId id="262" r:id="rId8"/>
    <p:sldId id="264" r:id="rId9"/>
    <p:sldId id="263" r:id="rId10"/>
  </p:sldIdLst>
  <p:sldSz cx="9144000" cy="5143500" type="screen16x9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441" autoAdjust="0"/>
    <p:restoredTop sz="86380" autoAdjust="0"/>
  </p:normalViewPr>
  <p:slideViewPr>
    <p:cSldViewPr>
      <p:cViewPr varScale="1">
        <p:scale>
          <a:sx n="132" d="100"/>
          <a:sy n="132" d="100"/>
        </p:scale>
        <p:origin x="636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8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55AB46F-D0DD-4299-A227-5787DFAC4E78}" type="datetimeFigureOut">
              <a:rPr lang="he-IL" smtClean="0"/>
              <a:pPr/>
              <a:t>כ"ו/טבת/תשע"ט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FA9F4918-BB4A-4548-A893-97BC975CF3BD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F4918-BB4A-4548-A893-97BC975CF3BD}" type="slidenum">
              <a:rPr lang="he-IL" smtClean="0"/>
              <a:pPr/>
              <a:t>1</a:t>
            </a:fld>
            <a:endParaRPr 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F4918-BB4A-4548-A893-97BC975CF3BD}" type="slidenum">
              <a:rPr lang="he-IL" smtClean="0"/>
              <a:pPr/>
              <a:t>5</a:t>
            </a:fld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כ"ו/טבת/תשע"ט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כ"ו/טבת/תשע"ט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כ"ו/טבת/תשע"ט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כ"ו/טבת/תשע"ט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כ"ו/טבת/תשע"ט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כ"ו/טבת/תשע"ט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כ"ו/טבת/תשע"ט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כ"ו/טבת/תשע"ט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כ"ו/טבת/תשע"ט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כ"ו/טבת/תשע"ט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כ"ו/טבת/תשע"ט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AA6C0-FC25-41E4-8636-655D3F15062E}" type="datetimeFigureOut">
              <a:rPr lang="he-IL" smtClean="0"/>
              <a:pPr/>
              <a:t>כ"ו/טבת/תשע"ט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214296"/>
            <a:ext cx="7072362" cy="221599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3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Hanabi</a:t>
            </a:r>
            <a:endParaRPr lang="he-IL" sz="13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6248" y="3871751"/>
            <a:ext cx="471490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Shay </a:t>
            </a:r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Shwarz</a:t>
            </a:r>
            <a:endParaRPr lang="en-US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Hodaya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Binyamini</a:t>
            </a:r>
            <a:endParaRPr lang="he-IL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HOW TO PLAY HANABI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2"/>
            <a:ext cx="335758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The game cards:</a:t>
            </a:r>
            <a:endParaRPr lang="he-IL" sz="2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8" name="תמונה 7" descr="hanabi_card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480" y="1587330"/>
            <a:ext cx="5889954" cy="33418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HOW TO PLAY HANABI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 CARTER" pitchFamily="2" charset="0"/>
            </a:endParaRPr>
          </a:p>
        </p:txBody>
      </p:sp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2"/>
            <a:ext cx="7215238" cy="35086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Players cannot see their own cards but can see the other player’s cards. 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The goal of the group is to make series from 1 to 5 in every color.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In each player’s turn, the player can:</a:t>
            </a:r>
          </a:p>
          <a:p>
            <a:pPr marL="800100" lvl="2" indent="-342900" algn="l" rtl="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spend an information token to tell another player about a feature (color or value) of the cards they have. </a:t>
            </a:r>
          </a:p>
          <a:p>
            <a:pPr lvl="1" algn="l" rtl="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2.   discard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 card from his hand (and get an info token in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return)</a:t>
            </a:r>
          </a:p>
          <a:p>
            <a:pPr lvl="1" algn="l" rtl="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3.   choose to play a card from his hard</a:t>
            </a:r>
          </a:p>
          <a:p>
            <a:pPr marL="1200150" lvl="2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When playing a card players must try to play a card which is consecutive to the card in play with the same color.</a:t>
            </a:r>
          </a:p>
          <a:p>
            <a:pPr marL="1200150" lvl="2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Failing to play a proper card result in a strike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3 strikes ends the game.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The group wins if all stacks are complete (corresponding to a score of 25).</a:t>
            </a:r>
            <a:endParaRPr lang="he-IL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PREVIOUS WORKS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32932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Firstly, The </a:t>
            </a:r>
            <a:r>
              <a:rPr lang="en-US" sz="2000" b="1" dirty="0" err="1" smtClean="0">
                <a:solidFill>
                  <a:schemeClr val="bg1">
                    <a:lumMod val="85000"/>
                  </a:schemeClr>
                </a:solidFill>
              </a:rPr>
              <a:t>hanabi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 game 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was proven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 to be NP-complete (even for cheaters who look at their cards)**.</a:t>
            </a:r>
          </a:p>
          <a:p>
            <a:pPr algn="l" rtl="0">
              <a:buFont typeface="Arial" pitchFamily="34" charset="0"/>
              <a:buChar char="•"/>
            </a:pPr>
            <a:endParaRPr lang="en-US" sz="2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/>
            <a:endParaRPr lang="en-US" sz="2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/>
            <a:r>
              <a:rPr lang="en-US" sz="800" dirty="0" smtClean="0">
                <a:solidFill>
                  <a:schemeClr val="bg1"/>
                </a:solidFill>
              </a:rPr>
              <a:t>**</a:t>
            </a:r>
            <a:r>
              <a:rPr lang="en-US" sz="800" dirty="0" err="1" smtClean="0">
                <a:solidFill>
                  <a:schemeClr val="bg1"/>
                </a:solidFill>
              </a:rPr>
              <a:t>Baffier</a:t>
            </a:r>
            <a:r>
              <a:rPr lang="en-US" sz="800" dirty="0">
                <a:solidFill>
                  <a:schemeClr val="bg1"/>
                </a:solidFill>
              </a:rPr>
              <a:t>, J. F., Chiu, M. K., </a:t>
            </a:r>
            <a:r>
              <a:rPr lang="en-US" sz="800" dirty="0" err="1">
                <a:solidFill>
                  <a:schemeClr val="bg1"/>
                </a:solidFill>
              </a:rPr>
              <a:t>Diez</a:t>
            </a:r>
            <a:r>
              <a:rPr lang="en-US" sz="800" dirty="0">
                <a:solidFill>
                  <a:schemeClr val="bg1"/>
                </a:solidFill>
              </a:rPr>
              <a:t>, Y., </a:t>
            </a:r>
            <a:r>
              <a:rPr lang="en-US" sz="800" dirty="0" err="1">
                <a:solidFill>
                  <a:schemeClr val="bg1"/>
                </a:solidFill>
              </a:rPr>
              <a:t>Korman</a:t>
            </a:r>
            <a:r>
              <a:rPr lang="en-US" sz="800" dirty="0">
                <a:solidFill>
                  <a:schemeClr val="bg1"/>
                </a:solidFill>
              </a:rPr>
              <a:t>, M., &amp; </a:t>
            </a:r>
            <a:r>
              <a:rPr lang="en-US" sz="800" dirty="0" err="1">
                <a:solidFill>
                  <a:schemeClr val="bg1"/>
                </a:solidFill>
              </a:rPr>
              <a:t>Mitsou</a:t>
            </a:r>
            <a:r>
              <a:rPr lang="en-US" sz="800" dirty="0">
                <a:solidFill>
                  <a:schemeClr val="bg1"/>
                </a:solidFill>
              </a:rPr>
              <a:t>, V. (2016). </a:t>
            </a:r>
            <a:r>
              <a:rPr lang="en-US" sz="800" dirty="0" err="1">
                <a:solidFill>
                  <a:schemeClr val="bg1"/>
                </a:solidFill>
              </a:rPr>
              <a:t>Hanabi</a:t>
            </a:r>
            <a:r>
              <a:rPr lang="en-US" sz="800" dirty="0">
                <a:solidFill>
                  <a:schemeClr val="bg1"/>
                </a:solidFill>
              </a:rPr>
              <a:t> is NP-complete, even for cheaters who look at their cards.‏</a:t>
            </a:r>
            <a:endParaRPr lang="en-US" sz="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43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PREVIOUS WORKS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4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4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560153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Evolving Agents for the Hanabi 2018 CIG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Competition**</a:t>
            </a:r>
            <a:endParaRPr lang="en-US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In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this paper: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The author developed a genetic algorithm that builds rule- based agents by determining the best sequence of rules from a fixed rule set to use as strategy.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The author defined 72 rules, every chromosome is permutation of this rules.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They used the operators of swap mutation and ordered crossover.</a:t>
            </a:r>
            <a:endParaRPr lang="he-IL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800" dirty="0" smtClean="0">
              <a:solidFill>
                <a:schemeClr val="bg1"/>
              </a:solidFill>
            </a:endParaRPr>
          </a:p>
          <a:p>
            <a:pPr lvl="1" algn="l" rtl="0"/>
            <a:endParaRPr lang="en-US" sz="800" dirty="0">
              <a:solidFill>
                <a:schemeClr val="bg1"/>
              </a:solidFill>
            </a:endParaRPr>
          </a:p>
          <a:p>
            <a:pPr lvl="1" algn="l" rtl="0"/>
            <a:endParaRPr lang="en-US" sz="800" dirty="0" smtClean="0">
              <a:solidFill>
                <a:schemeClr val="bg1"/>
              </a:solidFill>
            </a:endParaRPr>
          </a:p>
          <a:p>
            <a:pPr lvl="1" algn="l" rtl="0"/>
            <a:endParaRPr lang="en-US" sz="800" dirty="0">
              <a:solidFill>
                <a:schemeClr val="bg1"/>
              </a:solidFill>
            </a:endParaRPr>
          </a:p>
          <a:p>
            <a:pPr lvl="1" algn="l" rtl="0"/>
            <a:endParaRPr lang="en-US" sz="800" dirty="0" smtClean="0">
              <a:solidFill>
                <a:schemeClr val="bg1"/>
              </a:solidFill>
            </a:endParaRPr>
          </a:p>
          <a:p>
            <a:pPr lvl="1" algn="l" rtl="0"/>
            <a:endParaRPr lang="en-US" sz="800" dirty="0">
              <a:solidFill>
                <a:schemeClr val="bg1"/>
              </a:solidFill>
            </a:endParaRPr>
          </a:p>
          <a:p>
            <a:pPr lvl="1" algn="l" rtl="0"/>
            <a:endParaRPr lang="en-US" sz="800" dirty="0" smtClean="0">
              <a:solidFill>
                <a:schemeClr val="bg1"/>
              </a:solidFill>
            </a:endParaRPr>
          </a:p>
          <a:p>
            <a:pPr lvl="1" algn="l" rtl="0"/>
            <a:endParaRPr lang="en-US" sz="800" dirty="0">
              <a:solidFill>
                <a:schemeClr val="bg1"/>
              </a:solidFill>
            </a:endParaRPr>
          </a:p>
          <a:p>
            <a:pPr lvl="1" algn="l" rtl="0"/>
            <a:endParaRPr lang="en-US" sz="800" dirty="0" smtClean="0">
              <a:solidFill>
                <a:schemeClr val="bg1"/>
              </a:solidFill>
            </a:endParaRPr>
          </a:p>
          <a:p>
            <a:pPr lvl="1" algn="l" rtl="0"/>
            <a:endParaRPr lang="en-US" sz="800" dirty="0">
              <a:solidFill>
                <a:schemeClr val="bg1"/>
              </a:solidFill>
            </a:endParaRPr>
          </a:p>
          <a:p>
            <a:pPr lvl="1" algn="l" rtl="0"/>
            <a:endParaRPr lang="en-US" sz="800" dirty="0" smtClean="0">
              <a:solidFill>
                <a:schemeClr val="bg1"/>
              </a:solidFill>
            </a:endParaRPr>
          </a:p>
          <a:p>
            <a:pPr lvl="1" algn="l" rtl="0"/>
            <a:endParaRPr lang="en-US" sz="800" dirty="0">
              <a:solidFill>
                <a:schemeClr val="bg1"/>
              </a:solidFill>
            </a:endParaRPr>
          </a:p>
          <a:p>
            <a:pPr algn="l" rtl="0"/>
            <a:r>
              <a:rPr lang="en-US" sz="800" dirty="0" smtClean="0">
                <a:solidFill>
                  <a:schemeClr val="bg1"/>
                </a:solidFill>
              </a:rPr>
              <a:t>**Canaan</a:t>
            </a:r>
            <a:r>
              <a:rPr lang="en-US" sz="800" dirty="0">
                <a:solidFill>
                  <a:schemeClr val="bg1"/>
                </a:solidFill>
              </a:rPr>
              <a:t>, R., Shen, H., </a:t>
            </a:r>
            <a:r>
              <a:rPr lang="en-US" sz="800" dirty="0" err="1">
                <a:solidFill>
                  <a:schemeClr val="bg1"/>
                </a:solidFill>
              </a:rPr>
              <a:t>Torrado</a:t>
            </a:r>
            <a:r>
              <a:rPr lang="en-US" sz="800" dirty="0">
                <a:solidFill>
                  <a:schemeClr val="bg1"/>
                </a:solidFill>
              </a:rPr>
              <a:t>, R., </a:t>
            </a:r>
            <a:r>
              <a:rPr lang="en-US" sz="800" dirty="0" err="1">
                <a:solidFill>
                  <a:schemeClr val="bg1"/>
                </a:solidFill>
              </a:rPr>
              <a:t>Togelius</a:t>
            </a:r>
            <a:r>
              <a:rPr lang="en-US" sz="800" dirty="0">
                <a:solidFill>
                  <a:schemeClr val="bg1"/>
                </a:solidFill>
              </a:rPr>
              <a:t>, J., </a:t>
            </a:r>
            <a:r>
              <a:rPr lang="en-US" sz="800" dirty="0" err="1">
                <a:solidFill>
                  <a:schemeClr val="bg1"/>
                </a:solidFill>
              </a:rPr>
              <a:t>Nealen</a:t>
            </a:r>
            <a:r>
              <a:rPr lang="en-US" sz="800" dirty="0">
                <a:solidFill>
                  <a:schemeClr val="bg1"/>
                </a:solidFill>
              </a:rPr>
              <a:t>, A., &amp; </a:t>
            </a:r>
            <a:r>
              <a:rPr lang="en-US" sz="800" dirty="0" err="1">
                <a:solidFill>
                  <a:schemeClr val="bg1"/>
                </a:solidFill>
              </a:rPr>
              <a:t>Menzel</a:t>
            </a:r>
            <a:r>
              <a:rPr lang="en-US" sz="800" dirty="0">
                <a:solidFill>
                  <a:schemeClr val="bg1"/>
                </a:solidFill>
              </a:rPr>
              <a:t>, S. (2018, August). Evolving Agents for the </a:t>
            </a:r>
            <a:r>
              <a:rPr lang="en-US" sz="800" dirty="0" err="1">
                <a:solidFill>
                  <a:schemeClr val="bg1"/>
                </a:solidFill>
              </a:rPr>
              <a:t>Hanabi</a:t>
            </a:r>
            <a:r>
              <a:rPr lang="en-US" sz="800" dirty="0">
                <a:solidFill>
                  <a:schemeClr val="bg1"/>
                </a:solidFill>
              </a:rPr>
              <a:t> 2018 CIG Competition. In </a:t>
            </a:r>
            <a:r>
              <a:rPr lang="en-US" sz="800" i="1" dirty="0">
                <a:solidFill>
                  <a:schemeClr val="bg1"/>
                </a:solidFill>
              </a:rPr>
              <a:t>2018 IEEE Conference on Computational Intelligence and Games (CIG)</a:t>
            </a:r>
            <a:r>
              <a:rPr lang="en-US" sz="800" dirty="0">
                <a:solidFill>
                  <a:schemeClr val="bg1"/>
                </a:solidFill>
              </a:rPr>
              <a:t> (pp. 1-8). IEEE.‏</a:t>
            </a:r>
            <a:endParaRPr lang="en-US" sz="800" dirty="0" smtClean="0">
              <a:solidFill>
                <a:schemeClr val="bg1"/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endParaRPr lang="en-US" sz="20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PREVIOUS WORKS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36933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Evolving Agents for the Hanabi 2018 CIG Competition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The parameters:</a:t>
            </a:r>
          </a:p>
          <a:p>
            <a:pPr algn="l" rtl="0">
              <a:buFont typeface="Arial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>
              <a:buFont typeface="Arial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he-IL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The average score of this agent:</a:t>
            </a:r>
          </a:p>
          <a:p>
            <a:pPr lvl="1" algn="l" rtl="0">
              <a:buFont typeface="Arial" pitchFamily="34" charset="0"/>
              <a:buChar char="•"/>
            </a:pPr>
            <a:r>
              <a:rPr lang="he-IL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mirror game: 19.32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mixed agents: 11.65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62288" y="1795470"/>
            <a:ext cx="301942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PREVIOUS WORKS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48320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How to Make the Perfect Fireworks Display: Two Strategies for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</a:rPr>
              <a:t>Hanabi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**</a:t>
            </a:r>
          </a:p>
          <a:p>
            <a:pPr algn="l" rtl="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In this paper:</a:t>
            </a:r>
          </a:p>
          <a:p>
            <a:pPr marL="742950" lvl="1" indent="-285750" algn="l" rtl="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description of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Hanabi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strategies based on the mathematical “hat guessing game”.</a:t>
            </a:r>
          </a:p>
          <a:p>
            <a:pPr marL="800100" lvl="1" indent="-342900" algn="l" rtl="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In the first strategy players can recommend moves for other players (as part of a strategy).</a:t>
            </a:r>
          </a:p>
          <a:p>
            <a:pPr marL="800100" lvl="1" indent="-342900" algn="l" rtl="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The second strategy allows the player to determine the content of his hand.</a:t>
            </a:r>
          </a:p>
          <a:p>
            <a:pPr marL="800100" lvl="1" indent="-342900" algn="l" rtl="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Strategies are based on network coding.</a:t>
            </a:r>
          </a:p>
          <a:p>
            <a:pPr lvl="1"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/>
            <a:r>
              <a:rPr lang="en-US" sz="800" dirty="0" smtClean="0">
                <a:solidFill>
                  <a:schemeClr val="bg1"/>
                </a:solidFill>
              </a:rPr>
              <a:t>**Cox</a:t>
            </a:r>
            <a:r>
              <a:rPr lang="en-US" sz="800" dirty="0">
                <a:solidFill>
                  <a:schemeClr val="bg1"/>
                </a:solidFill>
              </a:rPr>
              <a:t>, C., De Silva, J., </a:t>
            </a:r>
            <a:r>
              <a:rPr lang="en-US" sz="800" dirty="0" err="1">
                <a:solidFill>
                  <a:schemeClr val="bg1"/>
                </a:solidFill>
              </a:rPr>
              <a:t>Deorsey</a:t>
            </a:r>
            <a:r>
              <a:rPr lang="en-US" sz="800" dirty="0">
                <a:solidFill>
                  <a:schemeClr val="bg1"/>
                </a:solidFill>
              </a:rPr>
              <a:t>, P., </a:t>
            </a:r>
            <a:r>
              <a:rPr lang="en-US" sz="800" dirty="0" err="1">
                <a:solidFill>
                  <a:schemeClr val="bg1"/>
                </a:solidFill>
              </a:rPr>
              <a:t>Kenter</a:t>
            </a:r>
            <a:r>
              <a:rPr lang="en-US" sz="800" dirty="0">
                <a:solidFill>
                  <a:schemeClr val="bg1"/>
                </a:solidFill>
              </a:rPr>
              <a:t>, F. H., </a:t>
            </a:r>
            <a:r>
              <a:rPr lang="en-US" sz="800" dirty="0" err="1">
                <a:solidFill>
                  <a:schemeClr val="bg1"/>
                </a:solidFill>
              </a:rPr>
              <a:t>Retter</a:t>
            </a:r>
            <a:r>
              <a:rPr lang="en-US" sz="800" dirty="0">
                <a:solidFill>
                  <a:schemeClr val="bg1"/>
                </a:solidFill>
              </a:rPr>
              <a:t>, T., &amp; Tobin, J. (2015). How to make the perfect fireworks display: Two strategies for </a:t>
            </a:r>
            <a:r>
              <a:rPr lang="en-US" sz="800" dirty="0" err="1">
                <a:solidFill>
                  <a:schemeClr val="bg1"/>
                </a:solidFill>
              </a:rPr>
              <a:t>hanabi</a:t>
            </a:r>
            <a:r>
              <a:rPr lang="en-US" sz="800" dirty="0">
                <a:solidFill>
                  <a:schemeClr val="bg1"/>
                </a:solidFill>
              </a:rPr>
              <a:t>. </a:t>
            </a:r>
            <a:r>
              <a:rPr lang="en-US" sz="800" i="1" dirty="0">
                <a:solidFill>
                  <a:schemeClr val="bg1"/>
                </a:solidFill>
              </a:rPr>
              <a:t>Mathematics Magazine</a:t>
            </a:r>
            <a:r>
              <a:rPr lang="en-US" sz="800" dirty="0">
                <a:solidFill>
                  <a:schemeClr val="bg1"/>
                </a:solidFill>
              </a:rPr>
              <a:t>, </a:t>
            </a:r>
            <a:r>
              <a:rPr lang="en-US" sz="800" i="1" dirty="0">
                <a:solidFill>
                  <a:schemeClr val="bg1"/>
                </a:solidFill>
              </a:rPr>
              <a:t>88</a:t>
            </a:r>
            <a:r>
              <a:rPr lang="en-US" sz="800" dirty="0">
                <a:solidFill>
                  <a:schemeClr val="bg1"/>
                </a:solidFill>
              </a:rPr>
              <a:t>(5), 323-336.‏</a:t>
            </a:r>
            <a:endParaRPr lang="en-US" sz="800" dirty="0" smtClean="0">
              <a:solidFill>
                <a:schemeClr val="bg1"/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endParaRPr lang="en-US" sz="20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34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OUR GOAL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16312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Develop an agent using genetic programming algorithm that can play the Hanabi game. 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 The model gets the game state: desk cards,  discarded cards, players hands, info tokens, etc… the output is the next action the player should take.</a:t>
            </a:r>
          </a:p>
        </p:txBody>
      </p:sp>
    </p:spTree>
    <p:extLst>
      <p:ext uri="{BB962C8B-B14F-4D97-AF65-F5344CB8AC3E}">
        <p14:creationId xmlns:p14="http://schemas.microsoft.com/office/powerpoint/2010/main" val="99034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FITNESS FUNCTION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31085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The Fitness function is simply running a simulation of a game N times and computing the result of each game (the fitness value is the average result of N games).</a:t>
            </a:r>
          </a:p>
          <a:p>
            <a:pPr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63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883</TotalTime>
  <Words>448</Words>
  <Application>Microsoft Office PowerPoint</Application>
  <PresentationFormat>On-screen Show (16:9)</PresentationFormat>
  <Paragraphs>87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 CARTER</vt:lpstr>
      <vt:lpstr>Arial</vt:lpstr>
      <vt:lpstr>Calibri</vt:lpstr>
      <vt:lpstr>Times New Roman</vt:lpstr>
      <vt:lpstr>Wingdings</vt:lpstr>
      <vt:lpstr>ערכת נושא Office</vt:lpstr>
      <vt:lpstr>PowerPoint Presentation</vt:lpstr>
      <vt:lpstr>HOW TO PLAY HANABI</vt:lpstr>
      <vt:lpstr>HOW TO PLAY HANABI</vt:lpstr>
      <vt:lpstr>PREVIOUS WORKS</vt:lpstr>
      <vt:lpstr>PREVIOUS WORKS</vt:lpstr>
      <vt:lpstr>PREVIOUS WORKS</vt:lpstr>
      <vt:lpstr>PREVIOUS WORKS</vt:lpstr>
      <vt:lpstr>OUR GOAL</vt:lpstr>
      <vt:lpstr>FITNESS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comp</dc:creator>
  <cp:lastModifiedBy>Administrator</cp:lastModifiedBy>
  <cp:revision>18</cp:revision>
  <dcterms:created xsi:type="dcterms:W3CDTF">2018-12-28T08:36:02Z</dcterms:created>
  <dcterms:modified xsi:type="dcterms:W3CDTF">2019-01-03T11:06:03Z</dcterms:modified>
</cp:coreProperties>
</file>