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9"/>
  </p:notesMasterIdLst>
  <p:sldIdLst>
    <p:sldId id="256" r:id="rId2"/>
    <p:sldId id="259" r:id="rId3"/>
    <p:sldId id="257" r:id="rId4"/>
    <p:sldId id="271" r:id="rId5"/>
    <p:sldId id="265" r:id="rId6"/>
    <p:sldId id="262" r:id="rId7"/>
    <p:sldId id="260" r:id="rId8"/>
    <p:sldId id="261" r:id="rId9"/>
    <p:sldId id="264" r:id="rId10"/>
    <p:sldId id="263" r:id="rId11"/>
    <p:sldId id="268" r:id="rId12"/>
    <p:sldId id="269" r:id="rId13"/>
    <p:sldId id="267" r:id="rId14"/>
    <p:sldId id="266" r:id="rId15"/>
    <p:sldId id="270" r:id="rId16"/>
    <p:sldId id="273" r:id="rId17"/>
    <p:sldId id="274" r:id="rId18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65441" autoAdjust="0"/>
    <p:restoredTop sz="82975" autoAdjust="0"/>
  </p:normalViewPr>
  <p:slideViewPr>
    <p:cSldViewPr>
      <p:cViewPr varScale="1">
        <p:scale>
          <a:sx n="126" d="100"/>
          <a:sy n="126" d="100"/>
        </p:scale>
        <p:origin x="81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Fitness as a function of generations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Avg_fitness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Sheet1!$C$2:$C$102</c:f>
              <c:numCache>
                <c:formatCode>General</c:formatCode>
                <c:ptCount val="101"/>
                <c:pt idx="0">
                  <c:v>0.58333299999999988</c:v>
                </c:pt>
                <c:pt idx="1">
                  <c:v>1.4</c:v>
                </c:pt>
                <c:pt idx="2">
                  <c:v>1.4666699999999997</c:v>
                </c:pt>
                <c:pt idx="3">
                  <c:v>1.51667</c:v>
                </c:pt>
                <c:pt idx="4">
                  <c:v>1.3333299999999997</c:v>
                </c:pt>
                <c:pt idx="5">
                  <c:v>1.7833300000000001</c:v>
                </c:pt>
                <c:pt idx="6">
                  <c:v>1.2166699999999997</c:v>
                </c:pt>
                <c:pt idx="7">
                  <c:v>1.4833299999999998</c:v>
                </c:pt>
                <c:pt idx="8">
                  <c:v>1.2333299999999998</c:v>
                </c:pt>
                <c:pt idx="9">
                  <c:v>1.55</c:v>
                </c:pt>
                <c:pt idx="10">
                  <c:v>2.5</c:v>
                </c:pt>
                <c:pt idx="11">
                  <c:v>3.2166699999999997</c:v>
                </c:pt>
                <c:pt idx="12">
                  <c:v>3.9333300000000002</c:v>
                </c:pt>
                <c:pt idx="13">
                  <c:v>5.3166700000000002</c:v>
                </c:pt>
                <c:pt idx="14">
                  <c:v>6.3</c:v>
                </c:pt>
                <c:pt idx="15">
                  <c:v>8.2166699999999988</c:v>
                </c:pt>
                <c:pt idx="16">
                  <c:v>7.4833300000000005</c:v>
                </c:pt>
                <c:pt idx="17">
                  <c:v>7.7166700000000006</c:v>
                </c:pt>
                <c:pt idx="18">
                  <c:v>10.1</c:v>
                </c:pt>
                <c:pt idx="19">
                  <c:v>8.7666700000000013</c:v>
                </c:pt>
                <c:pt idx="20">
                  <c:v>9.1</c:v>
                </c:pt>
                <c:pt idx="21">
                  <c:v>8.4500000000000011</c:v>
                </c:pt>
                <c:pt idx="22">
                  <c:v>8.8666700000000027</c:v>
                </c:pt>
                <c:pt idx="23">
                  <c:v>11.133299999999998</c:v>
                </c:pt>
                <c:pt idx="24">
                  <c:v>9.8666700000000027</c:v>
                </c:pt>
                <c:pt idx="25">
                  <c:v>10.066700000000003</c:v>
                </c:pt>
                <c:pt idx="26">
                  <c:v>10.083300000000001</c:v>
                </c:pt>
                <c:pt idx="27">
                  <c:v>10.850000000000001</c:v>
                </c:pt>
                <c:pt idx="28">
                  <c:v>10.200000000000001</c:v>
                </c:pt>
                <c:pt idx="29">
                  <c:v>9.4</c:v>
                </c:pt>
                <c:pt idx="30">
                  <c:v>11.65</c:v>
                </c:pt>
                <c:pt idx="31">
                  <c:v>9.5500000000000007</c:v>
                </c:pt>
                <c:pt idx="32">
                  <c:v>9.6833299999999998</c:v>
                </c:pt>
                <c:pt idx="33">
                  <c:v>11.05</c:v>
                </c:pt>
                <c:pt idx="34">
                  <c:v>11.083300000000001</c:v>
                </c:pt>
                <c:pt idx="35">
                  <c:v>10.033300000000001</c:v>
                </c:pt>
                <c:pt idx="36">
                  <c:v>11.916700000000002</c:v>
                </c:pt>
                <c:pt idx="37">
                  <c:v>8.9833300000000005</c:v>
                </c:pt>
                <c:pt idx="38">
                  <c:v>10.3</c:v>
                </c:pt>
                <c:pt idx="39">
                  <c:v>11.8833</c:v>
                </c:pt>
                <c:pt idx="40">
                  <c:v>11.8</c:v>
                </c:pt>
                <c:pt idx="41">
                  <c:v>9.8166700000000002</c:v>
                </c:pt>
                <c:pt idx="42">
                  <c:v>11.966700000000003</c:v>
                </c:pt>
                <c:pt idx="43">
                  <c:v>10</c:v>
                </c:pt>
                <c:pt idx="44">
                  <c:v>10.316700000000003</c:v>
                </c:pt>
                <c:pt idx="45">
                  <c:v>11.533300000000001</c:v>
                </c:pt>
                <c:pt idx="46">
                  <c:v>10.450000000000001</c:v>
                </c:pt>
                <c:pt idx="47">
                  <c:v>11.066700000000003</c:v>
                </c:pt>
                <c:pt idx="48">
                  <c:v>11.683300000000001</c:v>
                </c:pt>
                <c:pt idx="49">
                  <c:v>11</c:v>
                </c:pt>
                <c:pt idx="50">
                  <c:v>12.0167</c:v>
                </c:pt>
                <c:pt idx="51">
                  <c:v>9.75</c:v>
                </c:pt>
                <c:pt idx="52">
                  <c:v>11.350000000000001</c:v>
                </c:pt>
                <c:pt idx="53">
                  <c:v>9.65</c:v>
                </c:pt>
                <c:pt idx="54">
                  <c:v>11.8833</c:v>
                </c:pt>
                <c:pt idx="55">
                  <c:v>10.7</c:v>
                </c:pt>
                <c:pt idx="56">
                  <c:v>11.9833</c:v>
                </c:pt>
                <c:pt idx="57">
                  <c:v>10.916700000000002</c:v>
                </c:pt>
                <c:pt idx="58">
                  <c:v>11.033300000000001</c:v>
                </c:pt>
                <c:pt idx="59">
                  <c:v>10.8833</c:v>
                </c:pt>
                <c:pt idx="60">
                  <c:v>11.6167</c:v>
                </c:pt>
                <c:pt idx="61">
                  <c:v>12.366700000000002</c:v>
                </c:pt>
                <c:pt idx="62">
                  <c:v>10.0167</c:v>
                </c:pt>
                <c:pt idx="63">
                  <c:v>13.666700000000002</c:v>
                </c:pt>
                <c:pt idx="64">
                  <c:v>12.2</c:v>
                </c:pt>
                <c:pt idx="65">
                  <c:v>11.0167</c:v>
                </c:pt>
                <c:pt idx="66">
                  <c:v>10.666700000000002</c:v>
                </c:pt>
                <c:pt idx="67">
                  <c:v>11.033300000000001</c:v>
                </c:pt>
                <c:pt idx="68">
                  <c:v>11.933300000000001</c:v>
                </c:pt>
                <c:pt idx="69">
                  <c:v>10.9833</c:v>
                </c:pt>
                <c:pt idx="70">
                  <c:v>11.333300000000001</c:v>
                </c:pt>
                <c:pt idx="71">
                  <c:v>10.283300000000001</c:v>
                </c:pt>
                <c:pt idx="72">
                  <c:v>11.316700000000003</c:v>
                </c:pt>
                <c:pt idx="73">
                  <c:v>10.316700000000003</c:v>
                </c:pt>
                <c:pt idx="74">
                  <c:v>10.5167</c:v>
                </c:pt>
                <c:pt idx="75">
                  <c:v>12.0167</c:v>
                </c:pt>
                <c:pt idx="76">
                  <c:v>11.316700000000003</c:v>
                </c:pt>
                <c:pt idx="77">
                  <c:v>10.15</c:v>
                </c:pt>
                <c:pt idx="78">
                  <c:v>11.25</c:v>
                </c:pt>
                <c:pt idx="79">
                  <c:v>12.350000000000001</c:v>
                </c:pt>
                <c:pt idx="80">
                  <c:v>13.033300000000001</c:v>
                </c:pt>
                <c:pt idx="81">
                  <c:v>11.716700000000001</c:v>
                </c:pt>
                <c:pt idx="82">
                  <c:v>11.466700000000003</c:v>
                </c:pt>
                <c:pt idx="83">
                  <c:v>11.333300000000001</c:v>
                </c:pt>
                <c:pt idx="84">
                  <c:v>12.083300000000001</c:v>
                </c:pt>
                <c:pt idx="85">
                  <c:v>11.950000000000001</c:v>
                </c:pt>
                <c:pt idx="86">
                  <c:v>11.1167</c:v>
                </c:pt>
                <c:pt idx="87">
                  <c:v>11.5</c:v>
                </c:pt>
                <c:pt idx="88">
                  <c:v>11.350000000000001</c:v>
                </c:pt>
                <c:pt idx="89">
                  <c:v>11.4</c:v>
                </c:pt>
                <c:pt idx="90">
                  <c:v>11.633299999999998</c:v>
                </c:pt>
                <c:pt idx="91">
                  <c:v>12.55</c:v>
                </c:pt>
                <c:pt idx="92">
                  <c:v>11.933300000000001</c:v>
                </c:pt>
                <c:pt idx="93">
                  <c:v>9.5666700000000002</c:v>
                </c:pt>
                <c:pt idx="94">
                  <c:v>10.033300000000001</c:v>
                </c:pt>
                <c:pt idx="95">
                  <c:v>11.4</c:v>
                </c:pt>
                <c:pt idx="96">
                  <c:v>11.9</c:v>
                </c:pt>
                <c:pt idx="97">
                  <c:v>9.6166700000000009</c:v>
                </c:pt>
                <c:pt idx="98">
                  <c:v>11.2</c:v>
                </c:pt>
                <c:pt idx="99">
                  <c:v>12.316700000000003</c:v>
                </c:pt>
                <c:pt idx="100">
                  <c:v>10.683300000000001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37-45D7-AF20-005D115F4F58}"/>
            </c:ext>
          </c:extLst>
        </c:ser>
        <c:ser>
          <c:idx val="2"/>
          <c:order val="2"/>
          <c:tx>
            <c:v>Max_score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Sheet1!$F$2:$F$102</c:f>
              <c:numCache>
                <c:formatCode>General</c:formatCode>
                <c:ptCount val="101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  <c:pt idx="5">
                  <c:v>4.5</c:v>
                </c:pt>
                <c:pt idx="6">
                  <c:v>4.5</c:v>
                </c:pt>
                <c:pt idx="7">
                  <c:v>3.5</c:v>
                </c:pt>
                <c:pt idx="8">
                  <c:v>5</c:v>
                </c:pt>
                <c:pt idx="9">
                  <c:v>4.5</c:v>
                </c:pt>
                <c:pt idx="10">
                  <c:v>8.5</c:v>
                </c:pt>
                <c:pt idx="11">
                  <c:v>10</c:v>
                </c:pt>
                <c:pt idx="12">
                  <c:v>11.5</c:v>
                </c:pt>
                <c:pt idx="13">
                  <c:v>15</c:v>
                </c:pt>
                <c:pt idx="14">
                  <c:v>15</c:v>
                </c:pt>
                <c:pt idx="15">
                  <c:v>15.5</c:v>
                </c:pt>
                <c:pt idx="16">
                  <c:v>14</c:v>
                </c:pt>
                <c:pt idx="17">
                  <c:v>16</c:v>
                </c:pt>
                <c:pt idx="18">
                  <c:v>17</c:v>
                </c:pt>
                <c:pt idx="19">
                  <c:v>16</c:v>
                </c:pt>
                <c:pt idx="20">
                  <c:v>15</c:v>
                </c:pt>
                <c:pt idx="21">
                  <c:v>15.5</c:v>
                </c:pt>
                <c:pt idx="22">
                  <c:v>18.5</c:v>
                </c:pt>
                <c:pt idx="23">
                  <c:v>18.5</c:v>
                </c:pt>
                <c:pt idx="24">
                  <c:v>16.5</c:v>
                </c:pt>
                <c:pt idx="25">
                  <c:v>16.5</c:v>
                </c:pt>
                <c:pt idx="26">
                  <c:v>16.5</c:v>
                </c:pt>
                <c:pt idx="27">
                  <c:v>16.5</c:v>
                </c:pt>
                <c:pt idx="28">
                  <c:v>17</c:v>
                </c:pt>
                <c:pt idx="29">
                  <c:v>16</c:v>
                </c:pt>
                <c:pt idx="30">
                  <c:v>16.5</c:v>
                </c:pt>
                <c:pt idx="31">
                  <c:v>16</c:v>
                </c:pt>
                <c:pt idx="32">
                  <c:v>15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16.5</c:v>
                </c:pt>
                <c:pt idx="37">
                  <c:v>17.5</c:v>
                </c:pt>
                <c:pt idx="38">
                  <c:v>17.5</c:v>
                </c:pt>
                <c:pt idx="39">
                  <c:v>17.5</c:v>
                </c:pt>
                <c:pt idx="40">
                  <c:v>17.5</c:v>
                </c:pt>
                <c:pt idx="41">
                  <c:v>15.5</c:v>
                </c:pt>
                <c:pt idx="42">
                  <c:v>17</c:v>
                </c:pt>
                <c:pt idx="43">
                  <c:v>16</c:v>
                </c:pt>
                <c:pt idx="44">
                  <c:v>16.5</c:v>
                </c:pt>
                <c:pt idx="45">
                  <c:v>16</c:v>
                </c:pt>
                <c:pt idx="46">
                  <c:v>18</c:v>
                </c:pt>
                <c:pt idx="47">
                  <c:v>17</c:v>
                </c:pt>
                <c:pt idx="48">
                  <c:v>16.5</c:v>
                </c:pt>
                <c:pt idx="49">
                  <c:v>16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16</c:v>
                </c:pt>
                <c:pt idx="56">
                  <c:v>17</c:v>
                </c:pt>
                <c:pt idx="57">
                  <c:v>17</c:v>
                </c:pt>
                <c:pt idx="58">
                  <c:v>16.5</c:v>
                </c:pt>
                <c:pt idx="59">
                  <c:v>16.5</c:v>
                </c:pt>
                <c:pt idx="60">
                  <c:v>16.5</c:v>
                </c:pt>
                <c:pt idx="61">
                  <c:v>16.5</c:v>
                </c:pt>
                <c:pt idx="62">
                  <c:v>16.5</c:v>
                </c:pt>
                <c:pt idx="63">
                  <c:v>17</c:v>
                </c:pt>
                <c:pt idx="64">
                  <c:v>16.5</c:v>
                </c:pt>
                <c:pt idx="65">
                  <c:v>16.5</c:v>
                </c:pt>
                <c:pt idx="66">
                  <c:v>15.5</c:v>
                </c:pt>
                <c:pt idx="67">
                  <c:v>18.5</c:v>
                </c:pt>
                <c:pt idx="68">
                  <c:v>19</c:v>
                </c:pt>
                <c:pt idx="69">
                  <c:v>17.5</c:v>
                </c:pt>
                <c:pt idx="70">
                  <c:v>18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15.5</c:v>
                </c:pt>
                <c:pt idx="76">
                  <c:v>15.5</c:v>
                </c:pt>
                <c:pt idx="77">
                  <c:v>15.5</c:v>
                </c:pt>
                <c:pt idx="78">
                  <c:v>17.5</c:v>
                </c:pt>
                <c:pt idx="79">
                  <c:v>17.5</c:v>
                </c:pt>
                <c:pt idx="80">
                  <c:v>17.5</c:v>
                </c:pt>
                <c:pt idx="81">
                  <c:v>17.5</c:v>
                </c:pt>
                <c:pt idx="82">
                  <c:v>16.5</c:v>
                </c:pt>
                <c:pt idx="83">
                  <c:v>16.5</c:v>
                </c:pt>
                <c:pt idx="84">
                  <c:v>17</c:v>
                </c:pt>
                <c:pt idx="85">
                  <c:v>17</c:v>
                </c:pt>
                <c:pt idx="86">
                  <c:v>17</c:v>
                </c:pt>
                <c:pt idx="87">
                  <c:v>17</c:v>
                </c:pt>
                <c:pt idx="88">
                  <c:v>15.5</c:v>
                </c:pt>
                <c:pt idx="89">
                  <c:v>16</c:v>
                </c:pt>
                <c:pt idx="90">
                  <c:v>16.5</c:v>
                </c:pt>
                <c:pt idx="91">
                  <c:v>16.5</c:v>
                </c:pt>
                <c:pt idx="92">
                  <c:v>17</c:v>
                </c:pt>
                <c:pt idx="93">
                  <c:v>17</c:v>
                </c:pt>
                <c:pt idx="94">
                  <c:v>15.5</c:v>
                </c:pt>
                <c:pt idx="95">
                  <c:v>15.5</c:v>
                </c:pt>
                <c:pt idx="96">
                  <c:v>15.5</c:v>
                </c:pt>
                <c:pt idx="97">
                  <c:v>15</c:v>
                </c:pt>
                <c:pt idx="98">
                  <c:v>16.5</c:v>
                </c:pt>
                <c:pt idx="99">
                  <c:v>16.5</c:v>
                </c:pt>
                <c:pt idx="100">
                  <c:v>15.5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37-45D7-AF20-005D115F4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27616"/>
        <c:axId val="1305295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strCach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437-45D7-AF20-005D115F4F58}"/>
                  </c:ext>
                </c:extLst>
              </c15:ser>
            </c15:filteredLineSeries>
          </c:ext>
        </c:extLst>
      </c:lineChart>
      <c:catAx>
        <c:axId val="13052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Generation_num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29536"/>
        <c:crosses val="autoZero"/>
        <c:auto val="1"/>
        <c:lblAlgn val="ctr"/>
        <c:lblOffset val="100"/>
        <c:noMultiLvlLbl val="0"/>
      </c:catAx>
      <c:valAx>
        <c:axId val="13052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2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55AB46F-D0DD-4299-A227-5787DFAC4E78}" type="datetimeFigureOut">
              <a:rPr lang="he-IL" smtClean="0"/>
              <a:pPr/>
              <a:t>ג'/שבט/תשע"ט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9F4918-BB4A-4548-A893-97BC975CF3B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Mutation</a:t>
            </a:r>
            <a:r>
              <a:rPr lang="en-US" baseline="0" dirty="0" smtClean="0"/>
              <a:t> - </a:t>
            </a:r>
            <a:r>
              <a:rPr lang="en-US" dirty="0" smtClean="0"/>
              <a:t>randomly select a point in the tree individual, then replace the subtree at that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71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Pop</a:t>
            </a:r>
            <a:r>
              <a:rPr lang="en-US" baseline="0" dirty="0" smtClean="0"/>
              <a:t> size = 30</a:t>
            </a:r>
          </a:p>
          <a:p>
            <a:pPr algn="l" rtl="0"/>
            <a:r>
              <a:rPr lang="en-US" baseline="0" dirty="0" smtClean="0"/>
              <a:t>Starter individual depth 4-10</a:t>
            </a:r>
          </a:p>
          <a:p>
            <a:pPr algn="l" rtl="0"/>
            <a:r>
              <a:rPr lang="en-US" baseline="0" dirty="0" smtClean="0"/>
              <a:t>Selection tournament selection with size 7</a:t>
            </a:r>
          </a:p>
          <a:p>
            <a:pPr algn="l" rtl="0"/>
            <a:r>
              <a:rPr lang="en-US" baseline="0" dirty="0" err="1" smtClean="0"/>
              <a:t>Cx</a:t>
            </a:r>
            <a:r>
              <a:rPr lang="en-US" baseline="0" dirty="0" smtClean="0"/>
              <a:t> one point crossover</a:t>
            </a:r>
          </a:p>
          <a:p>
            <a:pPr algn="l" rtl="0"/>
            <a:r>
              <a:rPr lang="en-US" baseline="0" dirty="0" smtClean="0"/>
              <a:t>Mutation </a:t>
            </a:r>
          </a:p>
          <a:p>
            <a:pPr algn="l" rtl="0"/>
            <a:r>
              <a:rPr lang="en-US" baseline="0" dirty="0" err="1" smtClean="0"/>
              <a:t>Ngenerations</a:t>
            </a:r>
            <a:r>
              <a:rPr lang="en-US" baseline="0" dirty="0" smtClean="0"/>
              <a:t> = 100</a:t>
            </a:r>
          </a:p>
          <a:p>
            <a:pPr algn="l" rtl="0"/>
            <a:r>
              <a:rPr lang="en-US" baseline="0" dirty="0" err="1" smtClean="0"/>
              <a:t>Cxpb</a:t>
            </a:r>
            <a:r>
              <a:rPr lang="en-US" baseline="0" dirty="0" smtClean="0"/>
              <a:t> 0.9</a:t>
            </a:r>
          </a:p>
          <a:p>
            <a:pPr algn="l" rtl="0"/>
            <a:r>
              <a:rPr lang="en-US" baseline="0" dirty="0" err="1" smtClean="0"/>
              <a:t>Mutpb</a:t>
            </a:r>
            <a:r>
              <a:rPr lang="en-US" baseline="0" dirty="0" smtClean="0"/>
              <a:t> 0.1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122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ג'/שבט/תשע"ט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ג'/שבט/תשע"ט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ג'/שבט/תשע"ט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ג'/שבט/תשע"ט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ג'/שבט/תשע"ט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ג'/שבט/תשע"ט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ג'/שבט/תשע"ט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ג'/שבט/תשע"ט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ג'/שבט/תשע"ט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ג'/שבט/תשע"ט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ג'/שבט/תשע"ט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A6C0-FC25-41E4-8636-655D3F15062E}" type="datetimeFigureOut">
              <a:rPr lang="he-IL" smtClean="0"/>
              <a:pPr/>
              <a:t>ג'/שבט/תשע"ט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6"/>
            <a:ext cx="7072362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Hanabi</a:t>
            </a:r>
            <a:endParaRPr lang="he-IL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48" y="3871751"/>
            <a:ext cx="47149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Shay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Shwarz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Hodaya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Binyamini</a:t>
            </a:r>
            <a:endParaRPr lang="he-I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Fitness Function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2831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Fitness function is simply running a simulation of a game N times and computing the average result.</a:t>
            </a: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Terminals and Primitives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our GP tree a Primitive is a query about the current state of the game (from the current player’s point of view).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 Terminal in the tree is an action to be preformed.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As a start, we implemented the following simple Primitives and Terminals: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Has Playable card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Play a playable card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Play random card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Can tell info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Can tell about ones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Tell about ones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Discard oldest card with least info</a:t>
            </a:r>
          </a:p>
        </p:txBody>
      </p:sp>
    </p:spTree>
    <p:extLst>
      <p:ext uri="{BB962C8B-B14F-4D97-AF65-F5344CB8AC3E}">
        <p14:creationId xmlns:p14="http://schemas.microsoft.com/office/powerpoint/2010/main" val="31057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GP Tree – 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n example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7704" y="1059582"/>
            <a:ext cx="5777584" cy="3816424"/>
            <a:chOff x="2322808" y="915566"/>
            <a:chExt cx="5777584" cy="3816424"/>
          </a:xfrm>
        </p:grpSpPr>
        <p:sp>
          <p:nvSpPr>
            <p:cNvPr id="3" name="Oval 2"/>
            <p:cNvSpPr/>
            <p:nvPr/>
          </p:nvSpPr>
          <p:spPr>
            <a:xfrm>
              <a:off x="3385004" y="915566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Has playable card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19872" y="3943238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Tell about ones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431070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 tell about ones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322808" y="2359062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Play playable card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977292" y="3943238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Discard oldest card with least </a:t>
              </a:r>
              <a:r>
                <a:rPr lang="en-US" sz="1400" dirty="0" smtClean="0"/>
                <a:t>info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" name="Right Arrow 3"/>
            <p:cNvSpPr/>
            <p:nvPr/>
          </p:nvSpPr>
          <p:spPr>
            <a:xfrm rot="6727453" flipV="1">
              <a:off x="3161135" y="1776388"/>
              <a:ext cx="731416" cy="390640"/>
            </a:xfrm>
            <a:prstGeom prst="rightArrow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8" name="Right Arrow 17"/>
            <p:cNvSpPr/>
            <p:nvPr/>
          </p:nvSpPr>
          <p:spPr>
            <a:xfrm rot="4038971">
              <a:off x="4951313" y="1820524"/>
              <a:ext cx="761784" cy="375062"/>
            </a:xfrm>
            <a:prstGeom prst="rightArrow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20" name="Right Arrow 19"/>
            <p:cNvSpPr/>
            <p:nvPr/>
          </p:nvSpPr>
          <p:spPr>
            <a:xfrm rot="6727453" flipV="1">
              <a:off x="4457279" y="3356493"/>
              <a:ext cx="731416" cy="390640"/>
            </a:xfrm>
            <a:prstGeom prst="rightArrow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 rot="4038971">
              <a:off x="6247457" y="3312025"/>
              <a:ext cx="761784" cy="375062"/>
            </a:xfrm>
            <a:prstGeom prst="rightArrow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False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77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Simulation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used a python EC library called </a:t>
            </a:r>
            <a:r>
              <a:rPr lang="en-US" sz="2000" i="1" dirty="0" smtClean="0">
                <a:solidFill>
                  <a:schemeClr val="bg1"/>
                </a:solidFill>
              </a:rPr>
              <a:t>DEAP</a:t>
            </a:r>
            <a:r>
              <a:rPr lang="en-US" sz="2000" dirty="0" smtClean="0">
                <a:solidFill>
                  <a:schemeClr val="bg1"/>
                </a:solidFill>
              </a:rPr>
              <a:t> ( Distributed Evolutionary Algorithm Programming).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Our Parameters for the </a:t>
            </a:r>
            <a:r>
              <a:rPr lang="en-US" sz="2000" dirty="0" smtClean="0">
                <a:solidFill>
                  <a:schemeClr val="bg1"/>
                </a:solidFill>
              </a:rPr>
              <a:t>first simulation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39589"/>
              </p:ext>
            </p:extLst>
          </p:nvPr>
        </p:nvGraphicFramePr>
        <p:xfrm>
          <a:off x="1619672" y="2033767"/>
          <a:ext cx="6192688" cy="307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448340929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31390985"/>
                    </a:ext>
                  </a:extLst>
                </a:gridCol>
              </a:tblGrid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82637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Population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71521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Initial individuals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full trees of depth 4-10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30034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Crossover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one point crossover, probability: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1423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Mutation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uniform mutation, probability: 0.1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05403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Selection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Tournament selection with</a:t>
                      </a:r>
                      <a:r>
                        <a:rPr lang="en-US" sz="1600" baseline="0" dirty="0" smtClean="0"/>
                        <a:t> parameter 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56973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3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Initial Results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560986"/>
              </p:ext>
            </p:extLst>
          </p:nvPr>
        </p:nvGraphicFramePr>
        <p:xfrm>
          <a:off x="1357290" y="1214428"/>
          <a:ext cx="6357982" cy="353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823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Future Work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Implement more queries and rules (which are described in previous papers).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Implement new rules and queries.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Change and experiment with various evolutionary parameters.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Run more simulations and compare them.</a:t>
            </a: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hoto of firework dis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116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24854" y="2110085"/>
            <a:ext cx="3461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Questions?</a:t>
            </a:r>
            <a:endParaRPr lang="en-US" sz="54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×ª××¦××ª ×ª××× × ×¢×××¨ âªgame over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3478"/>
            <a:ext cx="4796036" cy="47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he-IL" sz="2000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0100" y="1252565"/>
            <a:ext cx="71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err="1">
                <a:solidFill>
                  <a:schemeClr val="bg1"/>
                </a:solidFill>
              </a:rPr>
              <a:t>Hanabi</a:t>
            </a:r>
            <a:r>
              <a:rPr lang="en-US" dirty="0">
                <a:solidFill>
                  <a:schemeClr val="bg1"/>
                </a:solidFill>
              </a:rPr>
              <a:t> is a cooperative card game published in </a:t>
            </a:r>
            <a:r>
              <a:rPr lang="en-US" dirty="0" smtClean="0">
                <a:solidFill>
                  <a:schemeClr val="bg1"/>
                </a:solidFill>
              </a:rPr>
              <a:t>2010.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can see other </a:t>
            </a:r>
            <a:r>
              <a:rPr lang="en-US" dirty="0">
                <a:solidFill>
                  <a:schemeClr val="bg1"/>
                </a:solidFill>
              </a:rPr>
              <a:t>players' cards but not their </a:t>
            </a:r>
            <a:r>
              <a:rPr lang="en-US" dirty="0" smtClean="0">
                <a:solidFill>
                  <a:schemeClr val="bg1"/>
                </a:solidFill>
              </a:rPr>
              <a:t>own.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attempt </a:t>
            </a:r>
            <a:r>
              <a:rPr lang="en-US" dirty="0">
                <a:solidFill>
                  <a:schemeClr val="bg1"/>
                </a:solidFill>
              </a:rPr>
              <a:t>to play a series of cards in a specific order to set off a simulated fireworks show.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</a:t>
            </a:r>
            <a:r>
              <a:rPr lang="en-US" dirty="0">
                <a:solidFill>
                  <a:schemeClr val="bg1"/>
                </a:solidFill>
              </a:rPr>
              <a:t>are limited in the types of information they may give to other players, and in the total amount of information that can be given during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33575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The game:</a:t>
            </a:r>
            <a:endParaRPr lang="he-IL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תמונה 7" descr="hanabi_card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1707654"/>
            <a:ext cx="3235941" cy="2592288"/>
          </a:xfrm>
          <a:prstGeom prst="rect">
            <a:avLst/>
          </a:prstGeom>
        </p:spPr>
      </p:pic>
      <p:pic>
        <p:nvPicPr>
          <p:cNvPr id="1026" name="Picture 2" descr="http://rnrgames.com/content/images/thumbs/0000465_hanabi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40" y="2427734"/>
            <a:ext cx="3211860" cy="258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(Classic variant)</a:t>
            </a:r>
            <a:endParaRPr lang="he-IL" sz="2000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7215238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Players cannot see their own cards but can see the other player’s cards. 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goal of the group is to make series from 1 to 5 in every color.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each player’s turn, the player can:</a:t>
            </a:r>
          </a:p>
          <a:p>
            <a:pPr marL="800100" lvl="2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spend an information token to tell another player about a feature (color or value) of the cards they have. 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  discard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card from his hand (and get an info token 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return)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  choose to play a card from his hand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When playing a card players must try to play a card which is consecutive to the card in play with the same color.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Failing to play a proper card result in a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</a:rPr>
              <a:t>strike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 strikes ends the game.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group wins if all stacks are complete (corresponding to a score of 25).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9087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There are numerous works in the Game Theory field based on the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card game.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</a:rPr>
              <a:t>anabi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game was proven to be NP-complete (even for cheaters who look at their cards)**.</a:t>
            </a: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</a:t>
            </a:r>
            <a:r>
              <a:rPr lang="en-US" sz="800" dirty="0" err="1" smtClean="0">
                <a:solidFill>
                  <a:schemeClr val="bg1"/>
                </a:solidFill>
              </a:rPr>
              <a:t>Baffier</a:t>
            </a:r>
            <a:r>
              <a:rPr lang="en-US" sz="800" dirty="0">
                <a:solidFill>
                  <a:schemeClr val="bg1"/>
                </a:solidFill>
              </a:rPr>
              <a:t>, J. F., Chiu, M. K., </a:t>
            </a:r>
            <a:r>
              <a:rPr lang="en-US" sz="800" dirty="0" err="1">
                <a:solidFill>
                  <a:schemeClr val="bg1"/>
                </a:solidFill>
              </a:rPr>
              <a:t>Diez</a:t>
            </a:r>
            <a:r>
              <a:rPr lang="en-US" sz="800" dirty="0">
                <a:solidFill>
                  <a:schemeClr val="bg1"/>
                </a:solidFill>
              </a:rPr>
              <a:t>, Y., </a:t>
            </a:r>
            <a:r>
              <a:rPr lang="en-US" sz="800" dirty="0" err="1">
                <a:solidFill>
                  <a:schemeClr val="bg1"/>
                </a:solidFill>
              </a:rPr>
              <a:t>Korman</a:t>
            </a:r>
            <a:r>
              <a:rPr lang="en-US" sz="800" dirty="0">
                <a:solidFill>
                  <a:schemeClr val="bg1"/>
                </a:solidFill>
              </a:rPr>
              <a:t>, M., &amp; </a:t>
            </a:r>
            <a:r>
              <a:rPr lang="en-US" sz="800" dirty="0" err="1">
                <a:solidFill>
                  <a:schemeClr val="bg1"/>
                </a:solidFill>
              </a:rPr>
              <a:t>Mitsou</a:t>
            </a:r>
            <a:r>
              <a:rPr lang="en-US" sz="800" dirty="0">
                <a:solidFill>
                  <a:schemeClr val="bg1"/>
                </a:solidFill>
              </a:rPr>
              <a:t>, V. (2016).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is NP-complete, even for cheaters who look at their cards.‏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How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to Make the Perfect Fireworks Display: Two Strategies for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(2015, Mathematics Magazine)**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this paper: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description 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strategies based on the mathematical “hat guessing game”.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the first strategy players can recommend moves for other players (as part of a strategy).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second strategy allows the player to determine the content of his hand.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Strategies are based on network coding.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endParaRPr lang="en-US" sz="800" dirty="0" smtClean="0">
              <a:solidFill>
                <a:schemeClr val="bg1"/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**Cox</a:t>
            </a:r>
            <a:r>
              <a:rPr lang="en-US" sz="800" dirty="0">
                <a:solidFill>
                  <a:schemeClr val="bg1"/>
                </a:solidFill>
              </a:rPr>
              <a:t>, C., De Silva, J., </a:t>
            </a:r>
            <a:r>
              <a:rPr lang="en-US" sz="800" dirty="0" err="1">
                <a:solidFill>
                  <a:schemeClr val="bg1"/>
                </a:solidFill>
              </a:rPr>
              <a:t>Deorsey</a:t>
            </a:r>
            <a:r>
              <a:rPr lang="en-US" sz="800" dirty="0">
                <a:solidFill>
                  <a:schemeClr val="bg1"/>
                </a:solidFill>
              </a:rPr>
              <a:t>, P., </a:t>
            </a:r>
            <a:r>
              <a:rPr lang="en-US" sz="800" dirty="0" err="1">
                <a:solidFill>
                  <a:schemeClr val="bg1"/>
                </a:solidFill>
              </a:rPr>
              <a:t>Kenter</a:t>
            </a:r>
            <a:r>
              <a:rPr lang="en-US" sz="800" dirty="0">
                <a:solidFill>
                  <a:schemeClr val="bg1"/>
                </a:solidFill>
              </a:rPr>
              <a:t>, F. H., </a:t>
            </a:r>
            <a:r>
              <a:rPr lang="en-US" sz="800" dirty="0" err="1">
                <a:solidFill>
                  <a:schemeClr val="bg1"/>
                </a:solidFill>
              </a:rPr>
              <a:t>Retter</a:t>
            </a:r>
            <a:r>
              <a:rPr lang="en-US" sz="800" dirty="0">
                <a:solidFill>
                  <a:schemeClr val="bg1"/>
                </a:solidFill>
              </a:rPr>
              <a:t>, T., &amp; Tobin, J. (2015). How to make the perfect fireworks display: Two strategies for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. </a:t>
            </a:r>
            <a:r>
              <a:rPr lang="en-US" sz="800" i="1" dirty="0">
                <a:solidFill>
                  <a:schemeClr val="bg1"/>
                </a:solidFill>
              </a:rPr>
              <a:t>Mathematics Magazine</a:t>
            </a:r>
            <a:r>
              <a:rPr lang="en-US" sz="800" dirty="0">
                <a:solidFill>
                  <a:schemeClr val="bg1"/>
                </a:solidFill>
              </a:rPr>
              <a:t>, </a:t>
            </a:r>
            <a:r>
              <a:rPr lang="en-US" sz="800" i="1" dirty="0">
                <a:solidFill>
                  <a:schemeClr val="bg1"/>
                </a:solidFill>
              </a:rPr>
              <a:t>88</a:t>
            </a:r>
            <a:r>
              <a:rPr lang="en-US" sz="800" dirty="0">
                <a:solidFill>
                  <a:schemeClr val="bg1"/>
                </a:solidFill>
              </a:rPr>
              <a:t>(5), 323-336.‏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Evolving Agents for the Hanabi 2018 CIG Competition (</a:t>
            </a:r>
            <a:r>
              <a:rPr lang="en-US" i="1" dirty="0">
                <a:solidFill>
                  <a:schemeClr val="bg1"/>
                </a:solidFill>
              </a:rPr>
              <a:t>2018 IEEE Conference on Computational Intelligence and Games </a:t>
            </a:r>
            <a:r>
              <a:rPr lang="en-US" i="1" dirty="0" smtClean="0">
                <a:solidFill>
                  <a:schemeClr val="bg1"/>
                </a:solidFill>
              </a:rPr>
              <a:t>)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**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this paper: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developed a genetic algorithm that builds rule- based agents by determining the best sequence of rules from a fixed rule set to use as strategy.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defined 72 rules, every chromosome is permutation of this rules.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They used the operators of swap mutation and ordered crossover.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**Canaan</a:t>
            </a:r>
            <a:r>
              <a:rPr lang="en-US" sz="800" dirty="0">
                <a:solidFill>
                  <a:schemeClr val="bg1"/>
                </a:solidFill>
              </a:rPr>
              <a:t>, R., Shen, H., </a:t>
            </a:r>
            <a:r>
              <a:rPr lang="en-US" sz="800" dirty="0" err="1">
                <a:solidFill>
                  <a:schemeClr val="bg1"/>
                </a:solidFill>
              </a:rPr>
              <a:t>Torrado</a:t>
            </a:r>
            <a:r>
              <a:rPr lang="en-US" sz="800" dirty="0">
                <a:solidFill>
                  <a:schemeClr val="bg1"/>
                </a:solidFill>
              </a:rPr>
              <a:t>, R., </a:t>
            </a:r>
            <a:r>
              <a:rPr lang="en-US" sz="800" dirty="0" err="1">
                <a:solidFill>
                  <a:schemeClr val="bg1"/>
                </a:solidFill>
              </a:rPr>
              <a:t>Togelius</a:t>
            </a:r>
            <a:r>
              <a:rPr lang="en-US" sz="800" dirty="0">
                <a:solidFill>
                  <a:schemeClr val="bg1"/>
                </a:solidFill>
              </a:rPr>
              <a:t>, J., </a:t>
            </a:r>
            <a:r>
              <a:rPr lang="en-US" sz="800" dirty="0" err="1">
                <a:solidFill>
                  <a:schemeClr val="bg1"/>
                </a:solidFill>
              </a:rPr>
              <a:t>Nealen</a:t>
            </a:r>
            <a:r>
              <a:rPr lang="en-US" sz="800" dirty="0">
                <a:solidFill>
                  <a:schemeClr val="bg1"/>
                </a:solidFill>
              </a:rPr>
              <a:t>, A., &amp; </a:t>
            </a:r>
            <a:r>
              <a:rPr lang="en-US" sz="800" dirty="0" err="1">
                <a:solidFill>
                  <a:schemeClr val="bg1"/>
                </a:solidFill>
              </a:rPr>
              <a:t>Menzel</a:t>
            </a:r>
            <a:r>
              <a:rPr lang="en-US" sz="800" dirty="0">
                <a:solidFill>
                  <a:schemeClr val="bg1"/>
                </a:solidFill>
              </a:rPr>
              <a:t>, S. (2018, August). Evolving Agents for the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2018 CIG Competition. In </a:t>
            </a:r>
            <a:r>
              <a:rPr lang="en-US" sz="800" i="1" dirty="0">
                <a:solidFill>
                  <a:schemeClr val="bg1"/>
                </a:solidFill>
              </a:rPr>
              <a:t>2018 IEEE Conference on Computational Intelligence and Games (CIG)</a:t>
            </a:r>
            <a:r>
              <a:rPr lang="en-US" sz="800" dirty="0">
                <a:solidFill>
                  <a:schemeClr val="bg1"/>
                </a:solidFill>
              </a:rPr>
              <a:t> (pp. 1-8). IEEE.‏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parameters: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average score of this agent: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he-I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mirror game: 19.32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mixed agents: 11.65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2287" y="1516941"/>
            <a:ext cx="30194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Our Goal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Develop an agent using genetic programming algorithm that can play the Hanabi game.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model gets the game state: desk cards,  discarded cards, players hands, info tokens, etc…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he output is the next action the player should preform.</a:t>
            </a: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</TotalTime>
  <Words>771</Words>
  <Application>Microsoft Office PowerPoint</Application>
  <PresentationFormat>On-screen Show (16:9)</PresentationFormat>
  <Paragraphs>156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 CARTER</vt:lpstr>
      <vt:lpstr>Arial</vt:lpstr>
      <vt:lpstr>Calibri</vt:lpstr>
      <vt:lpstr>Times New Roman</vt:lpstr>
      <vt:lpstr>Wingdings</vt:lpstr>
      <vt:lpstr>ערכת נושא Office</vt:lpstr>
      <vt:lpstr>PowerPoint Presentation</vt:lpstr>
      <vt:lpstr>What is Hanabi?</vt:lpstr>
      <vt:lpstr>What is Hanabi?</vt:lpstr>
      <vt:lpstr>How to play Hanabi? (Classic variant)</vt:lpstr>
      <vt:lpstr>Previous Work</vt:lpstr>
      <vt:lpstr>Previous Work</vt:lpstr>
      <vt:lpstr>Previous Work</vt:lpstr>
      <vt:lpstr>Previous Work</vt:lpstr>
      <vt:lpstr>Our Goal</vt:lpstr>
      <vt:lpstr>Fitness Function</vt:lpstr>
      <vt:lpstr>Terminals and Primitives</vt:lpstr>
      <vt:lpstr>GP Tree – an example</vt:lpstr>
      <vt:lpstr>Simulation</vt:lpstr>
      <vt:lpstr>Initial Results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comp</dc:creator>
  <cp:lastModifiedBy>Administrator</cp:lastModifiedBy>
  <cp:revision>38</cp:revision>
  <dcterms:created xsi:type="dcterms:W3CDTF">2018-12-28T08:36:02Z</dcterms:created>
  <dcterms:modified xsi:type="dcterms:W3CDTF">2019-01-09T12:46:41Z</dcterms:modified>
</cp:coreProperties>
</file>