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4" r:id="rId9"/>
    <p:sldId id="263" r:id="rId10"/>
    <p:sldId id="266" r:id="rId11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1" autoAdjust="0"/>
    <p:restoredTop sz="86380" autoAdjust="0"/>
  </p:normalViewPr>
  <p:slideViewPr>
    <p:cSldViewPr>
      <p:cViewPr varScale="1">
        <p:scale>
          <a:sx n="132" d="100"/>
          <a:sy n="132" d="100"/>
        </p:scale>
        <p:origin x="63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100" d="100"/>
        <a:sy n="100" d="100"/>
      </p:scale>
      <p:origin x="0" y="-168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Fitness as a function of generations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Avg_fitness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Sheet1!$C$2:$C$102</c:f>
              <c:numCache>
                <c:formatCode>General</c:formatCode>
                <c:ptCount val="101"/>
                <c:pt idx="0">
                  <c:v>0.58333299999999999</c:v>
                </c:pt>
                <c:pt idx="1">
                  <c:v>1.4</c:v>
                </c:pt>
                <c:pt idx="2">
                  <c:v>1.4666699999999999</c:v>
                </c:pt>
                <c:pt idx="3">
                  <c:v>1.51667</c:v>
                </c:pt>
                <c:pt idx="4">
                  <c:v>1.3333299999999999</c:v>
                </c:pt>
                <c:pt idx="5">
                  <c:v>1.7833300000000001</c:v>
                </c:pt>
                <c:pt idx="6">
                  <c:v>1.2166699999999999</c:v>
                </c:pt>
                <c:pt idx="7">
                  <c:v>1.48333</c:v>
                </c:pt>
                <c:pt idx="8">
                  <c:v>1.23333</c:v>
                </c:pt>
                <c:pt idx="9">
                  <c:v>1.55</c:v>
                </c:pt>
                <c:pt idx="10">
                  <c:v>2.5</c:v>
                </c:pt>
                <c:pt idx="11">
                  <c:v>3.2166700000000001</c:v>
                </c:pt>
                <c:pt idx="12">
                  <c:v>3.9333300000000002</c:v>
                </c:pt>
                <c:pt idx="13">
                  <c:v>5.3166700000000002</c:v>
                </c:pt>
                <c:pt idx="14">
                  <c:v>6.3</c:v>
                </c:pt>
                <c:pt idx="15">
                  <c:v>8.2166700000000006</c:v>
                </c:pt>
                <c:pt idx="16">
                  <c:v>7.4833299999999996</c:v>
                </c:pt>
                <c:pt idx="17">
                  <c:v>7.7166699999999997</c:v>
                </c:pt>
                <c:pt idx="18">
                  <c:v>10.1</c:v>
                </c:pt>
                <c:pt idx="19">
                  <c:v>8.7666699999999995</c:v>
                </c:pt>
                <c:pt idx="20">
                  <c:v>9.1</c:v>
                </c:pt>
                <c:pt idx="21">
                  <c:v>8.4499999999999993</c:v>
                </c:pt>
                <c:pt idx="22">
                  <c:v>8.8666699999999992</c:v>
                </c:pt>
                <c:pt idx="23">
                  <c:v>11.1333</c:v>
                </c:pt>
                <c:pt idx="24">
                  <c:v>9.8666699999999992</c:v>
                </c:pt>
                <c:pt idx="25">
                  <c:v>10.066700000000001</c:v>
                </c:pt>
                <c:pt idx="26">
                  <c:v>10.083299999999999</c:v>
                </c:pt>
                <c:pt idx="27">
                  <c:v>10.85</c:v>
                </c:pt>
                <c:pt idx="28">
                  <c:v>10.199999999999999</c:v>
                </c:pt>
                <c:pt idx="29">
                  <c:v>9.4</c:v>
                </c:pt>
                <c:pt idx="30">
                  <c:v>11.65</c:v>
                </c:pt>
                <c:pt idx="31">
                  <c:v>9.5500000000000007</c:v>
                </c:pt>
                <c:pt idx="32">
                  <c:v>9.6833299999999998</c:v>
                </c:pt>
                <c:pt idx="33">
                  <c:v>11.05</c:v>
                </c:pt>
                <c:pt idx="34">
                  <c:v>11.083299999999999</c:v>
                </c:pt>
                <c:pt idx="35">
                  <c:v>10.033300000000001</c:v>
                </c:pt>
                <c:pt idx="36">
                  <c:v>11.916700000000001</c:v>
                </c:pt>
                <c:pt idx="37">
                  <c:v>8.9833300000000005</c:v>
                </c:pt>
                <c:pt idx="38">
                  <c:v>10.3</c:v>
                </c:pt>
                <c:pt idx="39">
                  <c:v>11.8833</c:v>
                </c:pt>
                <c:pt idx="40">
                  <c:v>11.8</c:v>
                </c:pt>
                <c:pt idx="41">
                  <c:v>9.8166700000000002</c:v>
                </c:pt>
                <c:pt idx="42">
                  <c:v>11.966699999999999</c:v>
                </c:pt>
                <c:pt idx="43">
                  <c:v>10</c:v>
                </c:pt>
                <c:pt idx="44">
                  <c:v>10.316700000000001</c:v>
                </c:pt>
                <c:pt idx="45">
                  <c:v>11.533300000000001</c:v>
                </c:pt>
                <c:pt idx="46">
                  <c:v>10.45</c:v>
                </c:pt>
                <c:pt idx="47">
                  <c:v>11.066700000000001</c:v>
                </c:pt>
                <c:pt idx="48">
                  <c:v>11.683299999999999</c:v>
                </c:pt>
                <c:pt idx="49">
                  <c:v>11</c:v>
                </c:pt>
                <c:pt idx="50">
                  <c:v>12.0167</c:v>
                </c:pt>
                <c:pt idx="51">
                  <c:v>9.75</c:v>
                </c:pt>
                <c:pt idx="52">
                  <c:v>11.35</c:v>
                </c:pt>
                <c:pt idx="53">
                  <c:v>9.65</c:v>
                </c:pt>
                <c:pt idx="54">
                  <c:v>11.8833</c:v>
                </c:pt>
                <c:pt idx="55">
                  <c:v>10.7</c:v>
                </c:pt>
                <c:pt idx="56">
                  <c:v>11.9833</c:v>
                </c:pt>
                <c:pt idx="57">
                  <c:v>10.916700000000001</c:v>
                </c:pt>
                <c:pt idx="58">
                  <c:v>11.033300000000001</c:v>
                </c:pt>
                <c:pt idx="59">
                  <c:v>10.8833</c:v>
                </c:pt>
                <c:pt idx="60">
                  <c:v>11.6167</c:v>
                </c:pt>
                <c:pt idx="61">
                  <c:v>12.3667</c:v>
                </c:pt>
                <c:pt idx="62">
                  <c:v>10.0167</c:v>
                </c:pt>
                <c:pt idx="63">
                  <c:v>13.666700000000001</c:v>
                </c:pt>
                <c:pt idx="64">
                  <c:v>12.2</c:v>
                </c:pt>
                <c:pt idx="65">
                  <c:v>11.0167</c:v>
                </c:pt>
                <c:pt idx="66">
                  <c:v>10.666700000000001</c:v>
                </c:pt>
                <c:pt idx="67">
                  <c:v>11.033300000000001</c:v>
                </c:pt>
                <c:pt idx="68">
                  <c:v>11.933299999999999</c:v>
                </c:pt>
                <c:pt idx="69">
                  <c:v>10.9833</c:v>
                </c:pt>
                <c:pt idx="70">
                  <c:v>11.333299999999999</c:v>
                </c:pt>
                <c:pt idx="71">
                  <c:v>10.283300000000001</c:v>
                </c:pt>
                <c:pt idx="72">
                  <c:v>11.316700000000001</c:v>
                </c:pt>
                <c:pt idx="73">
                  <c:v>10.316700000000001</c:v>
                </c:pt>
                <c:pt idx="74">
                  <c:v>10.5167</c:v>
                </c:pt>
                <c:pt idx="75">
                  <c:v>12.0167</c:v>
                </c:pt>
                <c:pt idx="76">
                  <c:v>11.316700000000001</c:v>
                </c:pt>
                <c:pt idx="77">
                  <c:v>10.15</c:v>
                </c:pt>
                <c:pt idx="78">
                  <c:v>11.25</c:v>
                </c:pt>
                <c:pt idx="79">
                  <c:v>12.35</c:v>
                </c:pt>
                <c:pt idx="80">
                  <c:v>13.033300000000001</c:v>
                </c:pt>
                <c:pt idx="81">
                  <c:v>11.716699999999999</c:v>
                </c:pt>
                <c:pt idx="82">
                  <c:v>11.466699999999999</c:v>
                </c:pt>
                <c:pt idx="83">
                  <c:v>11.333299999999999</c:v>
                </c:pt>
                <c:pt idx="84">
                  <c:v>12.083299999999999</c:v>
                </c:pt>
                <c:pt idx="85">
                  <c:v>11.95</c:v>
                </c:pt>
                <c:pt idx="86">
                  <c:v>11.1167</c:v>
                </c:pt>
                <c:pt idx="87">
                  <c:v>11.5</c:v>
                </c:pt>
                <c:pt idx="88">
                  <c:v>11.35</c:v>
                </c:pt>
                <c:pt idx="89">
                  <c:v>11.4</c:v>
                </c:pt>
                <c:pt idx="90">
                  <c:v>11.6333</c:v>
                </c:pt>
                <c:pt idx="91">
                  <c:v>12.55</c:v>
                </c:pt>
                <c:pt idx="92">
                  <c:v>11.933299999999999</c:v>
                </c:pt>
                <c:pt idx="93">
                  <c:v>9.5666700000000002</c:v>
                </c:pt>
                <c:pt idx="94">
                  <c:v>10.033300000000001</c:v>
                </c:pt>
                <c:pt idx="95">
                  <c:v>11.4</c:v>
                </c:pt>
                <c:pt idx="96">
                  <c:v>11.9</c:v>
                </c:pt>
                <c:pt idx="97">
                  <c:v>9.6166699999999992</c:v>
                </c:pt>
                <c:pt idx="98">
                  <c:v>11.2</c:v>
                </c:pt>
                <c:pt idx="99">
                  <c:v>12.316700000000001</c:v>
                </c:pt>
                <c:pt idx="100">
                  <c:v>10.683299999999999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7-45D7-AF20-005D115F4F58}"/>
            </c:ext>
          </c:extLst>
        </c:ser>
        <c:ser>
          <c:idx val="2"/>
          <c:order val="2"/>
          <c:tx>
            <c:v>Max_score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Sheet1!$F$2:$F$102</c:f>
              <c:numCache>
                <c:formatCode>General</c:formatCode>
                <c:ptCount val="101"/>
                <c:pt idx="0">
                  <c:v>4.5</c:v>
                </c:pt>
                <c:pt idx="1">
                  <c:v>4</c:v>
                </c:pt>
                <c:pt idx="2">
                  <c:v>3.5</c:v>
                </c:pt>
                <c:pt idx="3">
                  <c:v>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  <c:pt idx="7">
                  <c:v>3.5</c:v>
                </c:pt>
                <c:pt idx="8">
                  <c:v>5</c:v>
                </c:pt>
                <c:pt idx="9">
                  <c:v>4.5</c:v>
                </c:pt>
                <c:pt idx="10">
                  <c:v>8.5</c:v>
                </c:pt>
                <c:pt idx="11">
                  <c:v>10</c:v>
                </c:pt>
                <c:pt idx="12">
                  <c:v>11.5</c:v>
                </c:pt>
                <c:pt idx="13">
                  <c:v>15</c:v>
                </c:pt>
                <c:pt idx="14">
                  <c:v>15</c:v>
                </c:pt>
                <c:pt idx="15">
                  <c:v>15.5</c:v>
                </c:pt>
                <c:pt idx="16">
                  <c:v>14</c:v>
                </c:pt>
                <c:pt idx="17">
                  <c:v>16</c:v>
                </c:pt>
                <c:pt idx="18">
                  <c:v>17</c:v>
                </c:pt>
                <c:pt idx="19">
                  <c:v>16</c:v>
                </c:pt>
                <c:pt idx="20">
                  <c:v>15</c:v>
                </c:pt>
                <c:pt idx="21">
                  <c:v>15.5</c:v>
                </c:pt>
                <c:pt idx="22">
                  <c:v>18.5</c:v>
                </c:pt>
                <c:pt idx="23">
                  <c:v>18.5</c:v>
                </c:pt>
                <c:pt idx="24">
                  <c:v>16.5</c:v>
                </c:pt>
                <c:pt idx="25">
                  <c:v>16.5</c:v>
                </c:pt>
                <c:pt idx="26">
                  <c:v>16.5</c:v>
                </c:pt>
                <c:pt idx="27">
                  <c:v>16.5</c:v>
                </c:pt>
                <c:pt idx="28">
                  <c:v>17</c:v>
                </c:pt>
                <c:pt idx="29">
                  <c:v>16</c:v>
                </c:pt>
                <c:pt idx="30">
                  <c:v>16.5</c:v>
                </c:pt>
                <c:pt idx="31">
                  <c:v>16</c:v>
                </c:pt>
                <c:pt idx="32">
                  <c:v>15</c:v>
                </c:pt>
                <c:pt idx="33">
                  <c:v>16</c:v>
                </c:pt>
                <c:pt idx="34">
                  <c:v>16</c:v>
                </c:pt>
                <c:pt idx="35">
                  <c:v>16</c:v>
                </c:pt>
                <c:pt idx="36">
                  <c:v>16.5</c:v>
                </c:pt>
                <c:pt idx="37">
                  <c:v>17.5</c:v>
                </c:pt>
                <c:pt idx="38">
                  <c:v>17.5</c:v>
                </c:pt>
                <c:pt idx="39">
                  <c:v>17.5</c:v>
                </c:pt>
                <c:pt idx="40">
                  <c:v>17.5</c:v>
                </c:pt>
                <c:pt idx="41">
                  <c:v>15.5</c:v>
                </c:pt>
                <c:pt idx="42">
                  <c:v>17</c:v>
                </c:pt>
                <c:pt idx="43">
                  <c:v>16</c:v>
                </c:pt>
                <c:pt idx="44">
                  <c:v>16.5</c:v>
                </c:pt>
                <c:pt idx="45">
                  <c:v>16</c:v>
                </c:pt>
                <c:pt idx="46">
                  <c:v>18</c:v>
                </c:pt>
                <c:pt idx="47">
                  <c:v>17</c:v>
                </c:pt>
                <c:pt idx="48">
                  <c:v>16.5</c:v>
                </c:pt>
                <c:pt idx="49">
                  <c:v>16</c:v>
                </c:pt>
                <c:pt idx="50">
                  <c:v>17</c:v>
                </c:pt>
                <c:pt idx="51">
                  <c:v>17</c:v>
                </c:pt>
                <c:pt idx="52">
                  <c:v>17</c:v>
                </c:pt>
                <c:pt idx="53">
                  <c:v>17</c:v>
                </c:pt>
                <c:pt idx="54">
                  <c:v>17</c:v>
                </c:pt>
                <c:pt idx="55">
                  <c:v>16</c:v>
                </c:pt>
                <c:pt idx="56">
                  <c:v>17</c:v>
                </c:pt>
                <c:pt idx="57">
                  <c:v>17</c:v>
                </c:pt>
                <c:pt idx="58">
                  <c:v>16.5</c:v>
                </c:pt>
                <c:pt idx="59">
                  <c:v>16.5</c:v>
                </c:pt>
                <c:pt idx="60">
                  <c:v>16.5</c:v>
                </c:pt>
                <c:pt idx="61">
                  <c:v>16.5</c:v>
                </c:pt>
                <c:pt idx="62">
                  <c:v>16.5</c:v>
                </c:pt>
                <c:pt idx="63">
                  <c:v>17</c:v>
                </c:pt>
                <c:pt idx="64">
                  <c:v>16.5</c:v>
                </c:pt>
                <c:pt idx="65">
                  <c:v>16.5</c:v>
                </c:pt>
                <c:pt idx="66">
                  <c:v>15.5</c:v>
                </c:pt>
                <c:pt idx="67">
                  <c:v>18.5</c:v>
                </c:pt>
                <c:pt idx="68">
                  <c:v>19</c:v>
                </c:pt>
                <c:pt idx="69">
                  <c:v>17.5</c:v>
                </c:pt>
                <c:pt idx="70">
                  <c:v>18</c:v>
                </c:pt>
                <c:pt idx="71">
                  <c:v>16</c:v>
                </c:pt>
                <c:pt idx="72">
                  <c:v>16</c:v>
                </c:pt>
                <c:pt idx="73">
                  <c:v>16</c:v>
                </c:pt>
                <c:pt idx="74">
                  <c:v>16</c:v>
                </c:pt>
                <c:pt idx="75">
                  <c:v>15.5</c:v>
                </c:pt>
                <c:pt idx="76">
                  <c:v>15.5</c:v>
                </c:pt>
                <c:pt idx="77">
                  <c:v>15.5</c:v>
                </c:pt>
                <c:pt idx="78">
                  <c:v>17.5</c:v>
                </c:pt>
                <c:pt idx="79">
                  <c:v>17.5</c:v>
                </c:pt>
                <c:pt idx="80">
                  <c:v>17.5</c:v>
                </c:pt>
                <c:pt idx="81">
                  <c:v>17.5</c:v>
                </c:pt>
                <c:pt idx="82">
                  <c:v>16.5</c:v>
                </c:pt>
                <c:pt idx="83">
                  <c:v>16.5</c:v>
                </c:pt>
                <c:pt idx="84">
                  <c:v>17</c:v>
                </c:pt>
                <c:pt idx="85">
                  <c:v>17</c:v>
                </c:pt>
                <c:pt idx="86">
                  <c:v>17</c:v>
                </c:pt>
                <c:pt idx="87">
                  <c:v>17</c:v>
                </c:pt>
                <c:pt idx="88">
                  <c:v>15.5</c:v>
                </c:pt>
                <c:pt idx="89">
                  <c:v>16</c:v>
                </c:pt>
                <c:pt idx="90">
                  <c:v>16.5</c:v>
                </c:pt>
                <c:pt idx="91">
                  <c:v>16.5</c:v>
                </c:pt>
                <c:pt idx="92">
                  <c:v>17</c:v>
                </c:pt>
                <c:pt idx="93">
                  <c:v>17</c:v>
                </c:pt>
                <c:pt idx="94">
                  <c:v>15.5</c:v>
                </c:pt>
                <c:pt idx="95">
                  <c:v>15.5</c:v>
                </c:pt>
                <c:pt idx="96">
                  <c:v>15.5</c:v>
                </c:pt>
                <c:pt idx="97">
                  <c:v>15</c:v>
                </c:pt>
                <c:pt idx="98">
                  <c:v>16.5</c:v>
                </c:pt>
                <c:pt idx="99">
                  <c:v>16.5</c:v>
                </c:pt>
                <c:pt idx="100">
                  <c:v>15.5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7-45D7-AF20-005D115F4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4856799"/>
        <c:axId val="39485721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strCach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General</c:formatCode>
                      <c:ptCount val="10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  <c:pt idx="65">
                        <c:v>65</c:v>
                      </c:pt>
                      <c:pt idx="66">
                        <c:v>66</c:v>
                      </c:pt>
                      <c:pt idx="67">
                        <c:v>67</c:v>
                      </c:pt>
                      <c:pt idx="68">
                        <c:v>68</c:v>
                      </c:pt>
                      <c:pt idx="69">
                        <c:v>69</c:v>
                      </c:pt>
                      <c:pt idx="70">
                        <c:v>70</c:v>
                      </c:pt>
                      <c:pt idx="71">
                        <c:v>71</c:v>
                      </c:pt>
                      <c:pt idx="72">
                        <c:v>72</c:v>
                      </c:pt>
                      <c:pt idx="73">
                        <c:v>73</c:v>
                      </c:pt>
                      <c:pt idx="74">
                        <c:v>74</c:v>
                      </c:pt>
                      <c:pt idx="75">
                        <c:v>75</c:v>
                      </c:pt>
                      <c:pt idx="76">
                        <c:v>76</c:v>
                      </c:pt>
                      <c:pt idx="77">
                        <c:v>77</c:v>
                      </c:pt>
                      <c:pt idx="78">
                        <c:v>78</c:v>
                      </c:pt>
                      <c:pt idx="79">
                        <c:v>79</c:v>
                      </c:pt>
                      <c:pt idx="80">
                        <c:v>80</c:v>
                      </c:pt>
                      <c:pt idx="81">
                        <c:v>81</c:v>
                      </c:pt>
                      <c:pt idx="82">
                        <c:v>82</c:v>
                      </c:pt>
                      <c:pt idx="83">
                        <c:v>83</c:v>
                      </c:pt>
                      <c:pt idx="84">
                        <c:v>84</c:v>
                      </c:pt>
                      <c:pt idx="85">
                        <c:v>85</c:v>
                      </c:pt>
                      <c:pt idx="86">
                        <c:v>86</c:v>
                      </c:pt>
                      <c:pt idx="87">
                        <c:v>87</c:v>
                      </c:pt>
                      <c:pt idx="88">
                        <c:v>88</c:v>
                      </c:pt>
                      <c:pt idx="89">
                        <c:v>89</c:v>
                      </c:pt>
                      <c:pt idx="90">
                        <c:v>90</c:v>
                      </c:pt>
                      <c:pt idx="91">
                        <c:v>91</c:v>
                      </c:pt>
                      <c:pt idx="92">
                        <c:v>92</c:v>
                      </c:pt>
                      <c:pt idx="93">
                        <c:v>93</c:v>
                      </c:pt>
                      <c:pt idx="94">
                        <c:v>94</c:v>
                      </c:pt>
                      <c:pt idx="95">
                        <c:v>95</c:v>
                      </c:pt>
                      <c:pt idx="96">
                        <c:v>96</c:v>
                      </c:pt>
                      <c:pt idx="97">
                        <c:v>97</c:v>
                      </c:pt>
                      <c:pt idx="98">
                        <c:v>98</c:v>
                      </c:pt>
                      <c:pt idx="99">
                        <c:v>99</c:v>
                      </c:pt>
                      <c:pt idx="100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437-45D7-AF20-005D115F4F58}"/>
                  </c:ext>
                </c:extLst>
              </c15:ser>
            </c15:filteredLineSeries>
          </c:ext>
        </c:extLst>
      </c:lineChart>
      <c:catAx>
        <c:axId val="394856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Generation_num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57215"/>
        <c:crosses val="autoZero"/>
        <c:auto val="1"/>
        <c:lblAlgn val="ctr"/>
        <c:lblOffset val="100"/>
        <c:noMultiLvlLbl val="0"/>
      </c:catAx>
      <c:valAx>
        <c:axId val="39485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55AB46F-D0DD-4299-A227-5787DFAC4E78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9F4918-BB4A-4548-A893-97BC975CF3BD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Pop</a:t>
            </a:r>
            <a:r>
              <a:rPr lang="en-US" baseline="0" dirty="0" smtClean="0"/>
              <a:t> size = 30</a:t>
            </a:r>
          </a:p>
          <a:p>
            <a:pPr algn="l" rtl="0"/>
            <a:r>
              <a:rPr lang="en-US" baseline="0" dirty="0" smtClean="0"/>
              <a:t>Starter individual depth 4-10</a:t>
            </a:r>
          </a:p>
          <a:p>
            <a:pPr algn="l" rtl="0"/>
            <a:r>
              <a:rPr lang="en-US" baseline="0" dirty="0" smtClean="0"/>
              <a:t>Selection tournament selection with size 7</a:t>
            </a:r>
          </a:p>
          <a:p>
            <a:pPr algn="l" rtl="0"/>
            <a:r>
              <a:rPr lang="en-US" baseline="0" dirty="0" err="1" smtClean="0"/>
              <a:t>Cx</a:t>
            </a:r>
            <a:r>
              <a:rPr lang="en-US" baseline="0" dirty="0" smtClean="0"/>
              <a:t> one point crossover</a:t>
            </a:r>
          </a:p>
          <a:p>
            <a:pPr algn="l" rtl="0"/>
            <a:r>
              <a:rPr lang="en-US" baseline="0" dirty="0" smtClean="0"/>
              <a:t>Mutation </a:t>
            </a:r>
          </a:p>
          <a:p>
            <a:pPr algn="l" rtl="0"/>
            <a:r>
              <a:rPr lang="en-US" baseline="0" dirty="0" err="1" smtClean="0"/>
              <a:t>Ngenerations</a:t>
            </a:r>
            <a:r>
              <a:rPr lang="en-US" baseline="0" dirty="0" smtClean="0"/>
              <a:t> = 100</a:t>
            </a:r>
          </a:p>
          <a:p>
            <a:pPr algn="l" rtl="0"/>
            <a:r>
              <a:rPr lang="en-US" baseline="0" dirty="0" err="1" smtClean="0"/>
              <a:t>Cxpb</a:t>
            </a:r>
            <a:r>
              <a:rPr lang="en-US" baseline="0" dirty="0" smtClean="0"/>
              <a:t> 0.9</a:t>
            </a:r>
          </a:p>
          <a:p>
            <a:pPr algn="l" rtl="0"/>
            <a:r>
              <a:rPr lang="en-US" baseline="0" dirty="0" err="1" smtClean="0"/>
              <a:t>Mutpb</a:t>
            </a:r>
            <a:r>
              <a:rPr lang="en-US" baseline="0" smtClean="0"/>
              <a:t> 0.1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F4918-BB4A-4548-A893-97BC975CF3BD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122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A6C0-FC25-41E4-8636-655D3F15062E}" type="datetimeFigureOut">
              <a:rPr lang="he-IL" smtClean="0"/>
              <a:pPr/>
              <a:t>א'/שבט/תשע"ט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CA2B-1ADA-418D-B3C6-D0FCE2BDFACB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6"/>
            <a:ext cx="7072362" cy="221599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Hanabi</a:t>
            </a:r>
            <a:endParaRPr lang="he-IL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6248" y="3871751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Shay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Shwarz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Hodaya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Binyamini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560986"/>
              </p:ext>
            </p:extLst>
          </p:nvPr>
        </p:nvGraphicFramePr>
        <p:xfrm>
          <a:off x="619125" y="483518"/>
          <a:ext cx="7265243" cy="462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823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33575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The game cards:</a:t>
            </a:r>
            <a:endParaRPr lang="he-IL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תמונה 7" descr="hanabi_card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87330"/>
            <a:ext cx="5889954" cy="33418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HOW TO PLAY HANABI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 CARTER" pitchFamily="2" charset="0"/>
            </a:endParaRPr>
          </a:p>
        </p:txBody>
      </p:sp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2"/>
            <a:ext cx="7215238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Players cannot see their own cards but can see the other player’s cards. 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goal of the group is to make series from 1 to 5 in every color.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In each player’s turn, the player can:</a:t>
            </a:r>
          </a:p>
          <a:p>
            <a:pPr marL="800100" lvl="2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spend an information token to tell another player about a feature (color or value) of the cards they have. 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2.   discard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card from his hand (and get an info token in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return)</a:t>
            </a:r>
          </a:p>
          <a:p>
            <a:pPr lvl="1"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3.   choose to play a card from his hard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When playing a card players must try to play a card which is consecutive to the card in play with the same color.</a:t>
            </a:r>
          </a:p>
          <a:p>
            <a:pPr marL="1200150" lvl="2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Failing to play a proper card result in a strike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3 strikes ends the game.</a:t>
            </a:r>
          </a:p>
          <a:p>
            <a:pPr marL="457200" indent="-457200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group wins if all stacks are complete (corresponding to a score of 25).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Firstly, The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game was proven to be NP-complete (even for cheaters who look at their cards)**.</a:t>
            </a:r>
          </a:p>
          <a:p>
            <a:pPr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</a:t>
            </a:r>
            <a:r>
              <a:rPr lang="en-US" sz="800" dirty="0" err="1" smtClean="0">
                <a:solidFill>
                  <a:schemeClr val="bg1"/>
                </a:solidFill>
              </a:rPr>
              <a:t>Baffier</a:t>
            </a:r>
            <a:r>
              <a:rPr lang="en-US" sz="800" dirty="0">
                <a:solidFill>
                  <a:schemeClr val="bg1"/>
                </a:solidFill>
              </a:rPr>
              <a:t>, J. F., Chiu, M. K., </a:t>
            </a:r>
            <a:r>
              <a:rPr lang="en-US" sz="800" dirty="0" err="1">
                <a:solidFill>
                  <a:schemeClr val="bg1"/>
                </a:solidFill>
              </a:rPr>
              <a:t>Diez</a:t>
            </a:r>
            <a:r>
              <a:rPr lang="en-US" sz="800" dirty="0">
                <a:solidFill>
                  <a:schemeClr val="bg1"/>
                </a:solidFill>
              </a:rPr>
              <a:t>, Y., </a:t>
            </a:r>
            <a:r>
              <a:rPr lang="en-US" sz="800" dirty="0" err="1">
                <a:solidFill>
                  <a:schemeClr val="bg1"/>
                </a:solidFill>
              </a:rPr>
              <a:t>Korman</a:t>
            </a:r>
            <a:r>
              <a:rPr lang="en-US" sz="800" dirty="0">
                <a:solidFill>
                  <a:schemeClr val="bg1"/>
                </a:solidFill>
              </a:rPr>
              <a:t>, M., &amp; </a:t>
            </a:r>
            <a:r>
              <a:rPr lang="en-US" sz="800" dirty="0" err="1">
                <a:solidFill>
                  <a:schemeClr val="bg1"/>
                </a:solidFill>
              </a:rPr>
              <a:t>Mitsou</a:t>
            </a:r>
            <a:r>
              <a:rPr lang="en-US" sz="800" dirty="0">
                <a:solidFill>
                  <a:schemeClr val="bg1"/>
                </a:solidFill>
              </a:rPr>
              <a:t>, V. (2016).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is NP-complete, even for cheaters who look at their cards.‏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4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56015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Evolving Agents for the Hanabi 2018 CIG Competition**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developed a genetic algorithm that builds rule- based agents by determining the best sequence of rules from a fixed rule set to use as strategy.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author defined 72 rules, every chromosome is permutation of this rules.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They used the operators of swap mutation and ordered crossover.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lvl="1" algn="l" rtl="0"/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800" dirty="0">
              <a:solidFill>
                <a:schemeClr val="bg1"/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**Canaan</a:t>
            </a:r>
            <a:r>
              <a:rPr lang="en-US" sz="800" dirty="0">
                <a:solidFill>
                  <a:schemeClr val="bg1"/>
                </a:solidFill>
              </a:rPr>
              <a:t>, R., Shen, H., </a:t>
            </a:r>
            <a:r>
              <a:rPr lang="en-US" sz="800" dirty="0" err="1">
                <a:solidFill>
                  <a:schemeClr val="bg1"/>
                </a:solidFill>
              </a:rPr>
              <a:t>Torrado</a:t>
            </a:r>
            <a:r>
              <a:rPr lang="en-US" sz="800" dirty="0">
                <a:solidFill>
                  <a:schemeClr val="bg1"/>
                </a:solidFill>
              </a:rPr>
              <a:t>, R., </a:t>
            </a:r>
            <a:r>
              <a:rPr lang="en-US" sz="800" dirty="0" err="1">
                <a:solidFill>
                  <a:schemeClr val="bg1"/>
                </a:solidFill>
              </a:rPr>
              <a:t>Togelius</a:t>
            </a:r>
            <a:r>
              <a:rPr lang="en-US" sz="800" dirty="0">
                <a:solidFill>
                  <a:schemeClr val="bg1"/>
                </a:solidFill>
              </a:rPr>
              <a:t>, J., </a:t>
            </a:r>
            <a:r>
              <a:rPr lang="en-US" sz="800" dirty="0" err="1">
                <a:solidFill>
                  <a:schemeClr val="bg1"/>
                </a:solidFill>
              </a:rPr>
              <a:t>Nealen</a:t>
            </a:r>
            <a:r>
              <a:rPr lang="en-US" sz="800" dirty="0">
                <a:solidFill>
                  <a:schemeClr val="bg1"/>
                </a:solidFill>
              </a:rPr>
              <a:t>, A., &amp; </a:t>
            </a:r>
            <a:r>
              <a:rPr lang="en-US" sz="800" dirty="0" err="1">
                <a:solidFill>
                  <a:schemeClr val="bg1"/>
                </a:solidFill>
              </a:rPr>
              <a:t>Menzel</a:t>
            </a:r>
            <a:r>
              <a:rPr lang="en-US" sz="800" dirty="0">
                <a:solidFill>
                  <a:schemeClr val="bg1"/>
                </a:solidFill>
              </a:rPr>
              <a:t>, S. (2018, August). Evolving Agents for the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 2018 CIG Competition. In </a:t>
            </a:r>
            <a:r>
              <a:rPr lang="en-US" sz="800" i="1" dirty="0">
                <a:solidFill>
                  <a:schemeClr val="bg1"/>
                </a:solidFill>
              </a:rPr>
              <a:t>2018 IEEE Conference on Computational Intelligence and Games (CIG)</a:t>
            </a:r>
            <a:r>
              <a:rPr lang="en-US" sz="800" dirty="0">
                <a:solidFill>
                  <a:schemeClr val="bg1"/>
                </a:solidFill>
              </a:rPr>
              <a:t> (pp. 1-8). IEEE.‏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Evolving Agents for the Hanabi 2018 CIG Competition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The parameters:</a:t>
            </a: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he-IL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average score of this agent:</a:t>
            </a:r>
          </a:p>
          <a:p>
            <a:pPr lvl="1" algn="l" rtl="0">
              <a:buFont typeface="Arial" pitchFamily="34" charset="0"/>
              <a:buChar char="•"/>
            </a:pPr>
            <a:r>
              <a:rPr lang="he-IL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mirror game: 19.32</a:t>
            </a:r>
          </a:p>
          <a:p>
            <a:pPr lvl="1"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mixed agents: 11.65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288" y="1795470"/>
            <a:ext cx="30194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PREVIOUS WORKS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48320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How to Make the Perfect Fireworks Display: Two Strategies for </a:t>
            </a:r>
            <a:r>
              <a:rPr lang="en-US" b="1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**</a:t>
            </a:r>
          </a:p>
          <a:p>
            <a:pPr algn="l"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algn="l" rtl="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 this paper: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 description of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Hanabi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strategies based on the mathematical “hat guessing game”.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In the first strategy players can recommend moves for other players (as part of a strategy).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The second strategy allows the player to determine the content of his hand.</a:t>
            </a:r>
          </a:p>
          <a:p>
            <a:pPr marL="800100" lvl="1" indent="-342900" algn="l" rtl="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Strategies are based on network coding.</a:t>
            </a: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l" rtl="0"/>
            <a:r>
              <a:rPr lang="en-US" sz="800" dirty="0" smtClean="0">
                <a:solidFill>
                  <a:schemeClr val="bg1"/>
                </a:solidFill>
              </a:rPr>
              <a:t>**Cox</a:t>
            </a:r>
            <a:r>
              <a:rPr lang="en-US" sz="800" dirty="0">
                <a:solidFill>
                  <a:schemeClr val="bg1"/>
                </a:solidFill>
              </a:rPr>
              <a:t>, C., De Silva, J., </a:t>
            </a:r>
            <a:r>
              <a:rPr lang="en-US" sz="800" dirty="0" err="1">
                <a:solidFill>
                  <a:schemeClr val="bg1"/>
                </a:solidFill>
              </a:rPr>
              <a:t>Deorsey</a:t>
            </a:r>
            <a:r>
              <a:rPr lang="en-US" sz="800" dirty="0">
                <a:solidFill>
                  <a:schemeClr val="bg1"/>
                </a:solidFill>
              </a:rPr>
              <a:t>, P., </a:t>
            </a:r>
            <a:r>
              <a:rPr lang="en-US" sz="800" dirty="0" err="1">
                <a:solidFill>
                  <a:schemeClr val="bg1"/>
                </a:solidFill>
              </a:rPr>
              <a:t>Kenter</a:t>
            </a:r>
            <a:r>
              <a:rPr lang="en-US" sz="800" dirty="0">
                <a:solidFill>
                  <a:schemeClr val="bg1"/>
                </a:solidFill>
              </a:rPr>
              <a:t>, F. H., </a:t>
            </a:r>
            <a:r>
              <a:rPr lang="en-US" sz="800" dirty="0" err="1">
                <a:solidFill>
                  <a:schemeClr val="bg1"/>
                </a:solidFill>
              </a:rPr>
              <a:t>Retter</a:t>
            </a:r>
            <a:r>
              <a:rPr lang="en-US" sz="800" dirty="0">
                <a:solidFill>
                  <a:schemeClr val="bg1"/>
                </a:solidFill>
              </a:rPr>
              <a:t>, T., &amp; Tobin, J. (2015). How to make the perfect fireworks display: Two strategies for </a:t>
            </a:r>
            <a:r>
              <a:rPr lang="en-US" sz="800" dirty="0" err="1">
                <a:solidFill>
                  <a:schemeClr val="bg1"/>
                </a:solidFill>
              </a:rPr>
              <a:t>hanabi</a:t>
            </a:r>
            <a:r>
              <a:rPr lang="en-US" sz="800" dirty="0">
                <a:solidFill>
                  <a:schemeClr val="bg1"/>
                </a:solidFill>
              </a:rPr>
              <a:t>. </a:t>
            </a:r>
            <a:r>
              <a:rPr lang="en-US" sz="800" i="1" dirty="0">
                <a:solidFill>
                  <a:schemeClr val="bg1"/>
                </a:solidFill>
              </a:rPr>
              <a:t>Mathematics Magazine</a:t>
            </a:r>
            <a:r>
              <a:rPr lang="en-US" sz="800" dirty="0">
                <a:solidFill>
                  <a:schemeClr val="bg1"/>
                </a:solidFill>
              </a:rPr>
              <a:t>, </a:t>
            </a:r>
            <a:r>
              <a:rPr lang="en-US" sz="800" i="1" dirty="0">
                <a:solidFill>
                  <a:schemeClr val="bg1"/>
                </a:solidFill>
              </a:rPr>
              <a:t>88</a:t>
            </a:r>
            <a:r>
              <a:rPr lang="en-US" sz="800" dirty="0">
                <a:solidFill>
                  <a:schemeClr val="bg1"/>
                </a:solidFill>
              </a:rPr>
              <a:t>(5), 323-336.‏</a:t>
            </a:r>
            <a:endParaRPr lang="en-US" sz="800" dirty="0" smtClean="0">
              <a:solidFill>
                <a:schemeClr val="bg1"/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OUR GOAL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Develop an agent using genetic programming algorithm that can play the Hanabi game. </a:t>
            </a:r>
          </a:p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The model gets the game state: desk cards,  discarded cards, players hands, info tokens, etc… the output is the next action the player should take.</a:t>
            </a:r>
          </a:p>
        </p:txBody>
      </p:sp>
    </p:spTree>
    <p:extLst>
      <p:ext uri="{BB962C8B-B14F-4D97-AF65-F5344CB8AC3E}">
        <p14:creationId xmlns:p14="http://schemas.microsoft.com/office/powerpoint/2010/main" val="9903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FITNESS FUNCTION</a:t>
            </a:r>
            <a:endParaRPr lang="he-IL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מציין מיקום תוכן 9" descr="fireworkbig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58082" y="-17"/>
            <a:ext cx="1785950" cy="1181176"/>
          </a:xfrm>
        </p:spPr>
      </p:pic>
      <p:pic>
        <p:nvPicPr>
          <p:cNvPr id="12" name="מציין מיקום תוכן 9" descr="fireworkbig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785950" cy="1181176"/>
          </a:xfrm>
          <a:prstGeom prst="rect">
            <a:avLst/>
          </a:prstGeom>
        </p:spPr>
      </p:pic>
      <p:pic>
        <p:nvPicPr>
          <p:cNvPr id="14" name="תמונה 13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8143900" y="1142990"/>
            <a:ext cx="1000132" cy="890778"/>
          </a:xfrm>
          <a:prstGeom prst="rect">
            <a:avLst/>
          </a:prstGeom>
        </p:spPr>
      </p:pic>
      <p:pic>
        <p:nvPicPr>
          <p:cNvPr id="15" name="תמונה 14" descr="images (4).jpg"/>
          <p:cNvPicPr>
            <a:picLocks noChangeAspect="1"/>
          </p:cNvPicPr>
          <p:nvPr/>
        </p:nvPicPr>
        <p:blipFill>
          <a:blip r:embed="rId3"/>
          <a:srcRect l="20199" r="17715"/>
          <a:stretch>
            <a:fillRect/>
          </a:stretch>
        </p:blipFill>
        <p:spPr>
          <a:xfrm>
            <a:off x="-32" y="1071552"/>
            <a:ext cx="1000132" cy="8907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100" y="1071553"/>
            <a:ext cx="7215238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Fitness function is simply running a simulation of a game N times and computing the result of each game (the fitness value is the average result of N games).</a:t>
            </a:r>
          </a:p>
          <a:p>
            <a:pPr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>
              <a:buFont typeface="Arial" pitchFamily="34" charset="0"/>
              <a:buChar char="•"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485</Words>
  <Application>Microsoft Office PowerPoint</Application>
  <PresentationFormat>On-screen Show (16:9)</PresentationFormat>
  <Paragraphs>105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 CARTER</vt:lpstr>
      <vt:lpstr>Arial</vt:lpstr>
      <vt:lpstr>Calibri</vt:lpstr>
      <vt:lpstr>Times New Roman</vt:lpstr>
      <vt:lpstr>Wingdings</vt:lpstr>
      <vt:lpstr>ערכת נושא Office</vt:lpstr>
      <vt:lpstr>PowerPoint Presentation</vt:lpstr>
      <vt:lpstr>HOW TO PLAY HANABI</vt:lpstr>
      <vt:lpstr>HOW TO PLAY HANABI</vt:lpstr>
      <vt:lpstr>PREVIOUS WORKS</vt:lpstr>
      <vt:lpstr>PREVIOUS WORKS</vt:lpstr>
      <vt:lpstr>PREVIOUS WORKS</vt:lpstr>
      <vt:lpstr>PREVIOUS WORKS</vt:lpstr>
      <vt:lpstr>OUR GOAL</vt:lpstr>
      <vt:lpstr>FITNESS FUNCTION</vt:lpstr>
      <vt:lpstr>FITNESS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comp</dc:creator>
  <cp:lastModifiedBy>Administrator</cp:lastModifiedBy>
  <cp:revision>21</cp:revision>
  <dcterms:created xsi:type="dcterms:W3CDTF">2018-12-28T08:36:02Z</dcterms:created>
  <dcterms:modified xsi:type="dcterms:W3CDTF">2019-01-07T14:46:00Z</dcterms:modified>
</cp:coreProperties>
</file>