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337" autoAdjust="0"/>
  </p:normalViewPr>
  <p:slideViewPr>
    <p:cSldViewPr snapToGrid="0">
      <p:cViewPr varScale="1">
        <p:scale>
          <a:sx n="58" d="100"/>
          <a:sy n="58" d="100"/>
        </p:scale>
        <p:origin x="1646" y="43"/>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53DC3-6191-40CE-AE4B-5B67A6945F25}" type="datetimeFigureOut">
              <a:rPr lang="en-GB" smtClean="0"/>
              <a:t>10/02/2021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7ED8C-B869-49E2-81F9-58B125501202}" type="slidenum">
              <a:rPr lang="en-GB" smtClean="0"/>
              <a:t>‹#›</a:t>
            </a:fld>
            <a:endParaRPr lang="en-GB"/>
          </a:p>
        </p:txBody>
      </p:sp>
    </p:spTree>
    <p:extLst>
      <p:ext uri="{BB962C8B-B14F-4D97-AF65-F5344CB8AC3E}">
        <p14:creationId xmlns:p14="http://schemas.microsoft.com/office/powerpoint/2010/main" val="206179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lowest-mass bound state of the quarkonium which contains the charm quark and the bottom anti-quark</a:t>
            </a:r>
          </a:p>
          <a:p>
            <a:r>
              <a:rPr lang="en-US" dirty="0"/>
              <a:t>Mass first predicted in 1991 by </a:t>
            </a:r>
            <a:r>
              <a:rPr lang="en-US" dirty="0" err="1"/>
              <a:t>Kwong</a:t>
            </a:r>
            <a:r>
              <a:rPr lang="en-US" dirty="0"/>
              <a:t> and Rosner, at around 6.2 GeV[1]. Further excited states’ masses were predicted by Eichten and </a:t>
            </a:r>
            <a:r>
              <a:rPr lang="en-US" dirty="0" err="1"/>
              <a:t>Quigg</a:t>
            </a:r>
            <a:r>
              <a:rPr lang="en-US" dirty="0"/>
              <a:t> in 1994, with the mass of the 2S state at around 6.3GeV [2]</a:t>
            </a:r>
          </a:p>
          <a:p>
            <a:r>
              <a:rPr lang="en-US" dirty="0"/>
              <a:t>First observed by CDF collaboration at the </a:t>
            </a:r>
            <a:r>
              <a:rPr lang="en-US" dirty="0" err="1"/>
              <a:t>TeVatron</a:t>
            </a:r>
            <a:r>
              <a:rPr lang="en-US" dirty="0"/>
              <a:t> in the US in 1998[1]</a:t>
            </a:r>
          </a:p>
          <a:p>
            <a:r>
              <a:rPr lang="en-US" dirty="0"/>
              <a:t>Since then, many more excited states of this meson have been discovered, and their properties measured.</a:t>
            </a:r>
          </a:p>
          <a:p>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2</a:t>
            </a:fld>
            <a:endParaRPr lang="en-GB"/>
          </a:p>
        </p:txBody>
      </p:sp>
    </p:spTree>
    <p:extLst>
      <p:ext uri="{BB962C8B-B14F-4D97-AF65-F5344CB8AC3E}">
        <p14:creationId xmlns:p14="http://schemas.microsoft.com/office/powerpoint/2010/main" val="858131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of a fragmentation function is to provide the differential cross section of n+1 particles in terms of n particles. This can be done by analysis of Feynman diagrams such as this. Here, we take q0 to be the momentum of the incoming quark, q1 to be the momentum of the outgoing quark and q2 to be the momentum of the quarkonium. A1 and a2 are the relative masses of each constituent quark relative to the mass of the quarkonium (</a:t>
            </a:r>
            <a:r>
              <a:rPr lang="en-US" dirty="0" err="1"/>
              <a:t>ie</a:t>
            </a:r>
            <a:r>
              <a:rPr lang="en-US" dirty="0"/>
              <a:t>. A1 = m1/M </a:t>
            </a:r>
            <a:r>
              <a:rPr lang="en-US" dirty="0" err="1"/>
              <a:t>etc</a:t>
            </a:r>
            <a:r>
              <a:rPr lang="en-US" dirty="0"/>
              <a:t>). K here is the relative momentum of the quarks.</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3</a:t>
            </a:fld>
            <a:endParaRPr lang="en-GB"/>
          </a:p>
        </p:txBody>
      </p:sp>
    </p:spTree>
    <p:extLst>
      <p:ext uri="{BB962C8B-B14F-4D97-AF65-F5344CB8AC3E}">
        <p14:creationId xmlns:p14="http://schemas.microsoft.com/office/powerpoint/2010/main" val="84010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deriving the fragmentation function, there are several assumptions we must make: first – the quasi collinear limit, as shown in point 1 on the slide. Next, point 2, the gauge. We will be using the light-cone gauge. Next point 3 – using Feynman rules, we can produce the following equation for the matrix element. (quick note – this is valid for the S=0 state. For the excited state, the gamma(5) matrix would become an epsilon). Taking the square of this matrix element yields the next point, 4. Taking the trace of this (applying Gell-Mann matrix identities, and replacing g with the running coupling strength alpha s we get a rather nasty looking equation. By taking a power series expansion, in order q0 we obtain equation5. This agrees with the calculations done in 1993 by Chen[4]. 	</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4</a:t>
            </a:fld>
            <a:endParaRPr lang="en-GB"/>
          </a:p>
        </p:txBody>
      </p:sp>
    </p:spTree>
    <p:extLst>
      <p:ext uri="{BB962C8B-B14F-4D97-AF65-F5344CB8AC3E}">
        <p14:creationId xmlns:p14="http://schemas.microsoft.com/office/powerpoint/2010/main" val="20927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the </a:t>
            </a:r>
            <a:r>
              <a:rPr lang="en-US" dirty="0" err="1"/>
              <a:t>LHCb</a:t>
            </a:r>
            <a:r>
              <a:rPr lang="en-US" dirty="0"/>
              <a:t> collaboration published a paper which detailed recent findings about the </a:t>
            </a:r>
            <a:r>
              <a:rPr lang="en-US" dirty="0" err="1"/>
              <a:t>B</a:t>
            </a:r>
            <a:r>
              <a:rPr lang="en-US" baseline="-25000" dirty="0" err="1"/>
              <a:t>c</a:t>
            </a:r>
            <a:r>
              <a:rPr lang="en-US" baseline="-25000" dirty="0"/>
              <a:t> </a:t>
            </a:r>
            <a:r>
              <a:rPr lang="en-US" dirty="0"/>
              <a:t>meson</a:t>
            </a:r>
          </a:p>
          <a:p>
            <a:r>
              <a:rPr lang="en-US" dirty="0"/>
              <a:t>The paper included data on the ratio of production cross sections between the </a:t>
            </a:r>
            <a:r>
              <a:rPr lang="en-US" dirty="0" err="1"/>
              <a:t>B</a:t>
            </a:r>
            <a:r>
              <a:rPr lang="en-US" baseline="-25000" dirty="0" err="1"/>
              <a:t>c</a:t>
            </a:r>
            <a:r>
              <a:rPr lang="en-US" baseline="30000" dirty="0"/>
              <a:t>- </a:t>
            </a:r>
            <a:r>
              <a:rPr lang="en-US" dirty="0"/>
              <a:t>meson and the B</a:t>
            </a:r>
            <a:r>
              <a:rPr lang="en-US" baseline="30000" dirty="0"/>
              <a:t>0 </a:t>
            </a:r>
            <a:r>
              <a:rPr lang="en-US" dirty="0"/>
              <a:t> and the B</a:t>
            </a:r>
            <a:r>
              <a:rPr lang="en-US" baseline="30000" dirty="0"/>
              <a:t>+ </a:t>
            </a:r>
            <a:r>
              <a:rPr lang="en-US" dirty="0"/>
              <a:t>mesons.</a:t>
            </a:r>
          </a:p>
          <a:p>
            <a:r>
              <a:rPr lang="en-US" dirty="0"/>
              <a:t>This was a good test of the accuracy of the fragmentation function obtained from the Feynman diagrams</a:t>
            </a:r>
          </a:p>
          <a:p>
            <a:r>
              <a:rPr lang="en-US" dirty="0"/>
              <a:t>Next slide, the results from the paper by the </a:t>
            </a:r>
            <a:r>
              <a:rPr lang="en-US" dirty="0" err="1"/>
              <a:t>LHCb</a:t>
            </a:r>
            <a:r>
              <a:rPr lang="en-US" dirty="0"/>
              <a:t>[5] collaboration are shown in black, while the results obtained via simulations are in orange</a:t>
            </a:r>
            <a:endParaRPr lang="en-GB" dirty="0"/>
          </a:p>
          <a:p>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5</a:t>
            </a:fld>
            <a:endParaRPr lang="en-GB"/>
          </a:p>
        </p:txBody>
      </p:sp>
    </p:spTree>
    <p:extLst>
      <p:ext uri="{BB962C8B-B14F-4D97-AF65-F5344CB8AC3E}">
        <p14:creationId xmlns:p14="http://schemas.microsoft.com/office/powerpoint/2010/main" val="3780249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had some data to compare my results to, I used the results from my fragmentation function calculations to generate data with Herwig and Rivet. </a:t>
            </a:r>
          </a:p>
          <a:p>
            <a:r>
              <a:rPr lang="en-US" dirty="0"/>
              <a:t>I used fragmentation of the S=0 pseudoscalar as well as the s=1 scalar meson, as the scalar meson decays to form the pseudoscalar. Herwig generated a </a:t>
            </a:r>
            <a:r>
              <a:rPr lang="en-US" dirty="0" err="1"/>
              <a:t>yoda</a:t>
            </a:r>
            <a:r>
              <a:rPr lang="en-US" dirty="0"/>
              <a:t> file, according to the Rivet analysis file I coded in. This file was then converted into a pdf which is what you see in front of you. The </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6</a:t>
            </a:fld>
            <a:endParaRPr lang="en-GB"/>
          </a:p>
        </p:txBody>
      </p:sp>
    </p:spTree>
    <p:extLst>
      <p:ext uri="{BB962C8B-B14F-4D97-AF65-F5344CB8AC3E}">
        <p14:creationId xmlns:p14="http://schemas.microsoft.com/office/powerpoint/2010/main" val="178028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Rivet and Herwig provide a very good tool to simulate particle events, and the results given by them mirror the real world quite closely. Going forward, I will be looking at the effects of higher-energy particles (P-wave mesons) on the results I obtained, as well as to use more data to test the results from the simulations., such as the </a:t>
            </a:r>
            <a:r>
              <a:rPr lang="en-US" dirty="0" err="1"/>
              <a:t>pseudorapidity</a:t>
            </a:r>
            <a:r>
              <a:rPr lang="en-US" dirty="0"/>
              <a:t> </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7</a:t>
            </a:fld>
            <a:endParaRPr lang="en-GB"/>
          </a:p>
        </p:txBody>
      </p:sp>
    </p:spTree>
    <p:extLst>
      <p:ext uri="{BB962C8B-B14F-4D97-AF65-F5344CB8AC3E}">
        <p14:creationId xmlns:p14="http://schemas.microsoft.com/office/powerpoint/2010/main" val="192063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C190-26FA-46F0-B8A4-4652406FF6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4C5307-92A0-4792-8E1F-7B0ACB1AF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2A31C2-10A3-48F0-ABB7-C6E82EC051F2}"/>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5" name="Footer Placeholder 4">
            <a:extLst>
              <a:ext uri="{FF2B5EF4-FFF2-40B4-BE49-F238E27FC236}">
                <a16:creationId xmlns:a16="http://schemas.microsoft.com/office/drawing/2014/main" id="{B2802141-0D8B-49D7-97B8-CBBE4C9564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3526C6-5105-4D12-BC4D-C870366B64E2}"/>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381150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9CA8-7D3D-4022-B34B-C64593D7BC6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448662-3ADB-454C-AE7A-1955B61221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8E7287-62EA-4215-968F-69FED71D1EFC}"/>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5" name="Footer Placeholder 4">
            <a:extLst>
              <a:ext uri="{FF2B5EF4-FFF2-40B4-BE49-F238E27FC236}">
                <a16:creationId xmlns:a16="http://schemas.microsoft.com/office/drawing/2014/main" id="{2877F285-9262-42F4-AEC6-0AE03ED77F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98C9D-6D97-4240-BD84-FCD3C78513D5}"/>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90678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66477-A8C2-4CB1-89E4-112EFA53EA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FC8015-87D0-4C35-B2C6-C681B9CAE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5E08AD-7CD0-4D14-A937-E12260FF54B9}"/>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5" name="Footer Placeholder 4">
            <a:extLst>
              <a:ext uri="{FF2B5EF4-FFF2-40B4-BE49-F238E27FC236}">
                <a16:creationId xmlns:a16="http://schemas.microsoft.com/office/drawing/2014/main" id="{5DC56AA9-BFCF-4A29-9141-179906261F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5218D4-000D-45D8-861C-AA753466F869}"/>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65289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A705-9FC7-4915-8B49-9EB10F89D6C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C95F92-E580-4B59-9C0F-F7D2201440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9DF7F7-BFE5-4D9F-94FA-B1AEA8453F17}"/>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5" name="Footer Placeholder 4">
            <a:extLst>
              <a:ext uri="{FF2B5EF4-FFF2-40B4-BE49-F238E27FC236}">
                <a16:creationId xmlns:a16="http://schemas.microsoft.com/office/drawing/2014/main" id="{79D976CD-51BF-497F-A78E-3DEA842353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1D20D7-61DC-4146-BAEB-2567E40DD13A}"/>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16242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D0F7-6FB7-43DC-8A40-A8DA44958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7EF66D-2F71-4E63-8AE3-7F7118725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975334-F0CD-4105-B6E5-16B5E9578D11}"/>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5" name="Footer Placeholder 4">
            <a:extLst>
              <a:ext uri="{FF2B5EF4-FFF2-40B4-BE49-F238E27FC236}">
                <a16:creationId xmlns:a16="http://schemas.microsoft.com/office/drawing/2014/main" id="{7382C0AE-E2C0-4F37-AE4A-4966BB3B62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8CC9A9-8BD0-4AB2-A294-60043FADBDE4}"/>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369109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7EA2-1691-4649-B5C4-F3C637DC86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C2CB0F-AEEF-4312-B2DD-A5B13805E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8D1C348-CCDC-4B21-AFC0-D89720DF8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5F688F4-97BC-4C67-8CF9-589CF8036079}"/>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6" name="Footer Placeholder 5">
            <a:extLst>
              <a:ext uri="{FF2B5EF4-FFF2-40B4-BE49-F238E27FC236}">
                <a16:creationId xmlns:a16="http://schemas.microsoft.com/office/drawing/2014/main" id="{26828C74-E884-485A-99FF-A9926F6FD9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FADD01-33C1-47E3-BB6D-4DD56038EB21}"/>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03863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B050-B848-4A71-B4DC-9BF4AA0C359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973348-AB5B-4987-AEBA-C13E877C6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D4ED3-7D37-418A-8391-C3E5FD02B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15486E-C87C-4A3B-8A0C-DFE532ED5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AC4C8-605D-42B0-9F7B-48D4D92F3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2123F8D-E747-4ED1-A07A-C9EE1AAEE956}"/>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8" name="Footer Placeholder 7">
            <a:extLst>
              <a:ext uri="{FF2B5EF4-FFF2-40B4-BE49-F238E27FC236}">
                <a16:creationId xmlns:a16="http://schemas.microsoft.com/office/drawing/2014/main" id="{350C0E71-F3ED-40D5-A0E5-8A7146C870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BEF25F-D4DA-4589-A627-F3AFD9E04817}"/>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416313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1D9A-E1CC-4FF2-ABBE-7D94975697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FC388C-6C09-44B3-A406-1D79877FDCC1}"/>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4" name="Footer Placeholder 3">
            <a:extLst>
              <a:ext uri="{FF2B5EF4-FFF2-40B4-BE49-F238E27FC236}">
                <a16:creationId xmlns:a16="http://schemas.microsoft.com/office/drawing/2014/main" id="{EEB9B479-E2F8-49BD-8D1A-5BFBC3EDD5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7600A0-F3C4-4C17-B464-68F2F432D3E0}"/>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85395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6ADE4-515B-4078-B823-6429E62E66D6}"/>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3" name="Footer Placeholder 2">
            <a:extLst>
              <a:ext uri="{FF2B5EF4-FFF2-40B4-BE49-F238E27FC236}">
                <a16:creationId xmlns:a16="http://schemas.microsoft.com/office/drawing/2014/main" id="{22834226-2002-4D6A-A08B-C8FC003743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74F4A0-7674-4423-8EA4-C18A15068339}"/>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04655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1D76-0CBB-47A0-82A1-BB6177321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337F15-1286-4E1C-8D05-7D8A9BD85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187A867-F789-49FD-A3A1-77CDD22E1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869BE-5847-477E-9BA2-7CC800F7A53F}"/>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6" name="Footer Placeholder 5">
            <a:extLst>
              <a:ext uri="{FF2B5EF4-FFF2-40B4-BE49-F238E27FC236}">
                <a16:creationId xmlns:a16="http://schemas.microsoft.com/office/drawing/2014/main" id="{209DC395-6033-4D23-AFB8-E0DD8A235E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29EFBD-C741-4D60-B569-7B1FD317FC55}"/>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11594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6CEE-8C9D-4EA3-8599-4B5E24D5A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6874566-5902-43BB-A242-BDF883EEF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B7FA68-0756-4943-AE39-1A5FBFFDD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81B4F-54E5-4C31-B363-FECE99A1A37D}"/>
              </a:ext>
            </a:extLst>
          </p:cNvPr>
          <p:cNvSpPr>
            <a:spLocks noGrp="1"/>
          </p:cNvSpPr>
          <p:nvPr>
            <p:ph type="dt" sz="half" idx="10"/>
          </p:nvPr>
        </p:nvSpPr>
        <p:spPr/>
        <p:txBody>
          <a:bodyPr/>
          <a:lstStyle/>
          <a:p>
            <a:fld id="{53FC6818-697D-4843-9A93-CAF675156963}" type="datetimeFigureOut">
              <a:rPr lang="en-GB" smtClean="0"/>
              <a:t>10/02/2021</a:t>
            </a:fld>
            <a:endParaRPr lang="en-GB"/>
          </a:p>
        </p:txBody>
      </p:sp>
      <p:sp>
        <p:nvSpPr>
          <p:cNvPr id="6" name="Footer Placeholder 5">
            <a:extLst>
              <a:ext uri="{FF2B5EF4-FFF2-40B4-BE49-F238E27FC236}">
                <a16:creationId xmlns:a16="http://schemas.microsoft.com/office/drawing/2014/main" id="{CEABBA04-7554-42D9-B87A-5ADB6E6A70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9A8ADC-5C07-49EE-A6DE-10B49AA6A7CF}"/>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98921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AA8EF-7E25-4F19-AED0-4A8C12D5C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87FDAC-C8E7-41AE-89F9-689885D90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C8FEF5-3F27-4CA2-AE04-7673F9C32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C6818-697D-4843-9A93-CAF675156963}" type="datetimeFigureOut">
              <a:rPr lang="en-GB" smtClean="0"/>
              <a:t>10/02/2021</a:t>
            </a:fld>
            <a:endParaRPr lang="en-GB"/>
          </a:p>
        </p:txBody>
      </p:sp>
      <p:sp>
        <p:nvSpPr>
          <p:cNvPr id="5" name="Footer Placeholder 4">
            <a:extLst>
              <a:ext uri="{FF2B5EF4-FFF2-40B4-BE49-F238E27FC236}">
                <a16:creationId xmlns:a16="http://schemas.microsoft.com/office/drawing/2014/main" id="{B488C8F8-C0AF-41D5-A548-4CB1B2A1F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A108B19-B12A-4659-B7C9-FB28EF260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0236B-B318-4A2C-A653-90BFE807DC78}" type="slidenum">
              <a:rPr lang="en-GB" smtClean="0"/>
              <a:t>‹#›</a:t>
            </a:fld>
            <a:endParaRPr lang="en-GB"/>
          </a:p>
        </p:txBody>
      </p:sp>
    </p:spTree>
    <p:extLst>
      <p:ext uri="{BB962C8B-B14F-4D97-AF65-F5344CB8AC3E}">
        <p14:creationId xmlns:p14="http://schemas.microsoft.com/office/powerpoint/2010/main" val="131773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hep-ex/9807022v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52E8-E134-4CF2-9734-19DD7C8577D0}"/>
              </a:ext>
            </a:extLst>
          </p:cNvPr>
          <p:cNvSpPr>
            <a:spLocks noGrp="1"/>
          </p:cNvSpPr>
          <p:nvPr>
            <p:ph type="ctrTitle"/>
          </p:nvPr>
        </p:nvSpPr>
        <p:spPr/>
        <p:txBody>
          <a:bodyPr/>
          <a:lstStyle/>
          <a:p>
            <a:r>
              <a:rPr lang="en-US" dirty="0"/>
              <a:t>Production of </a:t>
            </a:r>
            <a:r>
              <a:rPr lang="en-US" dirty="0" err="1"/>
              <a:t>B</a:t>
            </a:r>
            <a:r>
              <a:rPr lang="en-US" baseline="-25000" dirty="0" err="1"/>
              <a:t>c</a:t>
            </a:r>
            <a:r>
              <a:rPr lang="en-US" baseline="-25000" dirty="0"/>
              <a:t> </a:t>
            </a:r>
            <a:r>
              <a:rPr lang="en-US" dirty="0"/>
              <a:t>mesons in quark fragmentation</a:t>
            </a:r>
            <a:endParaRPr lang="en-GB" dirty="0"/>
          </a:p>
        </p:txBody>
      </p:sp>
      <p:sp>
        <p:nvSpPr>
          <p:cNvPr id="3" name="Subtitle 2">
            <a:extLst>
              <a:ext uri="{FF2B5EF4-FFF2-40B4-BE49-F238E27FC236}">
                <a16:creationId xmlns:a16="http://schemas.microsoft.com/office/drawing/2014/main" id="{66BB38BA-8C82-42F9-BF7A-0E94F8D34555}"/>
              </a:ext>
            </a:extLst>
          </p:cNvPr>
          <p:cNvSpPr>
            <a:spLocks noGrp="1"/>
          </p:cNvSpPr>
          <p:nvPr>
            <p:ph type="subTitle" idx="1"/>
          </p:nvPr>
        </p:nvSpPr>
        <p:spPr/>
        <p:txBody>
          <a:bodyPr/>
          <a:lstStyle/>
          <a:p>
            <a:r>
              <a:rPr lang="en-US" dirty="0"/>
              <a:t>Franciszek Pauwels Level IV Project seminar</a:t>
            </a:r>
          </a:p>
          <a:p>
            <a:r>
              <a:rPr lang="en-US" dirty="0"/>
              <a:t>Supervisor: prof. Peter Richardson</a:t>
            </a:r>
            <a:endParaRPr lang="en-GB" dirty="0"/>
          </a:p>
        </p:txBody>
      </p:sp>
    </p:spTree>
    <p:extLst>
      <p:ext uri="{BB962C8B-B14F-4D97-AF65-F5344CB8AC3E}">
        <p14:creationId xmlns:p14="http://schemas.microsoft.com/office/powerpoint/2010/main" val="225267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560A-AAF1-47CC-AAE3-7E0F26C6F1C5}"/>
              </a:ext>
            </a:extLst>
          </p:cNvPr>
          <p:cNvSpPr>
            <a:spLocks noGrp="1"/>
          </p:cNvSpPr>
          <p:nvPr>
            <p:ph type="title"/>
          </p:nvPr>
        </p:nvSpPr>
        <p:spPr/>
        <p:txBody>
          <a:bodyPr/>
          <a:lstStyle/>
          <a:p>
            <a:r>
              <a:rPr lang="en-US"/>
              <a:t>B</a:t>
            </a:r>
            <a:r>
              <a:rPr lang="en-US" baseline="-25000"/>
              <a:t>c</a:t>
            </a:r>
            <a:r>
              <a:rPr lang="en-US" baseline="30000"/>
              <a:t>+</a:t>
            </a:r>
            <a:r>
              <a:rPr lang="en-US" baseline="-25000"/>
              <a:t> </a:t>
            </a:r>
            <a:r>
              <a:rPr lang="en-US"/>
              <a:t>meson: What is it?</a:t>
            </a:r>
            <a:endParaRPr lang="en-GB" dirty="0"/>
          </a:p>
        </p:txBody>
      </p:sp>
      <p:sp>
        <p:nvSpPr>
          <p:cNvPr id="3" name="Content Placeholder 2">
            <a:extLst>
              <a:ext uri="{FF2B5EF4-FFF2-40B4-BE49-F238E27FC236}">
                <a16:creationId xmlns:a16="http://schemas.microsoft.com/office/drawing/2014/main" id="{75D03924-CFDA-460D-9F89-5B140E735D0E}"/>
              </a:ext>
            </a:extLst>
          </p:cNvPr>
          <p:cNvSpPr>
            <a:spLocks noGrp="1"/>
          </p:cNvSpPr>
          <p:nvPr>
            <p:ph idx="1"/>
          </p:nvPr>
        </p:nvSpPr>
        <p:spPr/>
        <p:txBody>
          <a:bodyPr/>
          <a:lstStyle/>
          <a:p>
            <a:endParaRPr lang="en-US"/>
          </a:p>
          <a:p>
            <a:endParaRPr lang="en-GB" dirty="0"/>
          </a:p>
        </p:txBody>
      </p:sp>
      <p:pic>
        <p:nvPicPr>
          <p:cNvPr id="4" name="Picture 3">
            <a:extLst>
              <a:ext uri="{FF2B5EF4-FFF2-40B4-BE49-F238E27FC236}">
                <a16:creationId xmlns:a16="http://schemas.microsoft.com/office/drawing/2014/main" id="{E1B278D2-2A42-415C-892C-D2391779EF26}"/>
              </a:ext>
            </a:extLst>
          </p:cNvPr>
          <p:cNvPicPr>
            <a:picLocks noChangeAspect="1"/>
          </p:cNvPicPr>
          <p:nvPr/>
        </p:nvPicPr>
        <p:blipFill>
          <a:blip r:embed="rId3"/>
          <a:stretch>
            <a:fillRect/>
          </a:stretch>
        </p:blipFill>
        <p:spPr>
          <a:xfrm>
            <a:off x="2332893" y="1747463"/>
            <a:ext cx="4916045" cy="3936753"/>
          </a:xfrm>
          <a:prstGeom prst="rect">
            <a:avLst/>
          </a:prstGeom>
        </p:spPr>
      </p:pic>
    </p:spTree>
    <p:extLst>
      <p:ext uri="{BB962C8B-B14F-4D97-AF65-F5344CB8AC3E}">
        <p14:creationId xmlns:p14="http://schemas.microsoft.com/office/powerpoint/2010/main" val="293981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3C955-26E3-4CA4-AC1A-FA72AF3339AA}"/>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a:solidFill>
                  <a:schemeClr val="tx1"/>
                </a:solidFill>
                <a:latin typeface="+mj-lt"/>
                <a:ea typeface="+mj-ea"/>
                <a:cs typeface="+mj-cs"/>
              </a:rPr>
              <a:t>Feynman diagram describing the fragmentation</a:t>
            </a:r>
            <a:endParaRPr lang="en-US" sz="4800" kern="1200" dirty="0">
              <a:solidFill>
                <a:schemeClr val="tx1"/>
              </a:solidFill>
              <a:latin typeface="+mj-lt"/>
              <a:ea typeface="+mj-ea"/>
              <a:cs typeface="+mj-cs"/>
            </a:endParaRPr>
          </a:p>
        </p:txBody>
      </p:sp>
      <p:pic>
        <p:nvPicPr>
          <p:cNvPr id="7" name="Picture 6" descr="Shape&#10;&#10;Description automatically generated with medium confidence">
            <a:extLst>
              <a:ext uri="{FF2B5EF4-FFF2-40B4-BE49-F238E27FC236}">
                <a16:creationId xmlns:a16="http://schemas.microsoft.com/office/drawing/2014/main" id="{BA0374A0-63A1-4F9F-B9F5-7E12F2C9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030" y="1845426"/>
            <a:ext cx="9780886" cy="4450303"/>
          </a:xfrm>
          <a:prstGeom prst="rect">
            <a:avLst/>
          </a:prstGeom>
        </p:spPr>
      </p:pic>
    </p:spTree>
    <p:extLst>
      <p:ext uri="{BB962C8B-B14F-4D97-AF65-F5344CB8AC3E}">
        <p14:creationId xmlns:p14="http://schemas.microsoft.com/office/powerpoint/2010/main" val="41732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2A75-A337-440B-AF17-0BB4E4A07254}"/>
              </a:ext>
            </a:extLst>
          </p:cNvPr>
          <p:cNvSpPr>
            <a:spLocks noGrp="1"/>
          </p:cNvSpPr>
          <p:nvPr>
            <p:ph type="title" idx="4294967295"/>
          </p:nvPr>
        </p:nvSpPr>
        <p:spPr>
          <a:xfrm>
            <a:off x="8218488" y="742950"/>
            <a:ext cx="3973512" cy="3692525"/>
          </a:xfrm>
          <a:noFill/>
        </p:spPr>
        <p:txBody>
          <a:bodyPr vert="horz" lIns="91440" tIns="45720" rIns="91440" bIns="45720" rtlCol="0" anchor="b">
            <a:normAutofit/>
          </a:bodyPr>
          <a:lstStyle/>
          <a:p>
            <a:r>
              <a:rPr lang="en-US" sz="5200"/>
              <a:t>Deriving the fragmentation function from the Feynman diagram</a:t>
            </a:r>
          </a:p>
        </p:txBody>
      </p:sp>
      <p:pic>
        <p:nvPicPr>
          <p:cNvPr id="14" name="Picture 13">
            <a:extLst>
              <a:ext uri="{FF2B5EF4-FFF2-40B4-BE49-F238E27FC236}">
                <a16:creationId xmlns:a16="http://schemas.microsoft.com/office/drawing/2014/main" id="{58B3FDCE-F74A-4D1F-8DC7-B7E294BFF5A6}"/>
              </a:ext>
            </a:extLst>
          </p:cNvPr>
          <p:cNvPicPr>
            <a:picLocks noChangeAspect="1"/>
          </p:cNvPicPr>
          <p:nvPr/>
        </p:nvPicPr>
        <p:blipFill>
          <a:blip r:embed="rId3"/>
          <a:stretch>
            <a:fillRect/>
          </a:stretch>
        </p:blipFill>
        <p:spPr>
          <a:xfrm>
            <a:off x="802656" y="0"/>
            <a:ext cx="6341714" cy="6858000"/>
          </a:xfrm>
          <a:prstGeom prst="rect">
            <a:avLst/>
          </a:prstGeom>
        </p:spPr>
      </p:pic>
    </p:spTree>
    <p:extLst>
      <p:ext uri="{BB962C8B-B14F-4D97-AF65-F5344CB8AC3E}">
        <p14:creationId xmlns:p14="http://schemas.microsoft.com/office/powerpoint/2010/main" val="194884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42B2-53F9-46B8-AE64-E9316F4F09A7}"/>
              </a:ext>
            </a:extLst>
          </p:cNvPr>
          <p:cNvSpPr>
            <a:spLocks noGrp="1"/>
          </p:cNvSpPr>
          <p:nvPr>
            <p:ph type="title" idx="4294967295"/>
          </p:nvPr>
        </p:nvSpPr>
        <p:spPr>
          <a:xfrm>
            <a:off x="7110918" y="608317"/>
            <a:ext cx="5272391" cy="5597930"/>
          </a:xfrm>
        </p:spPr>
        <p:txBody>
          <a:bodyPr>
            <a:normAutofit/>
          </a:bodyPr>
          <a:lstStyle/>
          <a:p>
            <a:r>
              <a:rPr lang="en-US" dirty="0"/>
              <a:t>Recent results from the </a:t>
            </a:r>
            <a:r>
              <a:rPr lang="en-US" dirty="0" err="1"/>
              <a:t>LHCb</a:t>
            </a:r>
            <a:r>
              <a:rPr lang="en-US" dirty="0"/>
              <a:t> collaboration: data which can be compared to the simulation</a:t>
            </a:r>
            <a:endParaRPr lang="en-GB" dirty="0"/>
          </a:p>
        </p:txBody>
      </p:sp>
      <p:pic>
        <p:nvPicPr>
          <p:cNvPr id="17" name="Content Placeholder 16">
            <a:extLst>
              <a:ext uri="{FF2B5EF4-FFF2-40B4-BE49-F238E27FC236}">
                <a16:creationId xmlns:a16="http://schemas.microsoft.com/office/drawing/2014/main" id="{EDA55B6B-68F4-4AFE-9A5F-24EEA3C02A33}"/>
              </a:ext>
            </a:extLst>
          </p:cNvPr>
          <p:cNvPicPr>
            <a:picLocks noGrp="1" noChangeAspect="1"/>
          </p:cNvPicPr>
          <p:nvPr>
            <p:ph idx="4294967295"/>
          </p:nvPr>
        </p:nvPicPr>
        <p:blipFill>
          <a:blip r:embed="rId3"/>
          <a:stretch>
            <a:fillRect/>
          </a:stretch>
        </p:blipFill>
        <p:spPr>
          <a:xfrm>
            <a:off x="-77821" y="1038266"/>
            <a:ext cx="7188739" cy="5211417"/>
          </a:xfrm>
        </p:spPr>
      </p:pic>
    </p:spTree>
    <p:extLst>
      <p:ext uri="{BB962C8B-B14F-4D97-AF65-F5344CB8AC3E}">
        <p14:creationId xmlns:p14="http://schemas.microsoft.com/office/powerpoint/2010/main" val="67166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A06F0-3D78-48DD-BFBE-D8592842EC86}"/>
              </a:ext>
            </a:extLst>
          </p:cNvPr>
          <p:cNvSpPr>
            <a:spLocks noGrp="1"/>
          </p:cNvSpPr>
          <p:nvPr>
            <p:ph type="title"/>
          </p:nvPr>
        </p:nvSpPr>
        <p:spPr>
          <a:xfrm>
            <a:off x="7380407" y="743447"/>
            <a:ext cx="3973385" cy="3692028"/>
          </a:xfrm>
          <a:noFill/>
        </p:spPr>
        <p:txBody>
          <a:bodyPr vert="horz" lIns="91440" tIns="45720" rIns="91440" bIns="45720" rtlCol="0" anchor="b">
            <a:normAutofit/>
          </a:bodyPr>
          <a:lstStyle/>
          <a:p>
            <a:r>
              <a:rPr lang="en-US" sz="5200" dirty="0"/>
              <a:t>Generating results using Herwig 7 and Rivet</a:t>
            </a:r>
          </a:p>
        </p:txBody>
      </p:sp>
      <p:sp>
        <p:nvSpPr>
          <p:cNvPr id="7" name="Content Placeholder 6">
            <a:extLst>
              <a:ext uri="{FF2B5EF4-FFF2-40B4-BE49-F238E27FC236}">
                <a16:creationId xmlns:a16="http://schemas.microsoft.com/office/drawing/2014/main" id="{10EF7652-0B91-4AE6-A331-E61D50D59BBB}"/>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BDFC4A8A-A738-4D62-A151-14AD1392C4D7}"/>
              </a:ext>
            </a:extLst>
          </p:cNvPr>
          <p:cNvPicPr>
            <a:picLocks noChangeAspect="1"/>
          </p:cNvPicPr>
          <p:nvPr/>
        </p:nvPicPr>
        <p:blipFill>
          <a:blip r:embed="rId3"/>
          <a:stretch>
            <a:fillRect/>
          </a:stretch>
        </p:blipFill>
        <p:spPr>
          <a:xfrm>
            <a:off x="573278" y="357810"/>
            <a:ext cx="6203026" cy="5615954"/>
          </a:xfrm>
          <a:prstGeom prst="rect">
            <a:avLst/>
          </a:prstGeom>
        </p:spPr>
      </p:pic>
    </p:spTree>
    <p:extLst>
      <p:ext uri="{BB962C8B-B14F-4D97-AF65-F5344CB8AC3E}">
        <p14:creationId xmlns:p14="http://schemas.microsoft.com/office/powerpoint/2010/main" val="54811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C313-5A78-4C0F-9124-8E74E975DCDD}"/>
              </a:ext>
            </a:extLst>
          </p:cNvPr>
          <p:cNvSpPr>
            <a:spLocks noGrp="1"/>
          </p:cNvSpPr>
          <p:nvPr>
            <p:ph type="title"/>
          </p:nvPr>
        </p:nvSpPr>
        <p:spPr/>
        <p:txBody>
          <a:bodyPr/>
          <a:lstStyle/>
          <a:p>
            <a:r>
              <a:rPr lang="en-US" dirty="0"/>
              <a:t>Concluding remarks</a:t>
            </a:r>
            <a:endParaRPr lang="en-GB" dirty="0"/>
          </a:p>
        </p:txBody>
      </p:sp>
      <p:sp>
        <p:nvSpPr>
          <p:cNvPr id="3" name="Content Placeholder 2">
            <a:extLst>
              <a:ext uri="{FF2B5EF4-FFF2-40B4-BE49-F238E27FC236}">
                <a16:creationId xmlns:a16="http://schemas.microsoft.com/office/drawing/2014/main" id="{584300B2-8512-4998-A9EE-E3F4CA336D8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9988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9214-682B-4EDC-A4FA-D71826BF6177}"/>
              </a:ext>
            </a:extLst>
          </p:cNvPr>
          <p:cNvSpPr>
            <a:spLocks noGrp="1"/>
          </p:cNvSpPr>
          <p:nvPr>
            <p:ph type="title"/>
          </p:nvPr>
        </p:nvSpPr>
        <p:spPr/>
        <p:txBody>
          <a:bodyPr/>
          <a:lstStyle/>
          <a:p>
            <a:r>
              <a:rPr lang="en-US" dirty="0"/>
              <a:t>Bibliography</a:t>
            </a:r>
            <a:endParaRPr lang="en-GB" dirty="0"/>
          </a:p>
        </p:txBody>
      </p:sp>
      <p:sp>
        <p:nvSpPr>
          <p:cNvPr id="3" name="Content Placeholder 2">
            <a:extLst>
              <a:ext uri="{FF2B5EF4-FFF2-40B4-BE49-F238E27FC236}">
                <a16:creationId xmlns:a16="http://schemas.microsoft.com/office/drawing/2014/main" id="{1A1F4945-9C01-42FC-A422-2CD3F4844A54}"/>
              </a:ext>
            </a:extLst>
          </p:cNvPr>
          <p:cNvSpPr>
            <a:spLocks noGrp="1"/>
          </p:cNvSpPr>
          <p:nvPr>
            <p:ph idx="1"/>
          </p:nvPr>
        </p:nvSpPr>
        <p:spPr>
          <a:xfrm>
            <a:off x="838200" y="1785868"/>
            <a:ext cx="10515600" cy="4351338"/>
          </a:xfrm>
        </p:spPr>
        <p:txBody>
          <a:bodyPr/>
          <a:lstStyle/>
          <a:p>
            <a:r>
              <a:rPr lang="en-US" dirty="0"/>
              <a:t>[1] W. </a:t>
            </a:r>
            <a:r>
              <a:rPr lang="en-US" dirty="0" err="1"/>
              <a:t>Kwong</a:t>
            </a:r>
            <a:r>
              <a:rPr lang="en-US" dirty="0"/>
              <a:t> and J. L. Rosner, Phys. Rev. D 44, 212 (1991), URL https://link.aps.org/ </a:t>
            </a:r>
            <a:r>
              <a:rPr lang="en-US" dirty="0" err="1"/>
              <a:t>doi</a:t>
            </a:r>
            <a:r>
              <a:rPr lang="en-US" dirty="0"/>
              <a:t>/10.1103/PhysRevD.44.212.</a:t>
            </a:r>
          </a:p>
          <a:p>
            <a:r>
              <a:rPr lang="en-US" dirty="0"/>
              <a:t>[2] E. J. Eichten and C. </a:t>
            </a:r>
            <a:r>
              <a:rPr lang="en-US" dirty="0" err="1"/>
              <a:t>Quigg</a:t>
            </a:r>
            <a:r>
              <a:rPr lang="en-US" dirty="0"/>
              <a:t>, Phys. Rev. D 49, 5845 (1994), URL https://link.aps.org/ </a:t>
            </a:r>
            <a:r>
              <a:rPr lang="en-US" dirty="0" err="1"/>
              <a:t>doi</a:t>
            </a:r>
            <a:r>
              <a:rPr lang="en-US" dirty="0"/>
              <a:t>/10.1103/PhysRevD.49.5845.</a:t>
            </a:r>
          </a:p>
          <a:p>
            <a:r>
              <a:rPr lang="en-US" dirty="0"/>
              <a:t>[3]</a:t>
            </a:r>
            <a:r>
              <a:rPr lang="sv-SE" dirty="0"/>
              <a:t> P. P. Singh, ArXiv (1998), URL </a:t>
            </a:r>
            <a:r>
              <a:rPr lang="sv-SE" dirty="0">
                <a:hlinkClick r:id="rId2"/>
              </a:rPr>
              <a:t>https://arxiv.org/pdf/hep-ex/9807022v2.pdf</a:t>
            </a:r>
            <a:endParaRPr lang="sv-SE" dirty="0"/>
          </a:p>
          <a:p>
            <a:r>
              <a:rPr lang="sv-SE" dirty="0"/>
              <a:t>[4]</a:t>
            </a:r>
            <a:r>
              <a:rPr lang="de-DE" dirty="0"/>
              <a:t> Y.-Q. Chen, Phys. Rev. D 48, 5181 (1993).</a:t>
            </a:r>
            <a:endParaRPr lang="sv-SE" dirty="0"/>
          </a:p>
          <a:p>
            <a:r>
              <a:rPr lang="sv-SE" dirty="0"/>
              <a:t>[5]</a:t>
            </a:r>
            <a:r>
              <a:rPr lang="en-GB" dirty="0"/>
              <a:t> R. </a:t>
            </a:r>
            <a:r>
              <a:rPr lang="en-GB" dirty="0" err="1"/>
              <a:t>Aaij</a:t>
            </a:r>
            <a:r>
              <a:rPr lang="en-GB" dirty="0"/>
              <a:t> et al. (</a:t>
            </a:r>
            <a:r>
              <a:rPr lang="en-GB" dirty="0" err="1"/>
              <a:t>LHCb</a:t>
            </a:r>
            <a:r>
              <a:rPr lang="en-GB" dirty="0"/>
              <a:t>), Phys. Rev. D 100, 112006 (2019), 1910.13404.</a:t>
            </a:r>
            <a:r>
              <a:rPr lang="en-US" dirty="0"/>
              <a:t> </a:t>
            </a:r>
            <a:endParaRPr lang="en-GB" dirty="0"/>
          </a:p>
        </p:txBody>
      </p:sp>
    </p:spTree>
    <p:extLst>
      <p:ext uri="{BB962C8B-B14F-4D97-AF65-F5344CB8AC3E}">
        <p14:creationId xmlns:p14="http://schemas.microsoft.com/office/powerpoint/2010/main" val="1975661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Widescreen</PresentationFormat>
  <Paragraphs>34</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Production of Bc mesons in quark fragmentation</vt:lpstr>
      <vt:lpstr>Bc+ meson: What is it?</vt:lpstr>
      <vt:lpstr>Feynman diagram describing the fragmentation</vt:lpstr>
      <vt:lpstr>Deriving the fragmentation function from the Feynman diagram</vt:lpstr>
      <vt:lpstr>Recent results from the LHCb collaboration: data which can be compared to the simulation</vt:lpstr>
      <vt:lpstr>Generating results using Herwig 7 and Rivet</vt:lpstr>
      <vt:lpstr>Concluding remarks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of Bc mesons in quark fragmentation</dc:title>
  <dc:creator>PAUWELS, FRANCISZEK J.M. (Student)</dc:creator>
  <cp:lastModifiedBy>PAUWELS, FRANCISZEK J.M. (Student)</cp:lastModifiedBy>
  <cp:revision>9</cp:revision>
  <dcterms:created xsi:type="dcterms:W3CDTF">2021-02-10T10:40:00Z</dcterms:created>
  <dcterms:modified xsi:type="dcterms:W3CDTF">2021-02-10T13:16:19Z</dcterms:modified>
</cp:coreProperties>
</file>