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1" r:id="rId2"/>
    <p:sldId id="565" r:id="rId3"/>
    <p:sldId id="606" r:id="rId4"/>
    <p:sldId id="607" r:id="rId5"/>
    <p:sldId id="608" r:id="rId6"/>
    <p:sldId id="609" r:id="rId7"/>
    <p:sldId id="610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DB81"/>
    <a:srgbClr val="FFDF00"/>
    <a:srgbClr val="00FF8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50000" autoAdjust="0"/>
  </p:normalViewPr>
  <p:slideViewPr>
    <p:cSldViewPr showGuides="1">
      <p:cViewPr varScale="1">
        <p:scale>
          <a:sx n="128" d="100"/>
          <a:sy n="128" d="100"/>
        </p:scale>
        <p:origin x="2136" y="176"/>
      </p:cViewPr>
      <p:guideLst>
        <p:guide orient="horz" pos="2160"/>
        <p:guide pos="27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F74EA7-71CD-9846-BD15-8D2895774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35E47E-8E70-884C-8FB2-494993090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6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B8DE-5159-6048-BA78-38A2E3C813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C8123-6508-6F49-B9D7-C2A287DA4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1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90750" cy="6705600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19850" cy="6705600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9B0DE-39E2-414A-BD46-DAAAC1D4F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7FE2-3664-4843-BBE7-5E5E36F2E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3982F-31D2-6A43-8185-1BC402473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E89F-DB27-A249-8AD5-BDD3B4C5D2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43053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94A3-AB0C-1240-9ACD-0F1B8BE48A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3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70863-4503-D946-874E-2C9020B0E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9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AC11C-A417-2948-81C0-C8B6F61D9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B3B62-9A06-B148-838E-66EF92B60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3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A55D7-5045-5447-B951-AF5EA2991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F99B3-64EF-794F-9993-4879B06D8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>
            <a:alpha val="12941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763000" cy="5791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770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September 2, 2009 (week 1)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770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r>
              <a:rPr lang="en-US"/>
              <a:t>ITEC/CSCI/ERTH-6961-01 – Data Science Fall 2009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019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69876F-CD88-5A4D-A32E-6B39CA136F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C2C5-BA66-BA41-9431-FB847CB07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 Graphs / Visualization.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2C8DD-1BEB-2F41-B0B0-6E8DD34DA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3, Bar-Graphs,</a:t>
            </a:r>
          </a:p>
          <a:p>
            <a:r>
              <a:rPr lang="en-US" dirty="0"/>
              <a:t> R Graphics cookbook.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D5502-9C92-2247-931B-9978F836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E8B8DE-5159-6048-BA78-38A2E3C813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Chapter 3, Bar-Graphs, R Graphics cookbook.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You have a data frame where one column represents the x position of each bar, and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another column represents the vertical (y) height of each bar.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library(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gcookbook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) # for the dataset.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pg_mean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dataset is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avialbe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in this library.</a:t>
            </a:r>
          </a:p>
          <a:p>
            <a:pPr marL="0" indent="0">
              <a:buNone/>
            </a:pP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ggplot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pg_mean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aes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(x=group, y=weight)) +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geom_bar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(stat = "identity")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BOD # there is not entry for Time == 6 ... did you see that ? 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Time is numeric (continuous)</a:t>
            </a:r>
          </a:p>
          <a:p>
            <a:pPr marL="0" indent="0">
              <a:buNone/>
            </a:pP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str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(BOD)</a:t>
            </a:r>
          </a:p>
          <a:p>
            <a:pPr marL="0" indent="0">
              <a:buNone/>
            </a:pP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ggplot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(BOD,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aes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(x=Time, y=demand)) +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geom_bar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(stat = "identity")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Convert Time to a discrete (categorical) variable with factor() function.</a:t>
            </a:r>
          </a:p>
          <a:p>
            <a:pPr marL="0" indent="0">
              <a:buNone/>
            </a:pP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ggplot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(BOD,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aes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(x=factor(Time), y=demand)) +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geom_bar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(stat = "identity")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change the color of the bars and add an outline to the bars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NOTE: In ggplot2, the default is to use the British spelling,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colour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, instead of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the American spelling, color.</a:t>
            </a:r>
          </a:p>
          <a:p>
            <a:pPr marL="0" indent="0">
              <a:buNone/>
            </a:pP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ggplot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pg_mean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aes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(x=group, y=weight)) +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geom_bar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(stat = "identity", fill="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lightblue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",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colour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= "red")</a:t>
            </a:r>
          </a:p>
          <a:p>
            <a:pPr marL="0" indent="0">
              <a:buNone/>
            </a:pP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ggplot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(BOD,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aes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(x=factor(Time), y=demand)) +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geom_bar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(stat = "identity", fill="orange",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colour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= "red")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Grouping Bars Together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You want to group bars together by a second variable.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In this example we’ll use the </a:t>
            </a:r>
            <a:r>
              <a:rPr lang="en-US" sz="1400" dirty="0" err="1">
                <a:latin typeface="Arial" charset="0"/>
                <a:ea typeface="ＭＳ Ｐゴシック" charset="0"/>
                <a:cs typeface="ＭＳ Ｐゴシック" charset="0"/>
              </a:rPr>
              <a:t>cabbage_exp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data set, which has two categorical variables,</a:t>
            </a:r>
          </a:p>
          <a:p>
            <a:pPr marL="0" indent="0">
              <a:buNone/>
            </a:pP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# Cultivar and Date, and one continuous variable, Weight:</a:t>
            </a:r>
          </a:p>
          <a:p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39FA57-25B8-444B-9AFE-1AC8ED5E5067}" type="slidenum">
              <a:rPr lang="en-US" sz="140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558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0B64-5675-9E4D-9DDB-1CF56AB8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77B9-8948-5D49-8F10-B61DF346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library(</a:t>
            </a:r>
            <a:r>
              <a:rPr lang="en-US" sz="1400" dirty="0" err="1"/>
              <a:t>gcookbook</a:t>
            </a:r>
            <a:r>
              <a:rPr lang="en-US" sz="1400" dirty="0"/>
              <a:t>) # For the data set</a:t>
            </a:r>
          </a:p>
          <a:p>
            <a:pPr marL="0" indent="0">
              <a:buNone/>
            </a:pPr>
            <a:r>
              <a:rPr lang="en-US" sz="1400" dirty="0"/>
              <a:t>library(ggplot2)</a:t>
            </a:r>
          </a:p>
          <a:p>
            <a:pPr marL="0" indent="0">
              <a:buNone/>
            </a:pPr>
            <a:r>
              <a:rPr lang="en-US" sz="1400" dirty="0" err="1"/>
              <a:t>cabbage_exp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# We’ll map Date to the x position and map Cultivar to the fill color</a:t>
            </a:r>
          </a:p>
          <a:p>
            <a:pPr marL="0" indent="0">
              <a:buNone/>
            </a:pPr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cabbage_exp</a:t>
            </a:r>
            <a:r>
              <a:rPr lang="en-US" sz="1400" dirty="0"/>
              <a:t>, </a:t>
            </a:r>
            <a:r>
              <a:rPr lang="en-US" sz="1400" dirty="0" err="1"/>
              <a:t>aes</a:t>
            </a:r>
            <a:r>
              <a:rPr lang="en-US" sz="1400" dirty="0"/>
              <a:t>(x=Date, fill=Cultivar)) + </a:t>
            </a:r>
            <a:r>
              <a:rPr lang="en-US" sz="1400" dirty="0" err="1"/>
              <a:t>geom_bar</a:t>
            </a:r>
            <a:r>
              <a:rPr lang="en-US" sz="1400" dirty="0"/>
              <a:t>(position = "dodge")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library(</a:t>
            </a:r>
            <a:r>
              <a:rPr lang="en-US" sz="1400" dirty="0" err="1"/>
              <a:t>gcookbook</a:t>
            </a:r>
            <a:r>
              <a:rPr lang="en-US" sz="1400" dirty="0"/>
              <a:t>) # For the data set</a:t>
            </a:r>
          </a:p>
          <a:p>
            <a:pPr marL="0" indent="0">
              <a:buNone/>
            </a:pPr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cabbage_exp</a:t>
            </a:r>
            <a:r>
              <a:rPr lang="en-US" sz="1400" dirty="0"/>
              <a:t>, </a:t>
            </a:r>
            <a:r>
              <a:rPr lang="en-US" sz="1400" dirty="0" err="1"/>
              <a:t>aes</a:t>
            </a:r>
            <a:r>
              <a:rPr lang="en-US" sz="1400" dirty="0"/>
              <a:t>(x=Date, y=Weight, fill=Cultivar)) +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geom_bar</a:t>
            </a:r>
            <a:r>
              <a:rPr lang="en-US" sz="1400" dirty="0"/>
              <a:t>(stat="identity")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# Making Bar Graph of Counts</a:t>
            </a:r>
          </a:p>
          <a:p>
            <a:pPr marL="0" indent="0">
              <a:buNone/>
            </a:pPr>
            <a:r>
              <a:rPr lang="en-US" sz="1400" dirty="0" err="1"/>
              <a:t>ggplot</a:t>
            </a:r>
            <a:r>
              <a:rPr lang="en-US" sz="1400" dirty="0"/>
              <a:t>(diamonds, </a:t>
            </a:r>
            <a:r>
              <a:rPr lang="en-US" sz="1400" dirty="0" err="1"/>
              <a:t>aes</a:t>
            </a:r>
            <a:r>
              <a:rPr lang="en-US" sz="1400" dirty="0"/>
              <a:t>(x=cut)) +</a:t>
            </a:r>
            <a:r>
              <a:rPr lang="en-US" sz="1400" dirty="0" err="1"/>
              <a:t>geom_bar</a:t>
            </a:r>
            <a:r>
              <a:rPr lang="en-US" sz="1400" dirty="0"/>
              <a:t>() # this is </a:t>
            </a:r>
            <a:r>
              <a:rPr lang="en-US" sz="1400" dirty="0" err="1"/>
              <a:t>equvalent</a:t>
            </a:r>
            <a:r>
              <a:rPr lang="en-US" sz="1400" dirty="0"/>
              <a:t> to using </a:t>
            </a:r>
            <a:r>
              <a:rPr lang="en-US" sz="1400" dirty="0" err="1"/>
              <a:t>geom_bar</a:t>
            </a:r>
            <a:r>
              <a:rPr lang="en-US" sz="1400" dirty="0"/>
              <a:t>(stat="bin)</a:t>
            </a:r>
          </a:p>
          <a:p>
            <a:pPr marL="0" indent="0">
              <a:buNone/>
            </a:pPr>
            <a:r>
              <a:rPr lang="en-US" sz="1400" dirty="0"/>
              <a:t># The diamonds data set has 53,940 rows, each of which represents information about one</a:t>
            </a:r>
          </a:p>
          <a:p>
            <a:pPr marL="0" indent="0">
              <a:buNone/>
            </a:pPr>
            <a:r>
              <a:rPr lang="en-US" sz="1400" dirty="0"/>
              <a:t>data("diamonds")</a:t>
            </a:r>
          </a:p>
          <a:p>
            <a:pPr marL="0" indent="0">
              <a:buNone/>
            </a:pPr>
            <a:r>
              <a:rPr lang="en-US" sz="1400" dirty="0"/>
              <a:t>diamonds</a:t>
            </a:r>
          </a:p>
          <a:p>
            <a:pPr marL="0" indent="0">
              <a:buNone/>
            </a:pPr>
            <a:r>
              <a:rPr lang="en-US" sz="1400" dirty="0"/>
              <a:t># In this example, the variable on the x-axis is discrete. If we use a continuous variable on</a:t>
            </a:r>
          </a:p>
          <a:p>
            <a:pPr marL="0" indent="0">
              <a:buNone/>
            </a:pPr>
            <a:r>
              <a:rPr lang="en-US" sz="1400" dirty="0"/>
              <a:t># the x-axis, we’ll get a histogram</a:t>
            </a:r>
          </a:p>
          <a:p>
            <a:pPr marL="0" indent="0">
              <a:buNone/>
            </a:pPr>
            <a:r>
              <a:rPr lang="en-US" sz="1400" dirty="0" err="1"/>
              <a:t>ggplot</a:t>
            </a:r>
            <a:r>
              <a:rPr lang="en-US" sz="1400" dirty="0"/>
              <a:t>(</a:t>
            </a:r>
            <a:r>
              <a:rPr lang="en-US" sz="1400" dirty="0" err="1"/>
              <a:t>diamonds,aes</a:t>
            </a:r>
            <a:r>
              <a:rPr lang="en-US" sz="1400" dirty="0"/>
              <a:t>(x=carat)) + </a:t>
            </a:r>
            <a:r>
              <a:rPr lang="en-US" sz="1400" dirty="0" err="1"/>
              <a:t>geom_bar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# It turns out that in this case, the result is the same as if we had used </a:t>
            </a:r>
            <a:r>
              <a:rPr lang="en-US" sz="1400" dirty="0" err="1"/>
              <a:t>geom_histogram</a:t>
            </a:r>
            <a:r>
              <a:rPr lang="en-US" sz="1400" dirty="0"/>
              <a:t>() instead of </a:t>
            </a:r>
            <a:r>
              <a:rPr lang="en-US" sz="1400" dirty="0" err="1"/>
              <a:t>geom_bar</a:t>
            </a:r>
            <a:r>
              <a:rPr lang="en-US" sz="1400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A3F8F-25AF-8C49-8BB7-5689E33E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6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48CC-745D-7B46-879F-32D4AB56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DB827-2928-4B4A-9A0D-7052AC31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(diamonds, </a:t>
            </a:r>
            <a:r>
              <a:rPr lang="en-US" sz="1200" dirty="0" err="1"/>
              <a:t>aes</a:t>
            </a:r>
            <a:r>
              <a:rPr lang="en-US" sz="1200" dirty="0"/>
              <a:t>(x=carat)) + </a:t>
            </a:r>
            <a:r>
              <a:rPr lang="en-US" sz="1200" dirty="0" err="1"/>
              <a:t>geom_histogram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# Using Colors in Bar Graphs. Now we want to use different colors for the bars in our bar graph</a:t>
            </a:r>
          </a:p>
          <a:p>
            <a:pPr marL="0" indent="0">
              <a:buNone/>
            </a:pPr>
            <a:r>
              <a:rPr lang="en-US" sz="1200" dirty="0"/>
              <a:t># We can do this by using the "fill" </a:t>
            </a:r>
            <a:r>
              <a:rPr lang="en-US" sz="1200" dirty="0" err="1"/>
              <a:t>asethetic</a:t>
            </a:r>
            <a:r>
              <a:rPr lang="en-US" sz="1200" dirty="0"/>
              <a:t>. </a:t>
            </a:r>
          </a:p>
          <a:p>
            <a:pPr marL="0" indent="0">
              <a:buNone/>
            </a:pPr>
            <a:r>
              <a:rPr lang="en-US" sz="1200" dirty="0"/>
              <a:t># We’ll use the </a:t>
            </a:r>
            <a:r>
              <a:rPr lang="en-US" sz="1200" dirty="0" err="1"/>
              <a:t>uspopchange</a:t>
            </a:r>
            <a:r>
              <a:rPr lang="en-US" sz="1200" dirty="0"/>
              <a:t> data set for this example. It contains the percentage change</a:t>
            </a:r>
          </a:p>
          <a:p>
            <a:pPr marL="0" indent="0">
              <a:buNone/>
            </a:pPr>
            <a:r>
              <a:rPr lang="en-US" sz="1200" dirty="0"/>
              <a:t># in population for the US states from 2000 to 2010. We’ll take the top 10 fastest-growing</a:t>
            </a:r>
          </a:p>
          <a:p>
            <a:pPr marL="0" indent="0">
              <a:buNone/>
            </a:pPr>
            <a:r>
              <a:rPr lang="en-US" sz="1200" dirty="0"/>
              <a:t># states and graph their percentage change. </a:t>
            </a:r>
          </a:p>
          <a:p>
            <a:pPr marL="0" indent="0">
              <a:buNone/>
            </a:pPr>
            <a:r>
              <a:rPr lang="en-US" sz="1200" dirty="0"/>
              <a:t># We’ll also color the bars by region (</a:t>
            </a:r>
            <a:r>
              <a:rPr lang="en-US" sz="1200" dirty="0" err="1"/>
              <a:t>Northeast,South</a:t>
            </a:r>
            <a:r>
              <a:rPr lang="en-US" sz="1200" dirty="0"/>
              <a:t>, North Central, or West)</a:t>
            </a:r>
          </a:p>
          <a:p>
            <a:pPr marL="0" indent="0">
              <a:buNone/>
            </a:pPr>
            <a:r>
              <a:rPr lang="en-US" sz="1200" dirty="0"/>
              <a:t># Taking Top 10 States 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gcookbook</a:t>
            </a:r>
            <a:r>
              <a:rPr lang="en-US" sz="1200" dirty="0"/>
              <a:t>) # for the dataset</a:t>
            </a:r>
          </a:p>
          <a:p>
            <a:pPr marL="0" indent="0">
              <a:buNone/>
            </a:pPr>
            <a:r>
              <a:rPr lang="en-US" sz="1200" dirty="0"/>
              <a:t>ups &lt;- subset(</a:t>
            </a:r>
            <a:r>
              <a:rPr lang="en-US" sz="1200" dirty="0" err="1"/>
              <a:t>uspopchange</a:t>
            </a:r>
            <a:r>
              <a:rPr lang="en-US" sz="1200" dirty="0"/>
              <a:t>, rank(Change)&gt;40)</a:t>
            </a:r>
          </a:p>
          <a:p>
            <a:pPr marL="0" indent="0">
              <a:buNone/>
            </a:pPr>
            <a:r>
              <a:rPr lang="en-US" sz="1200" dirty="0"/>
              <a:t>ups</a:t>
            </a:r>
          </a:p>
          <a:p>
            <a:pPr marL="0" indent="0">
              <a:buNone/>
            </a:pPr>
            <a:r>
              <a:rPr lang="en-US" sz="1200" dirty="0"/>
              <a:t># Now we can make the graph, mapping Region to fill</a:t>
            </a:r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(ups, </a:t>
            </a:r>
            <a:r>
              <a:rPr lang="en-US" sz="1200" dirty="0" err="1"/>
              <a:t>aes</a:t>
            </a:r>
            <a:r>
              <a:rPr lang="en-US" sz="1200" dirty="0"/>
              <a:t>(x=</a:t>
            </a:r>
            <a:r>
              <a:rPr lang="en-US" sz="1200" dirty="0" err="1"/>
              <a:t>Abb</a:t>
            </a:r>
            <a:r>
              <a:rPr lang="en-US" sz="1200" dirty="0"/>
              <a:t>, y= Change, fill=Region)) + </a:t>
            </a:r>
            <a:r>
              <a:rPr lang="en-US" sz="1200" dirty="0" err="1"/>
              <a:t>geom_bar</a:t>
            </a:r>
            <a:r>
              <a:rPr lang="en-US" sz="1200" dirty="0"/>
              <a:t>(stat = "identity")</a:t>
            </a:r>
          </a:p>
          <a:p>
            <a:pPr marL="0" indent="0">
              <a:buNone/>
            </a:pPr>
            <a:r>
              <a:rPr lang="en-US" sz="1200" dirty="0"/>
              <a:t># Do an Experiment with followings ... :=) </a:t>
            </a:r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(ups, </a:t>
            </a:r>
            <a:r>
              <a:rPr lang="en-US" sz="1200" dirty="0" err="1"/>
              <a:t>aes</a:t>
            </a:r>
            <a:r>
              <a:rPr lang="en-US" sz="1200" dirty="0"/>
              <a:t>(x=</a:t>
            </a:r>
            <a:r>
              <a:rPr lang="en-US" sz="1200" dirty="0" err="1"/>
              <a:t>Abb</a:t>
            </a:r>
            <a:r>
              <a:rPr lang="en-US" sz="1200" dirty="0"/>
              <a:t>, y=Change, fill=Region)) +geom_bin2d()</a:t>
            </a:r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(ups, </a:t>
            </a:r>
            <a:r>
              <a:rPr lang="en-US" sz="1200" dirty="0" err="1"/>
              <a:t>aes</a:t>
            </a:r>
            <a:r>
              <a:rPr lang="en-US" sz="1200" dirty="0"/>
              <a:t>(x=</a:t>
            </a:r>
            <a:r>
              <a:rPr lang="en-US" sz="1200" dirty="0" err="1"/>
              <a:t>Abb</a:t>
            </a:r>
            <a:r>
              <a:rPr lang="en-US" sz="1200" dirty="0"/>
              <a:t>, y=Change, fill=Region)) + </a:t>
            </a:r>
            <a:r>
              <a:rPr lang="en-US" sz="1200" dirty="0" err="1"/>
              <a:t>geom_col</a:t>
            </a:r>
            <a:r>
              <a:rPr lang="en-US" sz="1200" dirty="0"/>
              <a:t>()</a:t>
            </a:r>
          </a:p>
          <a:p>
            <a:pPr marL="0" indent="0">
              <a:buNone/>
            </a:pPr>
            <a:r>
              <a:rPr lang="en-US" sz="1200" dirty="0"/>
              <a:t># The default colors aren’t very appealing, so you may want to set them, using</a:t>
            </a:r>
          </a:p>
          <a:p>
            <a:pPr marL="0" indent="0">
              <a:buNone/>
            </a:pPr>
            <a:r>
              <a:rPr lang="en-US" sz="1200" dirty="0"/>
              <a:t># </a:t>
            </a:r>
            <a:r>
              <a:rPr lang="en-US" sz="1200" dirty="0" err="1"/>
              <a:t>scale_fill_brewer</a:t>
            </a:r>
            <a:r>
              <a:rPr lang="en-US" sz="1200" dirty="0"/>
              <a:t>() or </a:t>
            </a:r>
            <a:r>
              <a:rPr lang="en-US" sz="1200" dirty="0" err="1"/>
              <a:t>scale_fill_manual</a:t>
            </a:r>
            <a:r>
              <a:rPr lang="en-US" sz="1200" dirty="0"/>
              <a:t>().</a:t>
            </a:r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(ups, </a:t>
            </a:r>
            <a:r>
              <a:rPr lang="en-US" sz="1200" dirty="0" err="1"/>
              <a:t>aes</a:t>
            </a:r>
            <a:r>
              <a:rPr lang="en-US" sz="1200" dirty="0"/>
              <a:t>(x=reorder(</a:t>
            </a:r>
            <a:r>
              <a:rPr lang="en-US" sz="1200" dirty="0" err="1"/>
              <a:t>Abb,Change</a:t>
            </a:r>
            <a:r>
              <a:rPr lang="en-US" sz="1200" dirty="0"/>
              <a:t>), y=Change, fill=Region)) + </a:t>
            </a:r>
            <a:r>
              <a:rPr lang="en-US" sz="1200" dirty="0" err="1"/>
              <a:t>geom_bar</a:t>
            </a:r>
            <a:r>
              <a:rPr lang="en-US" sz="1200" dirty="0"/>
              <a:t>(stat = "identity", </a:t>
            </a:r>
            <a:r>
              <a:rPr lang="en-US" sz="1200" dirty="0" err="1"/>
              <a:t>colour</a:t>
            </a:r>
            <a:r>
              <a:rPr lang="en-US" sz="1200" dirty="0"/>
              <a:t>= "red") +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scale_fill_manual</a:t>
            </a:r>
            <a:r>
              <a:rPr lang="en-US" sz="1200" dirty="0"/>
              <a:t>(values=c("#669933", "#FFCC66")) + </a:t>
            </a:r>
            <a:r>
              <a:rPr lang="en-US" sz="1200" dirty="0" err="1"/>
              <a:t>xlab</a:t>
            </a:r>
            <a:r>
              <a:rPr lang="en-US" sz="1200" dirty="0"/>
              <a:t>("US-States")</a:t>
            </a:r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(ups, </a:t>
            </a:r>
            <a:r>
              <a:rPr lang="en-US" sz="1200" dirty="0" err="1"/>
              <a:t>aes</a:t>
            </a:r>
            <a:r>
              <a:rPr lang="en-US" sz="1200" dirty="0"/>
              <a:t>(x=reorder(</a:t>
            </a:r>
            <a:r>
              <a:rPr lang="en-US" sz="1200" dirty="0" err="1"/>
              <a:t>Abb,Change</a:t>
            </a:r>
            <a:r>
              <a:rPr lang="en-US" sz="1200" dirty="0"/>
              <a:t>), y=Change, fill=Region)) + </a:t>
            </a:r>
            <a:r>
              <a:rPr lang="en-US" sz="1200" dirty="0" err="1"/>
              <a:t>geom_bar</a:t>
            </a:r>
            <a:r>
              <a:rPr lang="en-US" sz="1200" dirty="0"/>
              <a:t>(stat = "identity", color = "purple") +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scale_fill_manual</a:t>
            </a:r>
            <a:r>
              <a:rPr lang="en-US" sz="1200" dirty="0"/>
              <a:t>(values=c("#224455","#DDCC33"))</a:t>
            </a:r>
          </a:p>
          <a:p>
            <a:pPr marL="0" indent="0">
              <a:buNone/>
            </a:pPr>
            <a:r>
              <a:rPr lang="en-US" sz="1200" dirty="0"/>
              <a:t># Coloring Negative and Positive Bars Differently</a:t>
            </a:r>
          </a:p>
          <a:p>
            <a:pPr marL="0" indent="0">
              <a:buNone/>
            </a:pPr>
            <a:r>
              <a:rPr lang="en-US" sz="1200" dirty="0"/>
              <a:t># You want to use different colors for negative and positive-valued bars.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090BC-54D6-774A-96D2-541426F4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765A-2A4B-4444-8AD0-7EEF7970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D74C-F2D9-3B40-BD3E-CF64FE39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gcookbook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 err="1"/>
              <a:t>csub</a:t>
            </a:r>
            <a:r>
              <a:rPr lang="en-US" sz="1200" dirty="0"/>
              <a:t> &lt;- subset(climate, source="Berkeley" &amp; Year &gt;= 1900)</a:t>
            </a:r>
          </a:p>
          <a:p>
            <a:pPr marL="0" indent="0">
              <a:buNone/>
            </a:pPr>
            <a:r>
              <a:rPr lang="en-US" sz="1200" dirty="0" err="1"/>
              <a:t>csub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csub$pos</a:t>
            </a:r>
            <a:r>
              <a:rPr lang="en-US" sz="1200" dirty="0"/>
              <a:t> &lt;- csub$Anomaly10y &gt;=0</a:t>
            </a:r>
          </a:p>
          <a:p>
            <a:pPr marL="0" indent="0">
              <a:buNone/>
            </a:pPr>
            <a:r>
              <a:rPr lang="en-US" sz="1200" dirty="0" err="1"/>
              <a:t>csub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csub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(x=Year, y=Anomaly10y, fill= </a:t>
            </a:r>
            <a:r>
              <a:rPr lang="en-US" sz="1200" dirty="0" err="1"/>
              <a:t>pos</a:t>
            </a:r>
            <a:r>
              <a:rPr lang="en-US" sz="1200" dirty="0"/>
              <a:t>)) + </a:t>
            </a:r>
            <a:r>
              <a:rPr lang="en-US" sz="1200" dirty="0" err="1"/>
              <a:t>geom_bar</a:t>
            </a:r>
            <a:r>
              <a:rPr lang="en-US" sz="1200" dirty="0"/>
              <a:t>(stat = "identity", position = "identity")</a:t>
            </a:r>
          </a:p>
          <a:p>
            <a:pPr marL="0" indent="0">
              <a:buNone/>
            </a:pPr>
            <a:r>
              <a:rPr lang="en-US" sz="1200" dirty="0"/>
              <a:t># changing the color with </a:t>
            </a:r>
            <a:r>
              <a:rPr lang="en-US" sz="1200" dirty="0" err="1"/>
              <a:t>scale_fill_manual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csub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(x=Year, y=Anomaly10y, fill=</a:t>
            </a:r>
            <a:r>
              <a:rPr lang="en-US" sz="1200" dirty="0" err="1"/>
              <a:t>pos</a:t>
            </a:r>
            <a:r>
              <a:rPr lang="en-US" sz="1200" dirty="0"/>
              <a:t>)) + </a:t>
            </a:r>
            <a:r>
              <a:rPr lang="en-US" sz="1200" dirty="0" err="1"/>
              <a:t>geom_bar</a:t>
            </a:r>
            <a:r>
              <a:rPr lang="en-US" sz="1200" dirty="0"/>
              <a:t>(stat="identity", </a:t>
            </a:r>
            <a:r>
              <a:rPr lang="en-US" sz="1200" dirty="0" err="1"/>
              <a:t>colour</a:t>
            </a:r>
            <a:r>
              <a:rPr lang="en-US" sz="1200" dirty="0"/>
              <a:t>="black", size=0.25) +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scale_fill_manual</a:t>
            </a:r>
            <a:r>
              <a:rPr lang="en-US" sz="1200" dirty="0"/>
              <a:t>(values=c("#CCEEFF", "#FFDDDD"), guide=FALSE)</a:t>
            </a:r>
          </a:p>
          <a:p>
            <a:pPr marL="0" indent="0">
              <a:buNone/>
            </a:pPr>
            <a:r>
              <a:rPr lang="en-US" sz="1200" dirty="0"/>
              <a:t># Adjusting Bar Width and Spacing</a:t>
            </a:r>
          </a:p>
          <a:p>
            <a:pPr marL="0" indent="0">
              <a:buNone/>
            </a:pPr>
            <a:r>
              <a:rPr lang="en-US" sz="1200" dirty="0"/>
              <a:t># You want to adjust the width of bars and the spacing between them.</a:t>
            </a:r>
          </a:p>
          <a:p>
            <a:pPr marL="0" indent="0">
              <a:buNone/>
            </a:pPr>
            <a:r>
              <a:rPr lang="en-US" sz="1200" dirty="0"/>
              <a:t># To make the bars narrower or wider, set width in </a:t>
            </a:r>
            <a:r>
              <a:rPr lang="en-US" sz="1200" dirty="0" err="1"/>
              <a:t>geom_bar</a:t>
            </a:r>
            <a:r>
              <a:rPr lang="en-US" sz="1200" dirty="0"/>
              <a:t>(). The default value is 0.9; </a:t>
            </a:r>
          </a:p>
          <a:p>
            <a:pPr marL="0" indent="0">
              <a:buNone/>
            </a:pPr>
            <a:r>
              <a:rPr lang="en-US" sz="1200" dirty="0"/>
              <a:t># larger values make the bars wider, and smaller values make the bars narrower</a:t>
            </a:r>
          </a:p>
          <a:p>
            <a:pPr marL="0" indent="0">
              <a:buNone/>
            </a:pPr>
            <a:r>
              <a:rPr lang="en-US" sz="1200" dirty="0"/>
              <a:t>library(</a:t>
            </a:r>
            <a:r>
              <a:rPr lang="en-US" sz="1200" dirty="0" err="1"/>
              <a:t>gcookbook</a:t>
            </a:r>
            <a:r>
              <a:rPr lang="en-US" sz="1200" dirty="0"/>
              <a:t>) # for the </a:t>
            </a:r>
            <a:r>
              <a:rPr lang="en-US" sz="1200" dirty="0" err="1"/>
              <a:t>datset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pg_mean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(x=group, y=weight)) +</a:t>
            </a:r>
            <a:r>
              <a:rPr lang="en-US" sz="1200" dirty="0" err="1"/>
              <a:t>geom_bar</a:t>
            </a:r>
            <a:r>
              <a:rPr lang="en-US" sz="1200" dirty="0"/>
              <a:t>(stat="identity")</a:t>
            </a:r>
          </a:p>
          <a:p>
            <a:pPr marL="0" indent="0">
              <a:buNone/>
            </a:pPr>
            <a:r>
              <a:rPr lang="en-US" sz="1200" dirty="0"/>
              <a:t># Narrow Bars</a:t>
            </a:r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pg_mean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(x=group, y=weight)) +</a:t>
            </a:r>
            <a:r>
              <a:rPr lang="en-US" sz="1200" dirty="0" err="1"/>
              <a:t>geom_bar</a:t>
            </a:r>
            <a:r>
              <a:rPr lang="en-US" sz="1200" dirty="0"/>
              <a:t>(stat="identity", width = 0.5)</a:t>
            </a:r>
          </a:p>
          <a:p>
            <a:pPr marL="0" indent="0">
              <a:buNone/>
            </a:pPr>
            <a:r>
              <a:rPr lang="en-US" sz="1200" dirty="0"/>
              <a:t># Wider bars, maximum width = 1</a:t>
            </a:r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pg_mean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(x=group, y=weight)) +</a:t>
            </a:r>
            <a:r>
              <a:rPr lang="en-US" sz="1200" dirty="0" err="1"/>
              <a:t>geom_bar</a:t>
            </a:r>
            <a:r>
              <a:rPr lang="en-US" sz="1200" dirty="0"/>
              <a:t>(stat = "identity", width = 0.95)</a:t>
            </a:r>
          </a:p>
          <a:p>
            <a:pPr marL="0" indent="0">
              <a:buNone/>
            </a:pPr>
            <a:r>
              <a:rPr lang="en-US" sz="1200" dirty="0"/>
              <a:t># Different bar widths</a:t>
            </a:r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cabbage_exp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(x=Date, y= Weight, fill=Cultivar)) + </a:t>
            </a:r>
            <a:r>
              <a:rPr lang="en-US" sz="1200" dirty="0" err="1"/>
              <a:t>geom_bar</a:t>
            </a:r>
            <a:r>
              <a:rPr lang="en-US" sz="1200" dirty="0"/>
              <a:t>(stat = "identity", width = 0.5, position = "dodge")</a:t>
            </a:r>
          </a:p>
          <a:p>
            <a:pPr marL="0" indent="0">
              <a:buNone/>
            </a:pPr>
            <a:r>
              <a:rPr lang="en-US" sz="1200" dirty="0" err="1"/>
              <a:t>ggplot</a:t>
            </a:r>
            <a:r>
              <a:rPr lang="en-US" sz="1200" dirty="0"/>
              <a:t>(</a:t>
            </a:r>
            <a:r>
              <a:rPr lang="en-US" sz="1200" dirty="0" err="1"/>
              <a:t>cabbage_exp</a:t>
            </a:r>
            <a:r>
              <a:rPr lang="en-US" sz="1200" dirty="0"/>
              <a:t>, </a:t>
            </a:r>
            <a:r>
              <a:rPr lang="en-US" sz="1200" dirty="0" err="1"/>
              <a:t>aes</a:t>
            </a:r>
            <a:r>
              <a:rPr lang="en-US" sz="1200" dirty="0"/>
              <a:t>(x=Date, y=Weight, fill=Cultivar)) + </a:t>
            </a:r>
            <a:r>
              <a:rPr lang="en-US" sz="1200" dirty="0" err="1"/>
              <a:t>geom_bar</a:t>
            </a:r>
            <a:r>
              <a:rPr lang="en-US" sz="1200" dirty="0"/>
              <a:t>(stat = "identity", width = 0.5, position = </a:t>
            </a:r>
            <a:r>
              <a:rPr lang="en-US" sz="1200" dirty="0" err="1"/>
              <a:t>position_dodge</a:t>
            </a:r>
            <a:r>
              <a:rPr lang="en-US" sz="1200" dirty="0"/>
              <a:t>(0.7))</a:t>
            </a:r>
          </a:p>
          <a:p>
            <a:pPr marL="0" indent="0">
              <a:buNone/>
            </a:pPr>
            <a:r>
              <a:rPr lang="en-US" sz="1200" dirty="0"/>
              <a:t># Making a Sketched Bar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C838D-7B42-164B-82A6-B774B30A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A096-291A-C047-8A0E-71F8387A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AABE-7E91-FF45-9E4E-AAB46175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library(</a:t>
            </a:r>
            <a:r>
              <a:rPr lang="en-US" sz="1100" dirty="0" err="1"/>
              <a:t>gcookbook</a:t>
            </a:r>
            <a:r>
              <a:rPr lang="en-US" sz="1100" dirty="0"/>
              <a:t>) # for the dataset</a:t>
            </a:r>
          </a:p>
          <a:p>
            <a:pPr marL="0" indent="0">
              <a:buNone/>
            </a:pPr>
            <a:r>
              <a:rPr lang="en-US" sz="1100" dirty="0" err="1"/>
              <a:t>ggplot</a:t>
            </a:r>
            <a:r>
              <a:rPr lang="en-US" sz="1100" dirty="0"/>
              <a:t>(</a:t>
            </a:r>
            <a:r>
              <a:rPr lang="en-US" sz="1100" dirty="0" err="1"/>
              <a:t>cabbage_exp</a:t>
            </a:r>
            <a:r>
              <a:rPr lang="en-US" sz="1100" dirty="0"/>
              <a:t>, </a:t>
            </a:r>
            <a:r>
              <a:rPr lang="en-US" sz="1100" dirty="0" err="1"/>
              <a:t>aes</a:t>
            </a:r>
            <a:r>
              <a:rPr lang="en-US" sz="1100" dirty="0"/>
              <a:t>(x=Date, y=Weight, fill=Cultivar)) + </a:t>
            </a:r>
            <a:r>
              <a:rPr lang="en-US" sz="1100" dirty="0" err="1"/>
              <a:t>geom_bar</a:t>
            </a:r>
            <a:r>
              <a:rPr lang="en-US" sz="1100" dirty="0"/>
              <a:t>(stat = "identity")</a:t>
            </a:r>
          </a:p>
          <a:p>
            <a:pPr marL="0" indent="0">
              <a:buNone/>
            </a:pPr>
            <a:r>
              <a:rPr lang="en-US" sz="1100" dirty="0" err="1"/>
              <a:t>cabbage_exp</a:t>
            </a: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ggplot</a:t>
            </a:r>
            <a:r>
              <a:rPr lang="en-US" sz="1100" dirty="0"/>
              <a:t>(</a:t>
            </a:r>
            <a:r>
              <a:rPr lang="en-US" sz="1100" dirty="0" err="1"/>
              <a:t>cabbage_exp</a:t>
            </a:r>
            <a:r>
              <a:rPr lang="en-US" sz="1100" dirty="0"/>
              <a:t>, </a:t>
            </a:r>
            <a:r>
              <a:rPr lang="en-US" sz="1100" dirty="0" err="1"/>
              <a:t>aes</a:t>
            </a:r>
            <a:r>
              <a:rPr lang="en-US" sz="1100" dirty="0"/>
              <a:t>(x= Date, y= Weight, fill=Cultivar)) + </a:t>
            </a:r>
            <a:r>
              <a:rPr lang="en-US" sz="1100" dirty="0" err="1"/>
              <a:t>geom_bar</a:t>
            </a:r>
            <a:r>
              <a:rPr lang="en-US" sz="1100" dirty="0"/>
              <a:t>(stat = "identity") + guides(fill=</a:t>
            </a:r>
            <a:r>
              <a:rPr lang="en-US" sz="1100" dirty="0" err="1"/>
              <a:t>guide_legend</a:t>
            </a:r>
            <a:r>
              <a:rPr lang="en-US" sz="1100" dirty="0"/>
              <a:t>(reverse = TRUE))</a:t>
            </a:r>
          </a:p>
          <a:p>
            <a:pPr marL="0" indent="0">
              <a:buNone/>
            </a:pPr>
            <a:r>
              <a:rPr lang="en-US" sz="1100" dirty="0"/>
              <a:t># Adding </a:t>
            </a:r>
            <a:r>
              <a:rPr lang="en-US" sz="1100" dirty="0" err="1"/>
              <a:t>Lables</a:t>
            </a:r>
            <a:r>
              <a:rPr lang="en-US" sz="1100" dirty="0"/>
              <a:t> to your Graphs</a:t>
            </a:r>
          </a:p>
          <a:p>
            <a:pPr marL="0" indent="0">
              <a:buNone/>
            </a:pPr>
            <a:r>
              <a:rPr lang="en-US" sz="1100" dirty="0"/>
              <a:t>library(</a:t>
            </a:r>
            <a:r>
              <a:rPr lang="en-US" sz="1100" dirty="0" err="1"/>
              <a:t>gcookbook</a:t>
            </a:r>
            <a:r>
              <a:rPr lang="en-US" sz="1100" dirty="0"/>
              <a:t>) # For the data set</a:t>
            </a:r>
          </a:p>
          <a:p>
            <a:pPr marL="0" indent="0">
              <a:buNone/>
            </a:pPr>
            <a:r>
              <a:rPr lang="en-US" sz="1100" dirty="0" err="1"/>
              <a:t>ggplot</a:t>
            </a:r>
            <a:r>
              <a:rPr lang="en-US" sz="1100" dirty="0"/>
              <a:t>(</a:t>
            </a:r>
            <a:r>
              <a:rPr lang="en-US" sz="1100" dirty="0" err="1"/>
              <a:t>cabbage_exp</a:t>
            </a:r>
            <a:r>
              <a:rPr lang="en-US" sz="1100" dirty="0"/>
              <a:t>, </a:t>
            </a:r>
            <a:r>
              <a:rPr lang="en-US" sz="1100" dirty="0" err="1"/>
              <a:t>aes</a:t>
            </a:r>
            <a:r>
              <a:rPr lang="en-US" sz="1100" dirty="0"/>
              <a:t>(x=interaction(</a:t>
            </a:r>
            <a:r>
              <a:rPr lang="en-US" sz="1100" dirty="0" err="1"/>
              <a:t>Date,Cultivar</a:t>
            </a:r>
            <a:r>
              <a:rPr lang="en-US" sz="1100" dirty="0"/>
              <a:t>), y=Weight)) +</a:t>
            </a:r>
            <a:r>
              <a:rPr lang="en-US" sz="1100" dirty="0" err="1"/>
              <a:t>geom_bar</a:t>
            </a:r>
            <a:r>
              <a:rPr lang="en-US" sz="1100" dirty="0"/>
              <a:t>(stat = "identity") + </a:t>
            </a:r>
            <a:r>
              <a:rPr lang="en-US" sz="1100" dirty="0" err="1"/>
              <a:t>geom_text</a:t>
            </a:r>
            <a:r>
              <a:rPr lang="en-US" sz="1100" dirty="0"/>
              <a:t>(</a:t>
            </a:r>
            <a:r>
              <a:rPr lang="en-US" sz="1100" dirty="0" err="1"/>
              <a:t>aes</a:t>
            </a:r>
            <a:r>
              <a:rPr lang="en-US" sz="1100" dirty="0"/>
              <a:t>(label=Weight),</a:t>
            </a:r>
            <a:r>
              <a:rPr lang="en-US" sz="1100" dirty="0" err="1"/>
              <a:t>vjust</a:t>
            </a:r>
            <a:r>
              <a:rPr lang="en-US" sz="1100" dirty="0"/>
              <a:t>=1.5,colour="white")</a:t>
            </a:r>
          </a:p>
          <a:p>
            <a:pPr marL="0" indent="0">
              <a:buNone/>
            </a:pPr>
            <a:r>
              <a:rPr lang="en-US" sz="1100" dirty="0"/>
              <a:t>library(ggplot2)</a:t>
            </a:r>
          </a:p>
          <a:p>
            <a:pPr marL="0" indent="0">
              <a:buNone/>
            </a:pPr>
            <a:r>
              <a:rPr lang="en-US" sz="1100" dirty="0"/>
              <a:t># Adjust y limits to be a little higher</a:t>
            </a:r>
          </a:p>
          <a:p>
            <a:pPr marL="0" indent="0">
              <a:buNone/>
            </a:pPr>
            <a:r>
              <a:rPr lang="en-US" sz="1100" dirty="0" err="1"/>
              <a:t>ggplot</a:t>
            </a:r>
            <a:r>
              <a:rPr lang="en-US" sz="1100" dirty="0"/>
              <a:t>(</a:t>
            </a:r>
            <a:r>
              <a:rPr lang="en-US" sz="1100" dirty="0" err="1"/>
              <a:t>cabbage_exp</a:t>
            </a:r>
            <a:r>
              <a:rPr lang="en-US" sz="1100" dirty="0"/>
              <a:t>, </a:t>
            </a:r>
            <a:r>
              <a:rPr lang="en-US" sz="1100" dirty="0" err="1"/>
              <a:t>aes</a:t>
            </a:r>
            <a:r>
              <a:rPr lang="en-US" sz="1100" dirty="0"/>
              <a:t>(x=interaction(Date, Cultivar), y=Weight)) +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geom_bar</a:t>
            </a:r>
            <a:r>
              <a:rPr lang="en-US" sz="1100" dirty="0"/>
              <a:t>(stat="identity") +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geom_text</a:t>
            </a:r>
            <a:r>
              <a:rPr lang="en-US" sz="1100" dirty="0"/>
              <a:t>(</a:t>
            </a:r>
            <a:r>
              <a:rPr lang="en-US" sz="1100" dirty="0" err="1"/>
              <a:t>aes</a:t>
            </a:r>
            <a:r>
              <a:rPr lang="en-US" sz="1100" dirty="0"/>
              <a:t>(label=Weight), </a:t>
            </a:r>
            <a:r>
              <a:rPr lang="en-US" sz="1100" dirty="0" err="1"/>
              <a:t>vjust</a:t>
            </a:r>
            <a:r>
              <a:rPr lang="en-US" sz="1100" dirty="0"/>
              <a:t>=-0.2) +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ylim</a:t>
            </a:r>
            <a:r>
              <a:rPr lang="en-US" sz="1100" dirty="0"/>
              <a:t>(0, max(</a:t>
            </a:r>
            <a:r>
              <a:rPr lang="en-US" sz="1100" dirty="0" err="1"/>
              <a:t>cabbage_exp$Weight</a:t>
            </a:r>
            <a:r>
              <a:rPr lang="en-US" sz="1100" dirty="0"/>
              <a:t>) * 1.05)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/>
              <a:t># Map y positions slightly above bar top - y range of plot will auto-adjust</a:t>
            </a:r>
          </a:p>
          <a:p>
            <a:pPr marL="0" indent="0">
              <a:buNone/>
            </a:pPr>
            <a:r>
              <a:rPr lang="en-US" sz="1100" dirty="0" err="1"/>
              <a:t>ggplot</a:t>
            </a:r>
            <a:r>
              <a:rPr lang="en-US" sz="1100" dirty="0"/>
              <a:t>(</a:t>
            </a:r>
            <a:r>
              <a:rPr lang="en-US" sz="1100" dirty="0" err="1"/>
              <a:t>cabbage_exp</a:t>
            </a:r>
            <a:r>
              <a:rPr lang="en-US" sz="1100" dirty="0"/>
              <a:t>, </a:t>
            </a:r>
            <a:r>
              <a:rPr lang="en-US" sz="1100" dirty="0" err="1"/>
              <a:t>aes</a:t>
            </a:r>
            <a:r>
              <a:rPr lang="en-US" sz="1100" dirty="0"/>
              <a:t>(x=interaction(Date, Cultivar), y=Weight)) +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geom_bar</a:t>
            </a:r>
            <a:r>
              <a:rPr lang="en-US" sz="1100" dirty="0"/>
              <a:t>(stat="identity") +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geom_text</a:t>
            </a:r>
            <a:r>
              <a:rPr lang="en-US" sz="1100" dirty="0"/>
              <a:t>(</a:t>
            </a:r>
            <a:r>
              <a:rPr lang="en-US" sz="1100" dirty="0" err="1"/>
              <a:t>aes</a:t>
            </a:r>
            <a:r>
              <a:rPr lang="en-US" sz="1100" dirty="0"/>
              <a:t>(y=Weight+0.1, label=Weight))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 err="1"/>
              <a:t>ggplot</a:t>
            </a:r>
            <a:r>
              <a:rPr lang="en-US" sz="1100" dirty="0"/>
              <a:t>(</a:t>
            </a:r>
            <a:r>
              <a:rPr lang="en-US" sz="1100" dirty="0" err="1"/>
              <a:t>cabbage_exp</a:t>
            </a:r>
            <a:r>
              <a:rPr lang="en-US" sz="1100" dirty="0"/>
              <a:t>, </a:t>
            </a:r>
            <a:r>
              <a:rPr lang="en-US" sz="1100" dirty="0" err="1"/>
              <a:t>aes</a:t>
            </a:r>
            <a:r>
              <a:rPr lang="en-US" sz="1100" dirty="0"/>
              <a:t>(x=Date, y=Weight, fill=Cultivar)) +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geom_bar</a:t>
            </a:r>
            <a:r>
              <a:rPr lang="en-US" sz="1100" dirty="0"/>
              <a:t>(stat="identity", position="dodge") +</a:t>
            </a:r>
          </a:p>
          <a:p>
            <a:pPr marL="0" indent="0">
              <a:buNone/>
            </a:pPr>
            <a:r>
              <a:rPr lang="en-US" sz="1100" dirty="0"/>
              <a:t>  </a:t>
            </a:r>
            <a:r>
              <a:rPr lang="en-US" sz="1100" dirty="0" err="1"/>
              <a:t>geom_text</a:t>
            </a:r>
            <a:r>
              <a:rPr lang="en-US" sz="1100" dirty="0"/>
              <a:t>(</a:t>
            </a:r>
            <a:r>
              <a:rPr lang="en-US" sz="1100" dirty="0" err="1"/>
              <a:t>aes</a:t>
            </a:r>
            <a:r>
              <a:rPr lang="en-US" sz="1100" dirty="0"/>
              <a:t>(label=Weight), </a:t>
            </a:r>
            <a:r>
              <a:rPr lang="en-US" sz="1100" dirty="0" err="1"/>
              <a:t>vjust</a:t>
            </a:r>
            <a:r>
              <a:rPr lang="en-US" sz="1100" dirty="0"/>
              <a:t>=1.5, </a:t>
            </a:r>
            <a:r>
              <a:rPr lang="en-US" sz="1100" dirty="0" err="1"/>
              <a:t>colour</a:t>
            </a:r>
            <a:r>
              <a:rPr lang="en-US" sz="1100" dirty="0"/>
              <a:t>="white",</a:t>
            </a:r>
          </a:p>
          <a:p>
            <a:pPr marL="0" indent="0">
              <a:buNone/>
            </a:pPr>
            <a:r>
              <a:rPr lang="en-US" sz="1100" dirty="0"/>
              <a:t>            position=</a:t>
            </a:r>
            <a:r>
              <a:rPr lang="en-US" sz="1100" dirty="0" err="1"/>
              <a:t>position_dodge</a:t>
            </a:r>
            <a:r>
              <a:rPr lang="en-US" sz="1100" dirty="0"/>
              <a:t>(.9), size=3)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ED09F-C7A7-C64B-A7A1-FBD696CD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F6C9-4836-BC44-9EAC-38EEDAD0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34A4-FE8D-A94B-A236-333766BB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dirty="0"/>
              <a:t># make a Cleveland dot plot</a:t>
            </a:r>
          </a:p>
          <a:p>
            <a:pPr marL="0" indent="0">
              <a:buNone/>
            </a:pPr>
            <a:r>
              <a:rPr lang="en-US" sz="800" dirty="0"/>
              <a:t>#The simplest way to create a dot plot is to use </a:t>
            </a:r>
            <a:r>
              <a:rPr lang="en-US" sz="800" dirty="0" err="1"/>
              <a:t>geom_point</a:t>
            </a:r>
            <a:r>
              <a:rPr lang="en-US" sz="800" dirty="0"/>
              <a:t>() function</a:t>
            </a:r>
          </a:p>
          <a:p>
            <a:pPr marL="0" indent="0">
              <a:buNone/>
            </a:pPr>
            <a:r>
              <a:rPr lang="en-US" sz="800" dirty="0"/>
              <a:t>library(</a:t>
            </a:r>
            <a:r>
              <a:rPr lang="en-US" sz="800" dirty="0" err="1"/>
              <a:t>gcookbook</a:t>
            </a:r>
            <a:r>
              <a:rPr lang="en-US" sz="800" dirty="0"/>
              <a:t>) # For the data set</a:t>
            </a:r>
          </a:p>
          <a:p>
            <a:pPr marL="0" indent="0">
              <a:buNone/>
            </a:pPr>
            <a:r>
              <a:rPr lang="en-US" sz="800" dirty="0" err="1"/>
              <a:t>tophit</a:t>
            </a:r>
            <a:r>
              <a:rPr lang="en-US" sz="800" dirty="0"/>
              <a:t> &lt;- tophitters2001[1:25,] # take top 25 top hitters</a:t>
            </a:r>
          </a:p>
          <a:p>
            <a:pPr marL="0" indent="0">
              <a:buNone/>
            </a:pPr>
            <a:r>
              <a:rPr lang="en-US" sz="800" dirty="0" err="1"/>
              <a:t>tophit</a:t>
            </a:r>
            <a:endParaRPr lang="en-US" sz="800" dirty="0"/>
          </a:p>
          <a:p>
            <a:pPr marL="0" indent="0">
              <a:buNone/>
            </a:pPr>
            <a:r>
              <a:rPr lang="en-US" sz="800" dirty="0" err="1"/>
              <a:t>ggplot</a:t>
            </a:r>
            <a:r>
              <a:rPr lang="en-US" sz="800" dirty="0"/>
              <a:t>(</a:t>
            </a:r>
            <a:r>
              <a:rPr lang="en-US" sz="800" dirty="0" err="1"/>
              <a:t>tophit</a:t>
            </a:r>
            <a:r>
              <a:rPr lang="en-US" sz="800" dirty="0"/>
              <a:t>, </a:t>
            </a:r>
            <a:r>
              <a:rPr lang="en-US" sz="800" dirty="0" err="1"/>
              <a:t>aes</a:t>
            </a:r>
            <a:r>
              <a:rPr lang="en-US" sz="800" dirty="0"/>
              <a:t>(x=</a:t>
            </a:r>
            <a:r>
              <a:rPr lang="en-US" sz="800" dirty="0" err="1"/>
              <a:t>avg</a:t>
            </a:r>
            <a:r>
              <a:rPr lang="en-US" sz="800" dirty="0"/>
              <a:t>, y=name)) + </a:t>
            </a:r>
            <a:r>
              <a:rPr lang="en-US" sz="800" dirty="0" err="1"/>
              <a:t>geom_point</a:t>
            </a:r>
            <a:r>
              <a:rPr lang="en-US" sz="800" dirty="0"/>
              <a:t>()</a:t>
            </a:r>
          </a:p>
          <a:p>
            <a:pPr marL="0" indent="0">
              <a:buNone/>
            </a:pPr>
            <a:r>
              <a:rPr lang="en-US" sz="800" dirty="0" err="1"/>
              <a:t>tophit</a:t>
            </a:r>
            <a:r>
              <a:rPr lang="en-US" sz="800" dirty="0"/>
              <a:t>[,c("name","</a:t>
            </a:r>
            <a:r>
              <a:rPr lang="en-US" sz="800" dirty="0" err="1"/>
              <a:t>lg</a:t>
            </a:r>
            <a:r>
              <a:rPr lang="en-US" sz="800" dirty="0"/>
              <a:t>","</a:t>
            </a:r>
            <a:r>
              <a:rPr lang="en-US" sz="800" dirty="0" err="1"/>
              <a:t>avg</a:t>
            </a:r>
            <a:r>
              <a:rPr lang="en-US" sz="800" dirty="0"/>
              <a:t>")]</a:t>
            </a:r>
          </a:p>
          <a:p>
            <a:pPr marL="0" indent="0">
              <a:buNone/>
            </a:pPr>
            <a:r>
              <a:rPr lang="en-US" sz="800" dirty="0" err="1"/>
              <a:t>ggplot</a:t>
            </a:r>
            <a:r>
              <a:rPr lang="en-US" sz="800" dirty="0"/>
              <a:t>(</a:t>
            </a:r>
            <a:r>
              <a:rPr lang="en-US" sz="800" dirty="0" err="1"/>
              <a:t>tophit</a:t>
            </a:r>
            <a:r>
              <a:rPr lang="en-US" sz="800" dirty="0"/>
              <a:t>, </a:t>
            </a:r>
            <a:r>
              <a:rPr lang="en-US" sz="800" dirty="0" err="1"/>
              <a:t>aes</a:t>
            </a:r>
            <a:r>
              <a:rPr lang="en-US" sz="800" dirty="0"/>
              <a:t>(x=</a:t>
            </a:r>
            <a:r>
              <a:rPr lang="en-US" sz="800" dirty="0" err="1"/>
              <a:t>avg</a:t>
            </a:r>
            <a:r>
              <a:rPr lang="en-US" sz="800" dirty="0"/>
              <a:t>, y= reorder(</a:t>
            </a:r>
            <a:r>
              <a:rPr lang="en-US" sz="800" dirty="0" err="1"/>
              <a:t>name,avg</a:t>
            </a:r>
            <a:r>
              <a:rPr lang="en-US" sz="800" dirty="0"/>
              <a:t>))) + </a:t>
            </a:r>
            <a:r>
              <a:rPr lang="en-US" sz="800" dirty="0" err="1"/>
              <a:t>geom_point</a:t>
            </a:r>
            <a:r>
              <a:rPr lang="en-US" sz="800" dirty="0"/>
              <a:t>(size=3, </a:t>
            </a:r>
            <a:r>
              <a:rPr lang="en-US" sz="800" dirty="0" err="1"/>
              <a:t>colour</a:t>
            </a:r>
            <a:r>
              <a:rPr lang="en-US" sz="800" dirty="0"/>
              <a:t>="red") + 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theme_bw</a:t>
            </a:r>
            <a:r>
              <a:rPr lang="en-US" sz="800" dirty="0"/>
              <a:t>() +</a:t>
            </a:r>
          </a:p>
          <a:p>
            <a:pPr marL="0" indent="0">
              <a:buNone/>
            </a:pPr>
            <a:r>
              <a:rPr lang="en-US" sz="800" dirty="0"/>
              <a:t>  theme(</a:t>
            </a:r>
            <a:r>
              <a:rPr lang="en-US" sz="800" dirty="0" err="1"/>
              <a:t>panel.grid.major.x</a:t>
            </a:r>
            <a:r>
              <a:rPr lang="en-US" sz="800" dirty="0"/>
              <a:t> = </a:t>
            </a:r>
            <a:r>
              <a:rPr lang="en-US" sz="800" dirty="0" err="1"/>
              <a:t>element_blank</a:t>
            </a:r>
            <a:r>
              <a:rPr lang="en-US" sz="800" dirty="0"/>
              <a:t>(),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panel.grid.minor.x</a:t>
            </a:r>
            <a:r>
              <a:rPr lang="en-US" sz="800" dirty="0"/>
              <a:t> = </a:t>
            </a:r>
            <a:r>
              <a:rPr lang="en-US" sz="800" dirty="0" err="1"/>
              <a:t>element_blank</a:t>
            </a:r>
            <a:r>
              <a:rPr lang="en-US" sz="800" dirty="0"/>
              <a:t>(),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panel.grid.major.y</a:t>
            </a:r>
            <a:r>
              <a:rPr lang="en-US" sz="800" dirty="0"/>
              <a:t> = </a:t>
            </a:r>
            <a:r>
              <a:rPr lang="en-US" sz="800" dirty="0" err="1"/>
              <a:t>element_line</a:t>
            </a:r>
            <a:r>
              <a:rPr lang="en-US" sz="800" dirty="0"/>
              <a:t>(</a:t>
            </a:r>
            <a:r>
              <a:rPr lang="en-US" sz="800" dirty="0" err="1"/>
              <a:t>colour</a:t>
            </a:r>
            <a:r>
              <a:rPr lang="en-US" sz="800" dirty="0"/>
              <a:t> ="grey60",linetype="dashed"))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 err="1"/>
              <a:t>ggplot</a:t>
            </a:r>
            <a:r>
              <a:rPr lang="en-US" sz="800" dirty="0"/>
              <a:t>(</a:t>
            </a:r>
            <a:r>
              <a:rPr lang="en-US" sz="800" dirty="0" err="1"/>
              <a:t>tophit</a:t>
            </a:r>
            <a:r>
              <a:rPr lang="en-US" sz="800" dirty="0"/>
              <a:t>, </a:t>
            </a:r>
            <a:r>
              <a:rPr lang="en-US" sz="800" dirty="0" err="1"/>
              <a:t>aes</a:t>
            </a:r>
            <a:r>
              <a:rPr lang="en-US" sz="800" dirty="0"/>
              <a:t>(x=</a:t>
            </a:r>
            <a:r>
              <a:rPr lang="en-US" sz="800" dirty="0" err="1"/>
              <a:t>avg</a:t>
            </a:r>
            <a:r>
              <a:rPr lang="en-US" sz="800" dirty="0"/>
              <a:t>, y=reorder(</a:t>
            </a:r>
            <a:r>
              <a:rPr lang="en-US" sz="800" dirty="0" err="1"/>
              <a:t>name,avg</a:t>
            </a:r>
            <a:r>
              <a:rPr lang="en-US" sz="800" dirty="0"/>
              <a:t>))) + </a:t>
            </a:r>
            <a:r>
              <a:rPr lang="en-US" sz="800" dirty="0" err="1"/>
              <a:t>geom_point</a:t>
            </a:r>
            <a:r>
              <a:rPr lang="en-US" sz="800" dirty="0"/>
              <a:t>(size=2.5, </a:t>
            </a:r>
            <a:r>
              <a:rPr lang="en-US" sz="800" dirty="0" err="1"/>
              <a:t>colour</a:t>
            </a:r>
            <a:r>
              <a:rPr lang="en-US" sz="800" dirty="0"/>
              <a:t>="blue") + 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theme_classic</a:t>
            </a:r>
            <a:r>
              <a:rPr lang="en-US" sz="800" dirty="0"/>
              <a:t>() +</a:t>
            </a:r>
          </a:p>
          <a:p>
            <a:pPr marL="0" indent="0">
              <a:buNone/>
            </a:pPr>
            <a:r>
              <a:rPr lang="en-US" sz="800" dirty="0"/>
              <a:t>  theme(</a:t>
            </a:r>
            <a:r>
              <a:rPr lang="en-US" sz="800" dirty="0" err="1"/>
              <a:t>panel.grid.major.x</a:t>
            </a:r>
            <a:r>
              <a:rPr lang="en-US" sz="800" dirty="0"/>
              <a:t> = </a:t>
            </a:r>
            <a:r>
              <a:rPr lang="en-US" sz="800" dirty="0" err="1"/>
              <a:t>element_blank</a:t>
            </a:r>
            <a:r>
              <a:rPr lang="en-US" sz="800" dirty="0"/>
              <a:t>(),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panel.grid.minor.x</a:t>
            </a:r>
            <a:r>
              <a:rPr lang="en-US" sz="800" dirty="0"/>
              <a:t> = </a:t>
            </a:r>
            <a:r>
              <a:rPr lang="en-US" sz="800" dirty="0" err="1"/>
              <a:t>element_blank</a:t>
            </a:r>
            <a:r>
              <a:rPr lang="en-US" sz="800" dirty="0"/>
              <a:t>(),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panel.grid.major.y</a:t>
            </a:r>
            <a:r>
              <a:rPr lang="en-US" sz="800" dirty="0"/>
              <a:t> = </a:t>
            </a:r>
            <a:r>
              <a:rPr lang="en-US" sz="800" dirty="0" err="1"/>
              <a:t>element_line</a:t>
            </a:r>
            <a:r>
              <a:rPr lang="en-US" sz="800" dirty="0"/>
              <a:t>(</a:t>
            </a:r>
            <a:r>
              <a:rPr lang="en-US" sz="800" dirty="0" err="1"/>
              <a:t>colour</a:t>
            </a:r>
            <a:r>
              <a:rPr lang="en-US" sz="800" dirty="0"/>
              <a:t> = "grey60", </a:t>
            </a:r>
            <a:r>
              <a:rPr lang="en-US" sz="800" dirty="0" err="1"/>
              <a:t>linetype</a:t>
            </a:r>
            <a:r>
              <a:rPr lang="en-US" sz="800" dirty="0"/>
              <a:t> = </a:t>
            </a:r>
            <a:r>
              <a:rPr lang="en-US" sz="800" dirty="0" err="1"/>
              <a:t>twodash</a:t>
            </a:r>
            <a:r>
              <a:rPr lang="en-US" sz="800" dirty="0"/>
              <a:t>))</a:t>
            </a:r>
          </a:p>
          <a:p>
            <a:pPr marL="0" indent="0">
              <a:buNone/>
            </a:pPr>
            <a:r>
              <a:rPr lang="en-US" sz="800" dirty="0"/>
              <a:t># Get the names sorted by </a:t>
            </a:r>
            <a:r>
              <a:rPr lang="en-US" sz="800" dirty="0" err="1"/>
              <a:t>lg</a:t>
            </a:r>
            <a:r>
              <a:rPr lang="en-US" sz="800" dirty="0"/>
              <a:t>, then by </a:t>
            </a:r>
            <a:r>
              <a:rPr lang="en-US" sz="800" dirty="0" err="1"/>
              <a:t>avg</a:t>
            </a:r>
            <a:endParaRPr lang="en-US" sz="800" dirty="0"/>
          </a:p>
          <a:p>
            <a:pPr marL="0" indent="0">
              <a:buNone/>
            </a:pPr>
            <a:r>
              <a:rPr lang="en-US" sz="800" dirty="0" err="1"/>
              <a:t>nameorder</a:t>
            </a:r>
            <a:r>
              <a:rPr lang="en-US" sz="800" dirty="0"/>
              <a:t> &lt;- </a:t>
            </a:r>
            <a:r>
              <a:rPr lang="en-US" sz="800" dirty="0" err="1"/>
              <a:t>tophit$name</a:t>
            </a:r>
            <a:r>
              <a:rPr lang="en-US" sz="800" dirty="0"/>
              <a:t>[order(</a:t>
            </a:r>
            <a:r>
              <a:rPr lang="en-US" sz="800" dirty="0" err="1"/>
              <a:t>tophit$lg</a:t>
            </a:r>
            <a:r>
              <a:rPr lang="en-US" sz="800" dirty="0"/>
              <a:t>, </a:t>
            </a:r>
            <a:r>
              <a:rPr lang="en-US" sz="800" dirty="0" err="1"/>
              <a:t>tophit$avg</a:t>
            </a:r>
            <a:r>
              <a:rPr lang="en-US" sz="800" dirty="0"/>
              <a:t>)]</a:t>
            </a:r>
          </a:p>
          <a:p>
            <a:pPr marL="0" indent="0">
              <a:buNone/>
            </a:pPr>
            <a:r>
              <a:rPr lang="en-US" sz="800" dirty="0"/>
              <a:t># Turn the name into factor, with levels in the order of </a:t>
            </a:r>
            <a:r>
              <a:rPr lang="en-US" sz="800" dirty="0" err="1"/>
              <a:t>nameorder</a:t>
            </a:r>
            <a:endParaRPr lang="en-US" sz="800" dirty="0"/>
          </a:p>
          <a:p>
            <a:pPr marL="0" indent="0">
              <a:buNone/>
            </a:pPr>
            <a:r>
              <a:rPr lang="en-US" sz="800" dirty="0" err="1"/>
              <a:t>tophit$name</a:t>
            </a:r>
            <a:r>
              <a:rPr lang="en-US" sz="800" dirty="0"/>
              <a:t> &lt;- factor(</a:t>
            </a:r>
            <a:r>
              <a:rPr lang="en-US" sz="800" dirty="0" err="1"/>
              <a:t>tophit$name</a:t>
            </a:r>
            <a:r>
              <a:rPr lang="en-US" sz="800" dirty="0"/>
              <a:t>, levels = </a:t>
            </a:r>
            <a:r>
              <a:rPr lang="en-US" sz="800" dirty="0" err="1"/>
              <a:t>nameorder</a:t>
            </a:r>
            <a:r>
              <a:rPr lang="en-US" sz="800" dirty="0"/>
              <a:t>)</a:t>
            </a:r>
          </a:p>
          <a:p>
            <a:pPr marL="0" indent="0">
              <a:buNone/>
            </a:pPr>
            <a:r>
              <a:rPr lang="en-US" sz="800" dirty="0" err="1"/>
              <a:t>ggplot</a:t>
            </a:r>
            <a:r>
              <a:rPr lang="en-US" sz="800" dirty="0"/>
              <a:t>(</a:t>
            </a:r>
            <a:r>
              <a:rPr lang="en-US" sz="800" dirty="0" err="1"/>
              <a:t>tophit</a:t>
            </a:r>
            <a:r>
              <a:rPr lang="en-US" sz="800" dirty="0"/>
              <a:t>, </a:t>
            </a:r>
            <a:r>
              <a:rPr lang="en-US" sz="800" dirty="0" err="1"/>
              <a:t>aes</a:t>
            </a:r>
            <a:r>
              <a:rPr lang="en-US" sz="800" dirty="0"/>
              <a:t>(x=</a:t>
            </a:r>
            <a:r>
              <a:rPr lang="en-US" sz="800" dirty="0" err="1"/>
              <a:t>avg</a:t>
            </a:r>
            <a:r>
              <a:rPr lang="en-US" sz="800" dirty="0"/>
              <a:t>, y=name)) +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geom_segment</a:t>
            </a:r>
            <a:r>
              <a:rPr lang="en-US" sz="800" dirty="0"/>
              <a:t>(</a:t>
            </a:r>
            <a:r>
              <a:rPr lang="en-US" sz="800" dirty="0" err="1"/>
              <a:t>aes</a:t>
            </a:r>
            <a:r>
              <a:rPr lang="en-US" sz="800" dirty="0"/>
              <a:t>(</a:t>
            </a:r>
            <a:r>
              <a:rPr lang="en-US" sz="800" dirty="0" err="1"/>
              <a:t>yend</a:t>
            </a:r>
            <a:r>
              <a:rPr lang="en-US" sz="800" dirty="0"/>
              <a:t>=name), </a:t>
            </a:r>
            <a:r>
              <a:rPr lang="en-US" sz="800" dirty="0" err="1"/>
              <a:t>xend</a:t>
            </a:r>
            <a:r>
              <a:rPr lang="en-US" sz="800" dirty="0"/>
              <a:t>=0, </a:t>
            </a:r>
            <a:r>
              <a:rPr lang="en-US" sz="800" dirty="0" err="1"/>
              <a:t>colour</a:t>
            </a:r>
            <a:r>
              <a:rPr lang="en-US" sz="800" dirty="0"/>
              <a:t>="grey70")+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geom_point</a:t>
            </a:r>
            <a:r>
              <a:rPr lang="en-US" sz="800" dirty="0"/>
              <a:t>(size=3, </a:t>
            </a:r>
            <a:r>
              <a:rPr lang="en-US" sz="800" dirty="0" err="1"/>
              <a:t>aes</a:t>
            </a:r>
            <a:r>
              <a:rPr lang="en-US" sz="800" dirty="0"/>
              <a:t>(</a:t>
            </a:r>
            <a:r>
              <a:rPr lang="en-US" sz="800" dirty="0" err="1"/>
              <a:t>colour</a:t>
            </a:r>
            <a:r>
              <a:rPr lang="en-US" sz="800" dirty="0"/>
              <a:t>=</a:t>
            </a:r>
            <a:r>
              <a:rPr lang="en-US" sz="800" dirty="0" err="1"/>
              <a:t>lg</a:t>
            </a:r>
            <a:r>
              <a:rPr lang="en-US" sz="800" dirty="0"/>
              <a:t>)) +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scale_color_brewer</a:t>
            </a:r>
            <a:r>
              <a:rPr lang="en-US" sz="800" dirty="0"/>
              <a:t>(palette="Set1", limits=c("NL","AL")) +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theme_bw</a:t>
            </a:r>
            <a:r>
              <a:rPr lang="en-US" sz="800" dirty="0"/>
              <a:t>() +</a:t>
            </a:r>
          </a:p>
          <a:p>
            <a:pPr marL="0" indent="0">
              <a:buNone/>
            </a:pPr>
            <a:r>
              <a:rPr lang="en-US" sz="800" dirty="0"/>
              <a:t>  theme(</a:t>
            </a:r>
            <a:r>
              <a:rPr lang="en-US" sz="800" dirty="0" err="1"/>
              <a:t>panel.grid.major.y</a:t>
            </a:r>
            <a:r>
              <a:rPr lang="en-US" sz="800" dirty="0"/>
              <a:t> = </a:t>
            </a:r>
            <a:r>
              <a:rPr lang="en-US" sz="800" dirty="0" err="1"/>
              <a:t>element_blank</a:t>
            </a:r>
            <a:r>
              <a:rPr lang="en-US" sz="800" dirty="0"/>
              <a:t>(),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legend.position</a:t>
            </a:r>
            <a:r>
              <a:rPr lang="en-US" sz="800" dirty="0"/>
              <a:t> = c(1,0.55),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  <a:r>
              <a:rPr lang="en-US" sz="800" dirty="0" err="1"/>
              <a:t>legend.justification</a:t>
            </a:r>
            <a:r>
              <a:rPr lang="en-US" sz="800" dirty="0"/>
              <a:t> = c(1,0.5))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800" dirty="0" err="1"/>
              <a:t>ggplot</a:t>
            </a:r>
            <a:r>
              <a:rPr lang="en-US" sz="800" dirty="0"/>
              <a:t>(</a:t>
            </a:r>
            <a:r>
              <a:rPr lang="en-US" sz="800" dirty="0" err="1"/>
              <a:t>tophit</a:t>
            </a:r>
            <a:r>
              <a:rPr lang="en-US" sz="800" dirty="0"/>
              <a:t>, </a:t>
            </a:r>
            <a:r>
              <a:rPr lang="en-US" sz="800" dirty="0" err="1"/>
              <a:t>aes</a:t>
            </a:r>
            <a:r>
              <a:rPr lang="en-US" sz="800" dirty="0"/>
              <a:t>(x=</a:t>
            </a:r>
            <a:r>
              <a:rPr lang="en-US" sz="800" dirty="0" err="1"/>
              <a:t>avg</a:t>
            </a:r>
            <a:r>
              <a:rPr lang="en-US" sz="800" dirty="0"/>
              <a:t>, y=name)) +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geom_segment</a:t>
            </a:r>
            <a:r>
              <a:rPr lang="en-US" sz="800" dirty="0"/>
              <a:t>(</a:t>
            </a:r>
            <a:r>
              <a:rPr lang="en-US" sz="800" dirty="0" err="1"/>
              <a:t>aes</a:t>
            </a:r>
            <a:r>
              <a:rPr lang="en-US" sz="800" dirty="0"/>
              <a:t>(</a:t>
            </a:r>
            <a:r>
              <a:rPr lang="en-US" sz="800" dirty="0" err="1"/>
              <a:t>yend</a:t>
            </a:r>
            <a:r>
              <a:rPr lang="en-US" sz="800" dirty="0"/>
              <a:t>=name), </a:t>
            </a:r>
            <a:r>
              <a:rPr lang="en-US" sz="800" dirty="0" err="1"/>
              <a:t>xend</a:t>
            </a:r>
            <a:r>
              <a:rPr lang="en-US" sz="800" dirty="0"/>
              <a:t>=0, </a:t>
            </a:r>
            <a:r>
              <a:rPr lang="en-US" sz="800" dirty="0" err="1"/>
              <a:t>colour</a:t>
            </a:r>
            <a:r>
              <a:rPr lang="en-US" sz="800" dirty="0"/>
              <a:t>="grey40") +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geom_point</a:t>
            </a:r>
            <a:r>
              <a:rPr lang="en-US" sz="800" dirty="0"/>
              <a:t>(size=3, </a:t>
            </a:r>
            <a:r>
              <a:rPr lang="en-US" sz="800" dirty="0" err="1"/>
              <a:t>aes</a:t>
            </a:r>
            <a:r>
              <a:rPr lang="en-US" sz="800" dirty="0"/>
              <a:t>(</a:t>
            </a:r>
            <a:r>
              <a:rPr lang="en-US" sz="800" dirty="0" err="1"/>
              <a:t>colour</a:t>
            </a:r>
            <a:r>
              <a:rPr lang="en-US" sz="800" dirty="0"/>
              <a:t>=</a:t>
            </a:r>
            <a:r>
              <a:rPr lang="en-US" sz="800" dirty="0" err="1"/>
              <a:t>lg</a:t>
            </a:r>
            <a:r>
              <a:rPr lang="en-US" sz="800" dirty="0"/>
              <a:t>)) +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scale_color_brewer</a:t>
            </a:r>
            <a:r>
              <a:rPr lang="en-US" sz="800" dirty="0"/>
              <a:t>(palette="Set1", limits=c("NL","AL"), guide=FALSE) +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theme_bw</a:t>
            </a:r>
            <a:r>
              <a:rPr lang="en-US" sz="800" dirty="0"/>
              <a:t>() +</a:t>
            </a:r>
          </a:p>
          <a:p>
            <a:pPr marL="0" indent="0">
              <a:buNone/>
            </a:pPr>
            <a:r>
              <a:rPr lang="en-US" sz="800" dirty="0"/>
              <a:t>  theme(</a:t>
            </a:r>
            <a:r>
              <a:rPr lang="en-US" sz="800" dirty="0" err="1"/>
              <a:t>panel.grid.major.y</a:t>
            </a:r>
            <a:r>
              <a:rPr lang="en-US" sz="800" dirty="0"/>
              <a:t> = </a:t>
            </a:r>
            <a:r>
              <a:rPr lang="en-US" sz="800" dirty="0" err="1"/>
              <a:t>element_blank</a:t>
            </a:r>
            <a:r>
              <a:rPr lang="en-US" sz="800" dirty="0"/>
              <a:t>()) +</a:t>
            </a:r>
          </a:p>
          <a:p>
            <a:pPr marL="0" indent="0">
              <a:buNone/>
            </a:pPr>
            <a:r>
              <a:rPr lang="en-US" sz="800" dirty="0"/>
              <a:t>  </a:t>
            </a:r>
            <a:r>
              <a:rPr lang="en-US" sz="800" dirty="0" err="1"/>
              <a:t>facet_grid</a:t>
            </a:r>
            <a:r>
              <a:rPr lang="en-US" sz="800" dirty="0"/>
              <a:t>(</a:t>
            </a:r>
            <a:r>
              <a:rPr lang="en-US" sz="800" dirty="0" err="1"/>
              <a:t>lg</a:t>
            </a:r>
            <a:r>
              <a:rPr lang="en-US" sz="800" dirty="0"/>
              <a:t> ~ ., scales = "</a:t>
            </a:r>
            <a:r>
              <a:rPr lang="en-US" sz="800" dirty="0" err="1"/>
              <a:t>free_y</a:t>
            </a:r>
            <a:r>
              <a:rPr lang="en-US" sz="800" dirty="0"/>
              <a:t>", space="</a:t>
            </a:r>
            <a:r>
              <a:rPr lang="en-US" sz="800" dirty="0" err="1"/>
              <a:t>free_y</a:t>
            </a:r>
            <a:r>
              <a:rPr lang="en-US" sz="800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7534C-F459-E046-A478-FDC26B6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3982F-31D2-6A43-8185-1BC4024739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372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82581</TotalTime>
  <Words>2239</Words>
  <Application>Microsoft Macintosh PowerPoint</Application>
  <PresentationFormat>On-screen Show (4:3)</PresentationFormat>
  <Paragraphs>157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Blank Presentation</vt:lpstr>
      <vt:lpstr>Bar Graphs / Visualization.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HAO/ESSL/NCAR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Peter Fox</dc:creator>
  <cp:lastModifiedBy>Munasinghe, Thilanka</cp:lastModifiedBy>
  <cp:revision>424</cp:revision>
  <cp:lastPrinted>2007-01-04T17:13:00Z</cp:lastPrinted>
  <dcterms:created xsi:type="dcterms:W3CDTF">2010-08-30T14:12:46Z</dcterms:created>
  <dcterms:modified xsi:type="dcterms:W3CDTF">2021-02-11T00:45:45Z</dcterms:modified>
</cp:coreProperties>
</file>