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7"/>
  </p:notesMasterIdLst>
  <p:handoutMasterIdLst>
    <p:handoutMasterId r:id="rId58"/>
  </p:handoutMasterIdLst>
  <p:sldIdLst>
    <p:sldId id="256" r:id="rId2"/>
    <p:sldId id="685" r:id="rId3"/>
    <p:sldId id="680" r:id="rId4"/>
    <p:sldId id="739" r:id="rId5"/>
    <p:sldId id="686" r:id="rId6"/>
    <p:sldId id="687" r:id="rId7"/>
    <p:sldId id="688" r:id="rId8"/>
    <p:sldId id="689" r:id="rId9"/>
    <p:sldId id="690" r:id="rId10"/>
    <p:sldId id="691" r:id="rId11"/>
    <p:sldId id="692" r:id="rId12"/>
    <p:sldId id="694" r:id="rId13"/>
    <p:sldId id="695" r:id="rId14"/>
    <p:sldId id="696" r:id="rId15"/>
    <p:sldId id="697" r:id="rId16"/>
    <p:sldId id="699" r:id="rId17"/>
    <p:sldId id="740" r:id="rId18"/>
    <p:sldId id="701" r:id="rId19"/>
    <p:sldId id="700" r:id="rId20"/>
    <p:sldId id="698" r:id="rId21"/>
    <p:sldId id="702" r:id="rId22"/>
    <p:sldId id="703" r:id="rId23"/>
    <p:sldId id="704" r:id="rId24"/>
    <p:sldId id="706" r:id="rId25"/>
    <p:sldId id="707" r:id="rId26"/>
    <p:sldId id="705" r:id="rId27"/>
    <p:sldId id="693" r:id="rId28"/>
    <p:sldId id="708" r:id="rId29"/>
    <p:sldId id="709" r:id="rId30"/>
    <p:sldId id="715" r:id="rId31"/>
    <p:sldId id="710" r:id="rId32"/>
    <p:sldId id="711" r:id="rId33"/>
    <p:sldId id="712" r:id="rId34"/>
    <p:sldId id="716" r:id="rId35"/>
    <p:sldId id="718" r:id="rId36"/>
    <p:sldId id="717" r:id="rId37"/>
    <p:sldId id="719" r:id="rId38"/>
    <p:sldId id="713" r:id="rId39"/>
    <p:sldId id="720" r:id="rId40"/>
    <p:sldId id="721" r:id="rId41"/>
    <p:sldId id="722" r:id="rId42"/>
    <p:sldId id="723" r:id="rId43"/>
    <p:sldId id="724" r:id="rId44"/>
    <p:sldId id="727" r:id="rId45"/>
    <p:sldId id="725" r:id="rId46"/>
    <p:sldId id="728" r:id="rId47"/>
    <p:sldId id="726" r:id="rId48"/>
    <p:sldId id="732" r:id="rId49"/>
    <p:sldId id="729" r:id="rId50"/>
    <p:sldId id="730" r:id="rId51"/>
    <p:sldId id="731" r:id="rId52"/>
    <p:sldId id="733" r:id="rId53"/>
    <p:sldId id="734" r:id="rId54"/>
    <p:sldId id="735" r:id="rId55"/>
    <p:sldId id="736" r:id="rId5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977">
          <p15:clr>
            <a:srgbClr val="A4A3A4"/>
          </p15:clr>
        </p15:guide>
        <p15:guide id="2" pos="27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DB81"/>
    <a:srgbClr val="FFDF00"/>
    <a:srgbClr val="00FF8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1" autoAdjust="0"/>
    <p:restoredTop sz="76054" autoAdjust="0"/>
  </p:normalViewPr>
  <p:slideViewPr>
    <p:cSldViewPr showGuides="1">
      <p:cViewPr varScale="1">
        <p:scale>
          <a:sx n="96" d="100"/>
          <a:sy n="96" d="100"/>
        </p:scale>
        <p:origin x="2832" y="160"/>
      </p:cViewPr>
      <p:guideLst>
        <p:guide orient="horz" pos="2977"/>
        <p:guide pos="27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31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31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31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7DF74EA7-71CD-9846-BD15-8D28957742CC}" type="slidenum">
              <a:rPr lang="en-US"/>
              <a:pPr>
                <a:defRPr/>
              </a:pPr>
              <a:t>‹#›</a:t>
            </a:fld>
            <a:endParaRPr lang="en-US"/>
          </a:p>
        </p:txBody>
      </p:sp>
    </p:spTree>
    <p:extLst>
      <p:ext uri="{BB962C8B-B14F-4D97-AF65-F5344CB8AC3E}">
        <p14:creationId xmlns:p14="http://schemas.microsoft.com/office/powerpoint/2010/main" val="2865038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c="http://schemas.openxmlformats.org/markup-compatibility/2006" xmlns:mv="urn:schemas-microsoft-com:mac:vml" xmlns:ma14="http://schemas.microsoft.com/office/mac/drawingml/2011/main" xmlns="" val="1"/>
            </a:ext>
            <a:ext uri="{909E8E84-426E-40dd-AFC4-6F175D3DCCD1}">
              <a14:hiddenFill xmlns:mc="http://schemas.openxmlformats.org/markup-compatibility/2006" xmlns:mv="urn:schemas-microsoft-com:mac:vml" xmlns=""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935E47E-8E70-884C-8FB2-494993090FEB}" type="slidenum">
              <a:rPr lang="en-US"/>
              <a:pPr>
                <a:defRPr/>
              </a:pPr>
              <a:t>‹#›</a:t>
            </a:fld>
            <a:endParaRPr lang="en-US"/>
          </a:p>
        </p:txBody>
      </p:sp>
    </p:spTree>
    <p:extLst>
      <p:ext uri="{BB962C8B-B14F-4D97-AF65-F5344CB8AC3E}">
        <p14:creationId xmlns:p14="http://schemas.microsoft.com/office/powerpoint/2010/main" val="2948876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mc="http://schemas.openxmlformats.org/markup-compatibility/2006" xmlns:mv="urn:schemas-microsoft-com:mac:vml" xmlns="" xmlns:a14="http://schemas.microsoft.com/office/drawing/2010/main">
                <a:solidFill>
                  <a:srgbClr val="FFFFFF"/>
                </a:solidFill>
              </a14:hiddenFill>
            </a:ext>
            <a:ext uri="{91240B29-F687-4f45-9708-019B960494DF}">
              <a14:hiddenLine xmlns:mc="http://schemas.openxmlformats.org/markup-compatibility/2006" xmlns:mv="urn:schemas-microsoft-com:mac:vml"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736311F-7971-D549-82F6-3B2E01C40EC0}" type="slidenum">
              <a:rPr lang="en-US" sz="1200"/>
              <a:pPr/>
              <a:t>1</a:t>
            </a:fld>
            <a:endParaRPr lang="en-US" sz="120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FAA26D3D-D897-4be2-8F04-BA451C77F1D7}">
              <ma14:placeholderFlag xmlns:mc="http://schemas.openxmlformats.org/markup-compatibility/2006" xmlns:mv="urn:schemas-microsoft-com:mac:vml" xmlns:ma14="http://schemas.microsoft.com/office/mac/drawingml/2011/main" xmlns="" val="1"/>
            </a:ext>
            <a:ext uri="{909E8E84-426E-40dd-AFC4-6F175D3DCCD1}">
              <a14:hiddenFill xmlns:mc="http://schemas.openxmlformats.org/markup-compatibility/2006" xmlns:mv="urn:schemas-microsoft-com:mac:vml" xmlns="" xmlns:a14="http://schemas.microsoft.com/office/drawing/2010/main">
                <a:solidFill>
                  <a:srgbClr val="FFFFFF"/>
                </a:solidFill>
              </a14:hiddenFill>
            </a:ext>
            <a:ext uri="{91240B29-F687-4f45-9708-019B960494DF}">
              <a14:hiddenLine xmlns:mc="http://schemas.openxmlformats.org/markup-compatibility/2006" xmlns:mv="urn:schemas-microsoft-com:mac:vml" xmlns="" xmlns:a14="http://schemas.microsoft.com/office/drawing/2010/main" w="9525">
                <a:solidFill>
                  <a:srgbClr val="000000"/>
                </a:solidFill>
                <a:miter lim="800000"/>
                <a:headEnd/>
                <a:tailEnd/>
              </a14:hiddenLine>
            </a:ext>
          </a:extLst>
        </p:spPr>
        <p:txBody>
          <a:bodyPr/>
          <a:lstStyle/>
          <a:p>
            <a:pPr eaLnBrk="1" hangingPunct="1"/>
            <a:endParaRPr lang="en-AU">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your goal during the EDA ? Your goal should be “developing a better understanding of your data”</a:t>
            </a:r>
          </a:p>
        </p:txBody>
      </p:sp>
      <p:sp>
        <p:nvSpPr>
          <p:cNvPr id="4" name="Slide Number Placeholder 3"/>
          <p:cNvSpPr>
            <a:spLocks noGrp="1"/>
          </p:cNvSpPr>
          <p:nvPr>
            <p:ph type="sldNum" sz="quarter" idx="5"/>
          </p:nvPr>
        </p:nvSpPr>
        <p:spPr/>
        <p:txBody>
          <a:bodyPr/>
          <a:lstStyle/>
          <a:p>
            <a:pPr>
              <a:defRPr/>
            </a:pPr>
            <a:fld id="{4935E47E-8E70-884C-8FB2-494993090FEB}" type="slidenum">
              <a:rPr lang="en-US" smtClean="0"/>
              <a:pPr>
                <a:defRPr/>
              </a:pPr>
              <a:t>10</a:t>
            </a:fld>
            <a:endParaRPr lang="en-US"/>
          </a:p>
        </p:txBody>
      </p:sp>
    </p:spTree>
    <p:extLst>
      <p:ext uri="{BB962C8B-B14F-4D97-AF65-F5344CB8AC3E}">
        <p14:creationId xmlns:p14="http://schemas.microsoft.com/office/powerpoint/2010/main" val="298971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935E47E-8E70-884C-8FB2-494993090FEB}" type="slidenum">
              <a:rPr lang="en-US" smtClean="0"/>
              <a:pPr>
                <a:defRPr/>
              </a:pPr>
              <a:t>12</a:t>
            </a:fld>
            <a:endParaRPr lang="en-US"/>
          </a:p>
        </p:txBody>
      </p:sp>
    </p:spTree>
    <p:extLst>
      <p:ext uri="{BB962C8B-B14F-4D97-AF65-F5344CB8AC3E}">
        <p14:creationId xmlns:p14="http://schemas.microsoft.com/office/powerpoint/2010/main" val="124393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common sense along with the information </a:t>
            </a:r>
          </a:p>
        </p:txBody>
      </p:sp>
      <p:sp>
        <p:nvSpPr>
          <p:cNvPr id="4" name="Slide Number Placeholder 3"/>
          <p:cNvSpPr>
            <a:spLocks noGrp="1"/>
          </p:cNvSpPr>
          <p:nvPr>
            <p:ph type="sldNum" sz="quarter" idx="5"/>
          </p:nvPr>
        </p:nvSpPr>
        <p:spPr/>
        <p:txBody>
          <a:bodyPr/>
          <a:lstStyle/>
          <a:p>
            <a:pPr>
              <a:defRPr/>
            </a:pPr>
            <a:fld id="{4935E47E-8E70-884C-8FB2-494993090FEB}" type="slidenum">
              <a:rPr lang="en-US" smtClean="0"/>
              <a:pPr>
                <a:defRPr/>
              </a:pPr>
              <a:t>32</a:t>
            </a:fld>
            <a:endParaRPr lang="en-US"/>
          </a:p>
        </p:txBody>
      </p:sp>
    </p:spTree>
    <p:extLst>
      <p:ext uri="{BB962C8B-B14F-4D97-AF65-F5344CB8AC3E}">
        <p14:creationId xmlns:p14="http://schemas.microsoft.com/office/powerpoint/2010/main" val="972333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www.google.com</a:t>
            </a:r>
            <a:r>
              <a:rPr lang="en-US" dirty="0"/>
              <a:t>/</a:t>
            </a:r>
            <a:r>
              <a:rPr lang="en-US" dirty="0" err="1"/>
              <a:t>imgres?imgurl</a:t>
            </a:r>
            <a:r>
              <a:rPr lang="en-US" dirty="0"/>
              <a:t>=https%3A%2F%2Fwww.yellowstonepark.com%2F.image%2Ft_share%2FMTUyODg2MzAyNjQyMDIxOTc5%2Fys-oldfaithful-winter_npsdianerenkinpd_700.jpg&amp;imgrefurl=https%3A%2F%2Fwww.yellowstonepark.com%2Fthings-to-do%2Fold-faithful-in-winter&amp;docid=8RJ_XaJOUG99bM&amp;tbnid=xl7iHL6iwa5aTM%3A&amp;vet=10ahUKEwiY25D067PgAhVOhOAKHbv7Ad4QMwhjKAQwBA..i&amp;w=1200&amp;h=686&amp;bih=716&amp;biw=1440&amp;q=old%20faithful%20geyser&amp;ved=0ahUKEwiY25D067PgAhVOhOAKHbv7Ad4QMwhjKAQwBA&amp;iact=</a:t>
            </a:r>
            <a:r>
              <a:rPr lang="en-US" dirty="0" err="1"/>
              <a:t>mrc&amp;uact</a:t>
            </a:r>
            <a:r>
              <a:rPr lang="en-US" dirty="0"/>
              <a:t>=8</a:t>
            </a:r>
          </a:p>
        </p:txBody>
      </p:sp>
      <p:sp>
        <p:nvSpPr>
          <p:cNvPr id="4" name="Slide Number Placeholder 3"/>
          <p:cNvSpPr>
            <a:spLocks noGrp="1"/>
          </p:cNvSpPr>
          <p:nvPr>
            <p:ph type="sldNum" sz="quarter" idx="5"/>
          </p:nvPr>
        </p:nvSpPr>
        <p:spPr/>
        <p:txBody>
          <a:bodyPr/>
          <a:lstStyle/>
          <a:p>
            <a:pPr>
              <a:defRPr/>
            </a:pPr>
            <a:fld id="{4935E47E-8E70-884C-8FB2-494993090FEB}" type="slidenum">
              <a:rPr lang="en-US" smtClean="0"/>
              <a:pPr>
                <a:defRPr/>
              </a:pPr>
              <a:t>36</a:t>
            </a:fld>
            <a:endParaRPr lang="en-US"/>
          </a:p>
        </p:txBody>
      </p:sp>
    </p:spTree>
    <p:extLst>
      <p:ext uri="{BB962C8B-B14F-4D97-AF65-F5344CB8AC3E}">
        <p14:creationId xmlns:p14="http://schemas.microsoft.com/office/powerpoint/2010/main" val="3235078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935E47E-8E70-884C-8FB2-494993090FEB}" type="slidenum">
              <a:rPr lang="en-US" smtClean="0"/>
              <a:pPr>
                <a:defRPr/>
              </a:pPr>
              <a:t>37</a:t>
            </a:fld>
            <a:endParaRPr lang="en-US"/>
          </a:p>
        </p:txBody>
      </p:sp>
    </p:spTree>
    <p:extLst>
      <p:ext uri="{BB962C8B-B14F-4D97-AF65-F5344CB8AC3E}">
        <p14:creationId xmlns:p14="http://schemas.microsoft.com/office/powerpoint/2010/main" val="270761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935E47E-8E70-884C-8FB2-494993090FEB}" type="slidenum">
              <a:rPr lang="en-US" smtClean="0"/>
              <a:pPr>
                <a:defRPr/>
              </a:pPr>
              <a:t>41</a:t>
            </a:fld>
            <a:endParaRPr lang="en-US"/>
          </a:p>
        </p:txBody>
      </p:sp>
    </p:spTree>
    <p:extLst>
      <p:ext uri="{BB962C8B-B14F-4D97-AF65-F5344CB8AC3E}">
        <p14:creationId xmlns:p14="http://schemas.microsoft.com/office/powerpoint/2010/main" val="2346934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cran.r-project.org</a:t>
            </a:r>
            <a:r>
              <a:rPr lang="en-US" dirty="0"/>
              <a:t>/web/packages/</a:t>
            </a:r>
            <a:r>
              <a:rPr lang="en-US" dirty="0" err="1"/>
              <a:t>dplyr</a:t>
            </a:r>
            <a:r>
              <a:rPr lang="en-US" dirty="0"/>
              <a:t>/vignettes/</a:t>
            </a:r>
            <a:r>
              <a:rPr lang="en-US" dirty="0" err="1"/>
              <a:t>dplyr.html</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4935E47E-8E70-884C-8FB2-494993090FEB}" type="slidenum">
              <a:rPr lang="en-US" smtClean="0"/>
              <a:pPr>
                <a:defRPr/>
              </a:pPr>
              <a:t>42</a:t>
            </a:fld>
            <a:endParaRPr lang="en-US"/>
          </a:p>
        </p:txBody>
      </p:sp>
    </p:spTree>
    <p:extLst>
      <p:ext uri="{BB962C8B-B14F-4D97-AF65-F5344CB8AC3E}">
        <p14:creationId xmlns:p14="http://schemas.microsoft.com/office/powerpoint/2010/main" val="2316508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pPr>
              <a:defRPr/>
            </a:pPr>
            <a:fld id="{70E8B8DE-5159-6048-BA78-38A2E3C813D3}" type="slidenum">
              <a:rPr lang="en-US"/>
              <a:pPr>
                <a:defRPr/>
              </a:pPr>
              <a:t>‹#›</a:t>
            </a:fld>
            <a:endParaRPr lang="en-US"/>
          </a:p>
        </p:txBody>
      </p:sp>
    </p:spTree>
    <p:extLst>
      <p:ext uri="{BB962C8B-B14F-4D97-AF65-F5344CB8AC3E}">
        <p14:creationId xmlns:p14="http://schemas.microsoft.com/office/powerpoint/2010/main" val="16045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pPr>
              <a:defRPr/>
            </a:pPr>
            <a:fld id="{C76C8123-6508-6F49-B9D7-C2A287DA4D22}" type="slidenum">
              <a:rPr lang="en-US"/>
              <a:pPr>
                <a:defRPr/>
              </a:pPr>
              <a:t>‹#›</a:t>
            </a:fld>
            <a:endParaRPr lang="en-US"/>
          </a:p>
        </p:txBody>
      </p:sp>
    </p:spTree>
    <p:extLst>
      <p:ext uri="{BB962C8B-B14F-4D97-AF65-F5344CB8AC3E}">
        <p14:creationId xmlns:p14="http://schemas.microsoft.com/office/powerpoint/2010/main" val="374601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90750" cy="6705600"/>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152400" y="0"/>
            <a:ext cx="6419850" cy="670560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pPr>
              <a:defRPr/>
            </a:pPr>
            <a:fld id="{5F89B0DE-39E2-414A-BD46-DAAAC1D4FE1C}" type="slidenum">
              <a:rPr lang="en-US"/>
              <a:pPr>
                <a:defRPr/>
              </a:pPr>
              <a:t>‹#›</a:t>
            </a:fld>
            <a:endParaRPr lang="en-US"/>
          </a:p>
        </p:txBody>
      </p:sp>
    </p:spTree>
    <p:extLst>
      <p:ext uri="{BB962C8B-B14F-4D97-AF65-F5344CB8AC3E}">
        <p14:creationId xmlns:p14="http://schemas.microsoft.com/office/powerpoint/2010/main" val="336887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AU"/>
              <a:t>Click to edit Master title style</a:t>
            </a:r>
            <a:endParaRPr lang="en-US"/>
          </a:p>
        </p:txBody>
      </p:sp>
      <p:sp>
        <p:nvSpPr>
          <p:cNvPr id="3" name="Text Placeholder 2"/>
          <p:cNvSpPr>
            <a:spLocks noGrp="1"/>
          </p:cNvSpPr>
          <p:nvPr>
            <p:ph type="body" sz="half" idx="1"/>
          </p:nvPr>
        </p:nvSpPr>
        <p:spPr>
          <a:xfrm>
            <a:off x="152400" y="914400"/>
            <a:ext cx="4305300" cy="57912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10100" y="914400"/>
            <a:ext cx="4305300" cy="57912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AU"/>
          </a:p>
        </p:txBody>
      </p:sp>
      <p:sp>
        <p:nvSpPr>
          <p:cNvPr id="6" name="Rectangle 5"/>
          <p:cNvSpPr>
            <a:spLocks noGrp="1" noChangeArrowheads="1"/>
          </p:cNvSpPr>
          <p:nvPr>
            <p:ph type="ftr" sz="quarter" idx="11"/>
          </p:nvPr>
        </p:nvSpPr>
        <p:spPr/>
        <p:txBody>
          <a:bodyPr/>
          <a:lstStyle>
            <a:lvl1pPr>
              <a:defRPr/>
            </a:lvl1pPr>
          </a:lstStyle>
          <a:p>
            <a:pPr>
              <a:defRPr/>
            </a:pPr>
            <a:endParaRPr lang="en-AU"/>
          </a:p>
        </p:txBody>
      </p:sp>
      <p:sp>
        <p:nvSpPr>
          <p:cNvPr id="7" name="Rectangle 6"/>
          <p:cNvSpPr>
            <a:spLocks noGrp="1" noChangeArrowheads="1"/>
          </p:cNvSpPr>
          <p:nvPr>
            <p:ph type="sldNum" sz="quarter" idx="12"/>
          </p:nvPr>
        </p:nvSpPr>
        <p:spPr/>
        <p:txBody>
          <a:bodyPr/>
          <a:lstStyle>
            <a:lvl1pPr>
              <a:defRPr/>
            </a:lvl1pPr>
          </a:lstStyle>
          <a:p>
            <a:pPr>
              <a:defRPr/>
            </a:pPr>
            <a:fld id="{A6217FE2-3664-4843-BBE7-5E5E36F2EC5F}" type="slidenum">
              <a:rPr lang="en-US"/>
              <a:pPr>
                <a:defRPr/>
              </a:pPr>
              <a:t>‹#›</a:t>
            </a:fld>
            <a:endParaRPr lang="en-US"/>
          </a:p>
        </p:txBody>
      </p:sp>
    </p:spTree>
    <p:extLst>
      <p:ext uri="{BB962C8B-B14F-4D97-AF65-F5344CB8AC3E}">
        <p14:creationId xmlns:p14="http://schemas.microsoft.com/office/powerpoint/2010/main" val="242319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pPr>
              <a:defRPr/>
            </a:pPr>
            <a:fld id="{0593982F-31D2-6A43-8185-1BC402473915}" type="slidenum">
              <a:rPr lang="en-US"/>
              <a:pPr>
                <a:defRPr/>
              </a:pPr>
              <a:t>‹#›</a:t>
            </a:fld>
            <a:endParaRPr lang="en-US"/>
          </a:p>
        </p:txBody>
      </p:sp>
    </p:spTree>
    <p:extLst>
      <p:ext uri="{BB962C8B-B14F-4D97-AF65-F5344CB8AC3E}">
        <p14:creationId xmlns:p14="http://schemas.microsoft.com/office/powerpoint/2010/main" val="207890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pPr>
              <a:defRPr/>
            </a:pPr>
            <a:fld id="{9A68E89F-DB27-A249-8AD5-BDD3B4C5D2A9}" type="slidenum">
              <a:rPr lang="en-US"/>
              <a:pPr>
                <a:defRPr/>
              </a:pPr>
              <a:t>‹#›</a:t>
            </a:fld>
            <a:endParaRPr lang="en-US"/>
          </a:p>
        </p:txBody>
      </p:sp>
    </p:spTree>
    <p:extLst>
      <p:ext uri="{BB962C8B-B14F-4D97-AF65-F5344CB8AC3E}">
        <p14:creationId xmlns:p14="http://schemas.microsoft.com/office/powerpoint/2010/main" val="1638478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152400" y="914400"/>
            <a:ext cx="43053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10100" y="914400"/>
            <a:ext cx="43053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AU"/>
          </a:p>
        </p:txBody>
      </p:sp>
      <p:sp>
        <p:nvSpPr>
          <p:cNvPr id="6" name="Rectangle 5"/>
          <p:cNvSpPr>
            <a:spLocks noGrp="1" noChangeArrowheads="1"/>
          </p:cNvSpPr>
          <p:nvPr>
            <p:ph type="ftr" sz="quarter" idx="11"/>
          </p:nvPr>
        </p:nvSpPr>
        <p:spPr/>
        <p:txBody>
          <a:bodyPr/>
          <a:lstStyle>
            <a:lvl1pPr>
              <a:defRPr/>
            </a:lvl1pPr>
          </a:lstStyle>
          <a:p>
            <a:pPr>
              <a:defRPr/>
            </a:pPr>
            <a:endParaRPr lang="en-AU"/>
          </a:p>
        </p:txBody>
      </p:sp>
      <p:sp>
        <p:nvSpPr>
          <p:cNvPr id="7" name="Rectangle 6"/>
          <p:cNvSpPr>
            <a:spLocks noGrp="1" noChangeArrowheads="1"/>
          </p:cNvSpPr>
          <p:nvPr>
            <p:ph type="sldNum" sz="quarter" idx="12"/>
          </p:nvPr>
        </p:nvSpPr>
        <p:spPr/>
        <p:txBody>
          <a:bodyPr/>
          <a:lstStyle>
            <a:lvl1pPr>
              <a:defRPr/>
            </a:lvl1pPr>
          </a:lstStyle>
          <a:p>
            <a:pPr>
              <a:defRPr/>
            </a:pPr>
            <a:fld id="{741A94A3-AB0C-1240-9ACD-0F1B8BE48A59}" type="slidenum">
              <a:rPr lang="en-US"/>
              <a:pPr>
                <a:defRPr/>
              </a:pPr>
              <a:t>‹#›</a:t>
            </a:fld>
            <a:endParaRPr lang="en-US"/>
          </a:p>
        </p:txBody>
      </p:sp>
    </p:spTree>
    <p:extLst>
      <p:ext uri="{BB962C8B-B14F-4D97-AF65-F5344CB8AC3E}">
        <p14:creationId xmlns:p14="http://schemas.microsoft.com/office/powerpoint/2010/main" val="316863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AU"/>
          </a:p>
        </p:txBody>
      </p:sp>
      <p:sp>
        <p:nvSpPr>
          <p:cNvPr id="8" name="Rectangle 5"/>
          <p:cNvSpPr>
            <a:spLocks noGrp="1" noChangeArrowheads="1"/>
          </p:cNvSpPr>
          <p:nvPr>
            <p:ph type="ftr" sz="quarter" idx="11"/>
          </p:nvPr>
        </p:nvSpPr>
        <p:spPr/>
        <p:txBody>
          <a:bodyPr/>
          <a:lstStyle>
            <a:lvl1pPr>
              <a:defRPr/>
            </a:lvl1pPr>
          </a:lstStyle>
          <a:p>
            <a:pPr>
              <a:defRPr/>
            </a:pPr>
            <a:endParaRPr lang="en-AU"/>
          </a:p>
        </p:txBody>
      </p:sp>
      <p:sp>
        <p:nvSpPr>
          <p:cNvPr id="9" name="Rectangle 6"/>
          <p:cNvSpPr>
            <a:spLocks noGrp="1" noChangeArrowheads="1"/>
          </p:cNvSpPr>
          <p:nvPr>
            <p:ph type="sldNum" sz="quarter" idx="12"/>
          </p:nvPr>
        </p:nvSpPr>
        <p:spPr/>
        <p:txBody>
          <a:bodyPr/>
          <a:lstStyle>
            <a:lvl1pPr>
              <a:defRPr/>
            </a:lvl1pPr>
          </a:lstStyle>
          <a:p>
            <a:pPr>
              <a:defRPr/>
            </a:pPr>
            <a:fld id="{46370863-4503-D946-874E-2C9020B0E32E}" type="slidenum">
              <a:rPr lang="en-US"/>
              <a:pPr>
                <a:defRPr/>
              </a:pPr>
              <a:t>‹#›</a:t>
            </a:fld>
            <a:endParaRPr lang="en-US"/>
          </a:p>
        </p:txBody>
      </p:sp>
    </p:spTree>
    <p:extLst>
      <p:ext uri="{BB962C8B-B14F-4D97-AF65-F5344CB8AC3E}">
        <p14:creationId xmlns:p14="http://schemas.microsoft.com/office/powerpoint/2010/main" val="219492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AU"/>
          </a:p>
        </p:txBody>
      </p:sp>
      <p:sp>
        <p:nvSpPr>
          <p:cNvPr id="4" name="Rectangle 5"/>
          <p:cNvSpPr>
            <a:spLocks noGrp="1" noChangeArrowheads="1"/>
          </p:cNvSpPr>
          <p:nvPr>
            <p:ph type="ftr" sz="quarter" idx="11"/>
          </p:nvPr>
        </p:nvSpPr>
        <p:spPr/>
        <p:txBody>
          <a:bodyPr/>
          <a:lstStyle>
            <a:lvl1pPr>
              <a:defRPr/>
            </a:lvl1pPr>
          </a:lstStyle>
          <a:p>
            <a:pPr>
              <a:defRPr/>
            </a:pPr>
            <a:endParaRPr lang="en-AU"/>
          </a:p>
        </p:txBody>
      </p:sp>
      <p:sp>
        <p:nvSpPr>
          <p:cNvPr id="5" name="Rectangle 6"/>
          <p:cNvSpPr>
            <a:spLocks noGrp="1" noChangeArrowheads="1"/>
          </p:cNvSpPr>
          <p:nvPr>
            <p:ph type="sldNum" sz="quarter" idx="12"/>
          </p:nvPr>
        </p:nvSpPr>
        <p:spPr/>
        <p:txBody>
          <a:bodyPr/>
          <a:lstStyle>
            <a:lvl1pPr>
              <a:defRPr/>
            </a:lvl1pPr>
          </a:lstStyle>
          <a:p>
            <a:pPr>
              <a:defRPr/>
            </a:pPr>
            <a:fld id="{C3AAC11C-A417-2948-81C0-C8B6F61D942B}" type="slidenum">
              <a:rPr lang="en-US"/>
              <a:pPr>
                <a:defRPr/>
              </a:pPr>
              <a:t>‹#›</a:t>
            </a:fld>
            <a:endParaRPr lang="en-US"/>
          </a:p>
        </p:txBody>
      </p:sp>
    </p:spTree>
    <p:extLst>
      <p:ext uri="{BB962C8B-B14F-4D97-AF65-F5344CB8AC3E}">
        <p14:creationId xmlns:p14="http://schemas.microsoft.com/office/powerpoint/2010/main" val="117275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AU"/>
          </a:p>
        </p:txBody>
      </p:sp>
      <p:sp>
        <p:nvSpPr>
          <p:cNvPr id="3" name="Rectangle 5"/>
          <p:cNvSpPr>
            <a:spLocks noGrp="1" noChangeArrowheads="1"/>
          </p:cNvSpPr>
          <p:nvPr>
            <p:ph type="ftr" sz="quarter" idx="11"/>
          </p:nvPr>
        </p:nvSpPr>
        <p:spPr/>
        <p:txBody>
          <a:bodyPr/>
          <a:lstStyle>
            <a:lvl1pPr>
              <a:defRPr/>
            </a:lvl1pPr>
          </a:lstStyle>
          <a:p>
            <a:pPr>
              <a:defRPr/>
            </a:pPr>
            <a:endParaRPr lang="en-AU"/>
          </a:p>
        </p:txBody>
      </p:sp>
      <p:sp>
        <p:nvSpPr>
          <p:cNvPr id="4" name="Rectangle 6"/>
          <p:cNvSpPr>
            <a:spLocks noGrp="1" noChangeArrowheads="1"/>
          </p:cNvSpPr>
          <p:nvPr>
            <p:ph type="sldNum" sz="quarter" idx="12"/>
          </p:nvPr>
        </p:nvSpPr>
        <p:spPr/>
        <p:txBody>
          <a:bodyPr/>
          <a:lstStyle>
            <a:lvl1pPr>
              <a:defRPr/>
            </a:lvl1pPr>
          </a:lstStyle>
          <a:p>
            <a:pPr>
              <a:defRPr/>
            </a:pPr>
            <a:fld id="{9A8B3B62-9A06-B148-838E-66EF92B6035C}" type="slidenum">
              <a:rPr lang="en-US"/>
              <a:pPr>
                <a:defRPr/>
              </a:pPr>
              <a:t>‹#›</a:t>
            </a:fld>
            <a:endParaRPr lang="en-US"/>
          </a:p>
        </p:txBody>
      </p:sp>
    </p:spTree>
    <p:extLst>
      <p:ext uri="{BB962C8B-B14F-4D97-AF65-F5344CB8AC3E}">
        <p14:creationId xmlns:p14="http://schemas.microsoft.com/office/powerpoint/2010/main" val="273883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AU"/>
          </a:p>
        </p:txBody>
      </p:sp>
      <p:sp>
        <p:nvSpPr>
          <p:cNvPr id="6" name="Rectangle 5"/>
          <p:cNvSpPr>
            <a:spLocks noGrp="1" noChangeArrowheads="1"/>
          </p:cNvSpPr>
          <p:nvPr>
            <p:ph type="ftr" sz="quarter" idx="11"/>
          </p:nvPr>
        </p:nvSpPr>
        <p:spPr/>
        <p:txBody>
          <a:bodyPr/>
          <a:lstStyle>
            <a:lvl1pPr>
              <a:defRPr/>
            </a:lvl1pPr>
          </a:lstStyle>
          <a:p>
            <a:pPr>
              <a:defRPr/>
            </a:pPr>
            <a:endParaRPr lang="en-AU"/>
          </a:p>
        </p:txBody>
      </p:sp>
      <p:sp>
        <p:nvSpPr>
          <p:cNvPr id="7" name="Rectangle 6"/>
          <p:cNvSpPr>
            <a:spLocks noGrp="1" noChangeArrowheads="1"/>
          </p:cNvSpPr>
          <p:nvPr>
            <p:ph type="sldNum" sz="quarter" idx="12"/>
          </p:nvPr>
        </p:nvSpPr>
        <p:spPr/>
        <p:txBody>
          <a:bodyPr/>
          <a:lstStyle>
            <a:lvl1pPr>
              <a:defRPr/>
            </a:lvl1pPr>
          </a:lstStyle>
          <a:p>
            <a:pPr>
              <a:defRPr/>
            </a:pPr>
            <a:fld id="{485A55D7-5045-5447-B951-AF5EA29918C4}" type="slidenum">
              <a:rPr lang="en-US"/>
              <a:pPr>
                <a:defRPr/>
              </a:pPr>
              <a:t>‹#›</a:t>
            </a:fld>
            <a:endParaRPr lang="en-US"/>
          </a:p>
        </p:txBody>
      </p:sp>
    </p:spTree>
    <p:extLst>
      <p:ext uri="{BB962C8B-B14F-4D97-AF65-F5344CB8AC3E}">
        <p14:creationId xmlns:p14="http://schemas.microsoft.com/office/powerpoint/2010/main" val="3995560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AU"/>
          </a:p>
        </p:txBody>
      </p:sp>
      <p:sp>
        <p:nvSpPr>
          <p:cNvPr id="6" name="Rectangle 5"/>
          <p:cNvSpPr>
            <a:spLocks noGrp="1" noChangeArrowheads="1"/>
          </p:cNvSpPr>
          <p:nvPr>
            <p:ph type="ftr" sz="quarter" idx="11"/>
          </p:nvPr>
        </p:nvSpPr>
        <p:spPr/>
        <p:txBody>
          <a:bodyPr/>
          <a:lstStyle>
            <a:lvl1pPr>
              <a:defRPr/>
            </a:lvl1pPr>
          </a:lstStyle>
          <a:p>
            <a:pPr>
              <a:defRPr/>
            </a:pPr>
            <a:endParaRPr lang="en-AU"/>
          </a:p>
        </p:txBody>
      </p:sp>
      <p:sp>
        <p:nvSpPr>
          <p:cNvPr id="7" name="Rectangle 6"/>
          <p:cNvSpPr>
            <a:spLocks noGrp="1" noChangeArrowheads="1"/>
          </p:cNvSpPr>
          <p:nvPr>
            <p:ph type="sldNum" sz="quarter" idx="12"/>
          </p:nvPr>
        </p:nvSpPr>
        <p:spPr/>
        <p:txBody>
          <a:bodyPr/>
          <a:lstStyle>
            <a:lvl1pPr>
              <a:defRPr/>
            </a:lvl1pPr>
          </a:lstStyle>
          <a:p>
            <a:pPr>
              <a:defRPr/>
            </a:pPr>
            <a:fld id="{F54F99B3-64EF-794F-9993-4879B06D84F7}" type="slidenum">
              <a:rPr lang="en-US"/>
              <a:pPr>
                <a:defRPr/>
              </a:pPr>
              <a:t>‹#›</a:t>
            </a:fld>
            <a:endParaRPr lang="en-US"/>
          </a:p>
        </p:txBody>
      </p:sp>
    </p:spTree>
    <p:extLst>
      <p:ext uri="{BB962C8B-B14F-4D97-AF65-F5344CB8AC3E}">
        <p14:creationId xmlns:p14="http://schemas.microsoft.com/office/powerpoint/2010/main" val="61296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6600">
            <a:alpha val="12941"/>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0"/>
            <a:ext cx="7772400" cy="762000"/>
          </a:xfrm>
          <a:prstGeom prst="rect">
            <a:avLst/>
          </a:prstGeom>
          <a:noFill/>
          <a:ln>
            <a:noFill/>
          </a:ln>
          <a:extLst>
            <a:ext uri="{FAA26D3D-D897-4be2-8F04-BA451C77F1D7}">
              <ma14:placeholderFlag xmlns:mc="http://schemas.openxmlformats.org/markup-compatibility/2006" xmlns:mv="urn:schemas-microsoft-com:mac:vml" xmlns:ma14="http://schemas.microsoft.com/office/mac/drawingml/2011/main" xmlns="" val="1"/>
            </a:ext>
            <a:ext uri="{909E8E84-426E-40dd-AFC4-6F175D3DCCD1}">
              <a14:hiddenFill xmlns:mc="http://schemas.openxmlformats.org/markup-compatibility/2006" xmlns:mv="urn:schemas-microsoft-com:mac:vml" xmlns="" xmlns:a14="http://schemas.microsoft.com/office/drawing/2010/main">
                <a:solidFill>
                  <a:srgbClr val="FFFFFF"/>
                </a:solidFill>
              </a14:hiddenFill>
            </a:ext>
            <a:ext uri="{91240B29-F687-4f45-9708-019B960494DF}">
              <a14:hiddenLine xmlns:mc="http://schemas.openxmlformats.org/markup-compatibility/2006" xmlns:mv="urn:schemas-microsoft-com:mac:vml"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914400"/>
            <a:ext cx="8763000" cy="5791200"/>
          </a:xfrm>
          <a:prstGeom prst="rect">
            <a:avLst/>
          </a:prstGeom>
          <a:noFill/>
          <a:ln>
            <a:noFill/>
          </a:ln>
          <a:extLst>
            <a:ext uri="{FAA26D3D-D897-4be2-8F04-BA451C77F1D7}">
              <ma14:placeholderFlag xmlns:mc="http://schemas.openxmlformats.org/markup-compatibility/2006" xmlns:mv="urn:schemas-microsoft-com:mac:vml" xmlns:ma14="http://schemas.microsoft.com/office/mac/drawingml/2011/main" xmlns="" val="1"/>
            </a:ext>
            <a:ext uri="{909E8E84-426E-40dd-AFC4-6F175D3DCCD1}">
              <a14:hiddenFill xmlns:mc="http://schemas.openxmlformats.org/markup-compatibility/2006" xmlns:mv="urn:schemas-microsoft-com:mac:vml" xmlns="" xmlns:a14="http://schemas.microsoft.com/office/drawing/2010/main">
                <a:solidFill>
                  <a:srgbClr val="FFFFFF"/>
                </a:solidFill>
              </a14:hiddenFill>
            </a:ext>
            <a:ext uri="{91240B29-F687-4f45-9708-019B960494DF}">
              <a14:hiddenLine xmlns:mc="http://schemas.openxmlformats.org/markup-compatibility/2006" xmlns:mv="urn:schemas-microsoft-com:mac:vml"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0" y="6477000"/>
            <a:ext cx="259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112" charset="0"/>
                <a:ea typeface="ＭＳ Ｐゴシック" pitchFamily="-112" charset="-128"/>
                <a:cs typeface="ＭＳ Ｐゴシック" pitchFamily="-112" charset="-128"/>
              </a:defRPr>
            </a:lvl1pPr>
          </a:lstStyle>
          <a:p>
            <a:pPr>
              <a:defRPr/>
            </a:pPr>
            <a:r>
              <a:rPr lang="en-US"/>
              <a:t>September 2, 2009 (week 1)</a:t>
            </a:r>
          </a:p>
        </p:txBody>
      </p:sp>
      <p:sp>
        <p:nvSpPr>
          <p:cNvPr id="1029" name="Rectangle 5"/>
          <p:cNvSpPr>
            <a:spLocks noGrp="1" noChangeArrowheads="1"/>
          </p:cNvSpPr>
          <p:nvPr>
            <p:ph type="ftr" sz="quarter" idx="3"/>
          </p:nvPr>
        </p:nvSpPr>
        <p:spPr bwMode="auto">
          <a:xfrm>
            <a:off x="2590800" y="6477000"/>
            <a:ext cx="480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pitchFamily="-112" charset="0"/>
                <a:ea typeface="ＭＳ Ｐゴシック" pitchFamily="-112" charset="-128"/>
                <a:cs typeface="ＭＳ Ｐゴシック" pitchFamily="-112" charset="-128"/>
              </a:defRPr>
            </a:lvl1pPr>
          </a:lstStyle>
          <a:p>
            <a:pPr>
              <a:defRPr/>
            </a:pPr>
            <a:r>
              <a:rPr lang="en-US"/>
              <a:t>ITEC/CSCI/ERTH-6961-01 – Data Science Fall 2009</a:t>
            </a:r>
          </a:p>
        </p:txBody>
      </p:sp>
      <p:sp>
        <p:nvSpPr>
          <p:cNvPr id="1030" name="Rectangle 6"/>
          <p:cNvSpPr>
            <a:spLocks noGrp="1" noChangeArrowheads="1"/>
          </p:cNvSpPr>
          <p:nvPr>
            <p:ph type="sldNum" sz="quarter" idx="4"/>
          </p:nvPr>
        </p:nvSpPr>
        <p:spPr bwMode="auto">
          <a:xfrm>
            <a:off x="7239000" y="6019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4369876F-CD88-5A4D-A32E-6B39CA136F6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 id="214748425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5pPr>
      <a:lvl6pPr marL="457200" algn="ctr" rtl="0" fontAlgn="base">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6pPr>
      <a:lvl7pPr marL="914400" algn="ctr" rtl="0" fontAlgn="base">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7pPr>
      <a:lvl8pPr marL="1371600" algn="ctr" rtl="0" fontAlgn="base">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8pPr>
      <a:lvl9pPr marL="1828800" algn="ctr" rtl="0" fontAlgn="base">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roquestcombo.safaribooksonline.com/9781491910382/cat_cont_html#cat-co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flowingdata.com/2014/02/27/how-to-read-histograms-and-use-them-in-r/" TargetMode="External"/><Relationship Id="rId2" Type="http://schemas.openxmlformats.org/officeDocument/2006/relationships/hyperlink" Target="http://statmethods.net/advgraphs/layout.html" TargetMode="External"/><Relationship Id="rId1" Type="http://schemas.openxmlformats.org/officeDocument/2006/relationships/slideLayout" Target="../slideLayouts/slideLayout2.xml"/><Relationship Id="rId4" Type="http://schemas.openxmlformats.org/officeDocument/2006/relationships/hyperlink" Target="http://escience.rpi.edu/data/D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roquestcombo-safaribooksonline-com.libproxy.rpi.edu/9781491910382"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4" descr="r4a.FINAL 4C logo_croppe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714500"/>
            <a:ext cx="8280400" cy="3429000"/>
          </a:xfrm>
          <a:prstGeom prst="rect">
            <a:avLst/>
          </a:prstGeom>
          <a:noFill/>
          <a:ln>
            <a:noFill/>
          </a:ln>
          <a:extLst>
            <a:ext uri="{909E8E84-426E-40dd-AFC4-6F175D3DCCD1}">
              <a14:hiddenFill xmlns:mc="http://schemas.openxmlformats.org/markup-compatibility/2006" xmlns:mv="urn:schemas-microsoft-com:mac:vml" xmlns="" xmlns:a14="http://schemas.microsoft.com/office/drawing/2010/main">
                <a:solidFill>
                  <a:srgbClr val="FFFFFF"/>
                </a:solidFill>
              </a14:hiddenFill>
            </a:ext>
            <a:ext uri="{91240B29-F687-4f45-9708-019B960494DF}">
              <a14:hiddenLine xmlns:mc="http://schemas.openxmlformats.org/markup-compatibility/2006" xmlns:mv="urn:schemas-microsoft-com:mac:vml" xmlns="" xmlns:a14="http://schemas.microsoft.com/office/drawing/2010/main" w="9525">
                <a:solidFill>
                  <a:srgbClr val="000000"/>
                </a:solidFill>
                <a:miter lim="800000"/>
                <a:headEnd/>
                <a:tailEnd/>
              </a14:hiddenLine>
            </a:ext>
          </a:extLst>
        </p:spPr>
      </p:pic>
      <p:sp>
        <p:nvSpPr>
          <p:cNvPr id="16386" name="Slide Number Placeholder 5"/>
          <p:cNvSpPr>
            <a:spLocks noGrp="1"/>
          </p:cNvSpPr>
          <p:nvPr>
            <p:ph type="sldNum" sz="quarter" idx="12"/>
          </p:nvPr>
        </p:nvSpPr>
        <p:spPr>
          <a:noFill/>
          <a:ln/>
          <a:extLst>
            <a:ext uri="{909E8E84-426E-40dd-AFC4-6F175D3DCCD1}">
              <a14:hiddenFill xmlns:mc="http://schemas.openxmlformats.org/markup-compatibility/2006" xmlns:mv="urn:schemas-microsoft-com:mac:vml" xmlns="" xmlns:a14="http://schemas.microsoft.com/office/drawing/2010/main">
                <a:solidFill>
                  <a:srgbClr val="FFFFFF"/>
                </a:solidFill>
              </a14:hiddenFill>
            </a:ext>
            <a:ext uri="{91240B29-F687-4f45-9708-019B960494DF}">
              <a14:hiddenLine xmlns:mc="http://schemas.openxmlformats.org/markup-compatibility/2006" xmlns:mv="urn:schemas-microsoft-com:mac:vml"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95C7D17-3A46-6142-B96B-4A517FA39B6C}" type="slidenum">
              <a:rPr lang="en-US" sz="1400"/>
              <a:pPr/>
              <a:t>1</a:t>
            </a:fld>
            <a:endParaRPr lang="en-US" sz="1400"/>
          </a:p>
        </p:txBody>
      </p:sp>
      <p:sp>
        <p:nvSpPr>
          <p:cNvPr id="16387" name="Rectangle 3"/>
          <p:cNvSpPr>
            <a:spLocks noGrp="1" noChangeArrowheads="1"/>
          </p:cNvSpPr>
          <p:nvPr>
            <p:ph type="subTitle" idx="1"/>
          </p:nvPr>
        </p:nvSpPr>
        <p:spPr>
          <a:xfrm>
            <a:off x="228600" y="4395370"/>
            <a:ext cx="8686800" cy="1828800"/>
          </a:xfrm>
        </p:spPr>
        <p:txBody>
          <a:bodyPr/>
          <a:lstStyle/>
          <a:p>
            <a:pPr eaLnBrk="1" hangingPunct="1"/>
            <a:r>
              <a:rPr lang="en-US" sz="2400" dirty="0">
                <a:latin typeface="Arial" charset="0"/>
                <a:ea typeface="ＭＳ Ｐゴシック" charset="0"/>
                <a:cs typeface="ＭＳ Ｐゴシック" charset="0"/>
              </a:rPr>
              <a:t> </a:t>
            </a:r>
          </a:p>
          <a:p>
            <a:pPr eaLnBrk="1" hangingPunct="1"/>
            <a:r>
              <a:rPr lang="en-US" altLang="x-none" sz="2400" dirty="0"/>
              <a:t>ITWS-4600/ITWS-6600/MATP-4450/CSCI-4960 MGMT-4962/6962 BCBP 4960</a:t>
            </a:r>
          </a:p>
          <a:p>
            <a:pPr eaLnBrk="1" hangingPunct="1"/>
            <a:endParaRPr lang="en-US" sz="2400" dirty="0">
              <a:latin typeface="Arial" charset="0"/>
              <a:ea typeface="ＭＳ Ｐゴシック" charset="0"/>
              <a:cs typeface="ＭＳ Ｐゴシック" charset="0"/>
            </a:endParaRPr>
          </a:p>
          <a:p>
            <a:pPr eaLnBrk="1" hangingPunct="1"/>
            <a:r>
              <a:rPr lang="en-US" altLang="x-none" sz="2400" dirty="0"/>
              <a:t>Group 1 Module 3(b)  </a:t>
            </a:r>
            <a:r>
              <a:rPr lang="en-US" altLang="x-none" sz="2400" dirty="0">
                <a:latin typeface="Arial" charset="0"/>
                <a:ea typeface="ＭＳ Ｐゴシック" charset="0"/>
              </a:rPr>
              <a:t>Feb 1st</a:t>
            </a:r>
            <a:r>
              <a:rPr lang="en-US" sz="2400" dirty="0">
                <a:latin typeface="Arial" charset="0"/>
                <a:ea typeface="ＭＳ Ｐゴシック" charset="0"/>
                <a:cs typeface="ＭＳ Ｐゴシック" charset="0"/>
              </a:rPr>
              <a:t>, 2021</a:t>
            </a:r>
          </a:p>
        </p:txBody>
      </p:sp>
      <p:sp>
        <p:nvSpPr>
          <p:cNvPr id="16388" name="Rectangle 2"/>
          <p:cNvSpPr>
            <a:spLocks noGrp="1" noChangeArrowheads="1"/>
          </p:cNvSpPr>
          <p:nvPr>
            <p:ph type="ctrTitle"/>
          </p:nvPr>
        </p:nvSpPr>
        <p:spPr>
          <a:xfrm>
            <a:off x="685800" y="152400"/>
            <a:ext cx="7848600" cy="2514600"/>
          </a:xfrm>
        </p:spPr>
        <p:txBody>
          <a:bodyPr/>
          <a:lstStyle/>
          <a:p>
            <a:pPr eaLnBrk="1" hangingPunct="1"/>
            <a:r>
              <a:rPr lang="en-US" sz="4000" dirty="0">
                <a:latin typeface="Arial" charset="0"/>
                <a:ea typeface="ＭＳ Ｐゴシック" charset="0"/>
                <a:cs typeface="ＭＳ Ｐゴシック" charset="0"/>
              </a:rPr>
              <a:t>More on  </a:t>
            </a:r>
            <a:br>
              <a:rPr lang="en-US" sz="4000" dirty="0">
                <a:latin typeface="Arial" charset="0"/>
                <a:ea typeface="ＭＳ Ｐゴシック" charset="0"/>
                <a:cs typeface="ＭＳ Ｐゴシック" charset="0"/>
              </a:rPr>
            </a:br>
            <a:r>
              <a:rPr lang="en-US" sz="4000" dirty="0">
                <a:latin typeface="Arial" charset="0"/>
                <a:ea typeface="ＭＳ Ｐゴシック" charset="0"/>
                <a:cs typeface="ＭＳ Ｐゴシック" charset="0"/>
              </a:rPr>
              <a:t>Exploratory Data Analytics</a:t>
            </a:r>
            <a:br>
              <a:rPr lang="en-US" sz="4000" dirty="0">
                <a:latin typeface="Arial" charset="0"/>
                <a:ea typeface="ＭＳ Ｐゴシック" charset="0"/>
                <a:cs typeface="ＭＳ Ｐゴシック" charset="0"/>
              </a:rPr>
            </a:br>
            <a:r>
              <a:rPr lang="en-US" sz="4000" dirty="0">
                <a:latin typeface="Arial" charset="0"/>
                <a:ea typeface="ＭＳ Ｐゴシック" charset="0"/>
                <a:cs typeface="ＭＳ Ｐゴシック" charset="0"/>
              </a:rPr>
              <a:t>(EDA)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3D78-D202-1140-86DF-F2C72A0242A4}"/>
              </a:ext>
            </a:extLst>
          </p:cNvPr>
          <p:cNvSpPr>
            <a:spLocks noGrp="1"/>
          </p:cNvSpPr>
          <p:nvPr>
            <p:ph type="title"/>
          </p:nvPr>
        </p:nvSpPr>
        <p:spPr/>
        <p:txBody>
          <a:bodyPr/>
          <a:lstStyle/>
          <a:p>
            <a:r>
              <a:rPr lang="en-US" b="1" dirty="0"/>
              <a:t>Your Goal:</a:t>
            </a:r>
            <a:endParaRPr lang="en-US" dirty="0"/>
          </a:p>
        </p:txBody>
      </p:sp>
      <p:sp>
        <p:nvSpPr>
          <p:cNvPr id="3" name="Content Placeholder 2">
            <a:extLst>
              <a:ext uri="{FF2B5EF4-FFF2-40B4-BE49-F238E27FC236}">
                <a16:creationId xmlns:a16="http://schemas.microsoft.com/office/drawing/2014/main" id="{B34C91B0-B082-384A-ADD8-70D20E2B47B3}"/>
              </a:ext>
            </a:extLst>
          </p:cNvPr>
          <p:cNvSpPr>
            <a:spLocks noGrp="1"/>
          </p:cNvSpPr>
          <p:nvPr>
            <p:ph idx="1"/>
          </p:nvPr>
        </p:nvSpPr>
        <p:spPr/>
        <p:txBody>
          <a:bodyPr/>
          <a:lstStyle/>
          <a:p>
            <a:r>
              <a:rPr lang="en-US" b="1" dirty="0"/>
              <a:t>Your goal during EDA is to develop an understanding of your data</a:t>
            </a:r>
            <a:r>
              <a:rPr lang="en-US" dirty="0"/>
              <a:t>. </a:t>
            </a:r>
          </a:p>
          <a:p>
            <a:r>
              <a:rPr lang="en-US" dirty="0"/>
              <a:t>The easiest way to do this is to use questions as tools to guide your investigation. When you ask a question, </a:t>
            </a:r>
            <a:r>
              <a:rPr lang="en-US" b="1" dirty="0"/>
              <a:t>the question focuses your attention on a specific part of your dataset and helps you decide which graphs, models, or transformations to make.</a:t>
            </a:r>
          </a:p>
        </p:txBody>
      </p:sp>
      <p:sp>
        <p:nvSpPr>
          <p:cNvPr id="4" name="Slide Number Placeholder 3">
            <a:extLst>
              <a:ext uri="{FF2B5EF4-FFF2-40B4-BE49-F238E27FC236}">
                <a16:creationId xmlns:a16="http://schemas.microsoft.com/office/drawing/2014/main" id="{DC662F99-9E4B-4F45-8CFA-BA2508E7F27B}"/>
              </a:ext>
            </a:extLst>
          </p:cNvPr>
          <p:cNvSpPr>
            <a:spLocks noGrp="1"/>
          </p:cNvSpPr>
          <p:nvPr>
            <p:ph type="sldNum" sz="quarter" idx="12"/>
          </p:nvPr>
        </p:nvSpPr>
        <p:spPr/>
        <p:txBody>
          <a:bodyPr/>
          <a:lstStyle/>
          <a:p>
            <a:pPr>
              <a:defRPr/>
            </a:pPr>
            <a:fld id="{0593982F-31D2-6A43-8185-1BC402473915}" type="slidenum">
              <a:rPr lang="en-US" smtClean="0"/>
              <a:pPr>
                <a:defRPr/>
              </a:pPr>
              <a:t>10</a:t>
            </a:fld>
            <a:endParaRPr lang="en-US"/>
          </a:p>
        </p:txBody>
      </p:sp>
      <p:sp>
        <p:nvSpPr>
          <p:cNvPr id="5" name="TextBox 4">
            <a:extLst>
              <a:ext uri="{FF2B5EF4-FFF2-40B4-BE49-F238E27FC236}">
                <a16:creationId xmlns:a16="http://schemas.microsoft.com/office/drawing/2014/main" id="{4E2ED85F-E867-E344-90B2-5566BAF06213}"/>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419244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r>
              <a:rPr lang="en-US" b="1" dirty="0"/>
              <a:t>creative process..</a:t>
            </a:r>
            <a:endParaRPr lang="en-US" dirty="0"/>
          </a:p>
        </p:txBody>
      </p:sp>
      <p:sp>
        <p:nvSpPr>
          <p:cNvPr id="3" name="Content Placeholder 2">
            <a:extLst>
              <a:ext uri="{FF2B5EF4-FFF2-40B4-BE49-F238E27FC236}">
                <a16:creationId xmlns:a16="http://schemas.microsoft.com/office/drawing/2014/main" id="{5639E7F6-04DC-044D-B59A-B18B86638C81}"/>
              </a:ext>
            </a:extLst>
          </p:cNvPr>
          <p:cNvSpPr>
            <a:spLocks noGrp="1"/>
          </p:cNvSpPr>
          <p:nvPr>
            <p:ph idx="1"/>
          </p:nvPr>
        </p:nvSpPr>
        <p:spPr/>
        <p:txBody>
          <a:bodyPr/>
          <a:lstStyle/>
          <a:p>
            <a:r>
              <a:rPr lang="en-US" b="1" dirty="0"/>
              <a:t>EDA is fundamentally a creative process</a:t>
            </a:r>
            <a:r>
              <a:rPr lang="en-US" dirty="0"/>
              <a:t>. And like most creative processes, the key to asking </a:t>
            </a:r>
            <a:r>
              <a:rPr lang="en-US" i="1" dirty="0"/>
              <a:t>quality</a:t>
            </a:r>
            <a:r>
              <a:rPr lang="en-US" dirty="0"/>
              <a:t> questions is to generate a large </a:t>
            </a:r>
            <a:r>
              <a:rPr lang="en-US" i="1" dirty="0"/>
              <a:t>quantity</a:t>
            </a:r>
            <a:r>
              <a:rPr lang="en-US" dirty="0"/>
              <a:t> of questions. </a:t>
            </a:r>
          </a:p>
          <a:p>
            <a:r>
              <a:rPr lang="en-US" dirty="0"/>
              <a:t>At the beginning, It is difficult to ask revealing questions at the start of your analysis because you do not know what insights are contained in your dataset.</a:t>
            </a:r>
          </a:p>
        </p:txBody>
      </p:sp>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11</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3236011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r>
              <a:rPr lang="en-US" b="1" dirty="0"/>
              <a:t>No rule on which question..</a:t>
            </a:r>
            <a:endParaRPr lang="en-US" dirty="0"/>
          </a:p>
        </p:txBody>
      </p:sp>
      <p:sp>
        <p:nvSpPr>
          <p:cNvPr id="3" name="Content Placeholder 2">
            <a:extLst>
              <a:ext uri="{FF2B5EF4-FFF2-40B4-BE49-F238E27FC236}">
                <a16:creationId xmlns:a16="http://schemas.microsoft.com/office/drawing/2014/main" id="{5639E7F6-04DC-044D-B59A-B18B86638C81}"/>
              </a:ext>
            </a:extLst>
          </p:cNvPr>
          <p:cNvSpPr>
            <a:spLocks noGrp="1"/>
          </p:cNvSpPr>
          <p:nvPr>
            <p:ph idx="1"/>
          </p:nvPr>
        </p:nvSpPr>
        <p:spPr/>
        <p:txBody>
          <a:bodyPr/>
          <a:lstStyle/>
          <a:p>
            <a:r>
              <a:rPr lang="en-US" b="1" dirty="0"/>
              <a:t>There is no rule about which questions you should ask to guide your research</a:t>
            </a:r>
            <a:r>
              <a:rPr lang="en-US" dirty="0"/>
              <a:t>. </a:t>
            </a:r>
          </a:p>
          <a:p>
            <a:r>
              <a:rPr lang="en-US" dirty="0"/>
              <a:t>However, two types of questions will always be useful for making discoveries within your data. You can </a:t>
            </a:r>
            <a:r>
              <a:rPr lang="en-US" u="sng" dirty="0"/>
              <a:t>loosely word these questions as</a:t>
            </a:r>
            <a:r>
              <a:rPr lang="en-US" dirty="0"/>
              <a:t>:</a:t>
            </a:r>
          </a:p>
          <a:p>
            <a:pPr marL="0" indent="0">
              <a:buNone/>
            </a:pPr>
            <a:r>
              <a:rPr lang="en-US" b="1" dirty="0"/>
              <a:t>1) What type of variation occurs within my     </a:t>
            </a:r>
          </a:p>
          <a:p>
            <a:pPr marL="0" indent="0">
              <a:buNone/>
            </a:pPr>
            <a:r>
              <a:rPr lang="en-US" b="1" dirty="0"/>
              <a:t>   variables?</a:t>
            </a:r>
          </a:p>
          <a:p>
            <a:pPr marL="0" indent="0">
              <a:buNone/>
            </a:pPr>
            <a:r>
              <a:rPr lang="en-US" b="1" dirty="0"/>
              <a:t>2) What type of covariation occurs between </a:t>
            </a:r>
          </a:p>
          <a:p>
            <a:pPr marL="0" indent="0">
              <a:buNone/>
            </a:pPr>
            <a:r>
              <a:rPr lang="en-US" b="1" dirty="0"/>
              <a:t>   my variables?</a:t>
            </a:r>
          </a:p>
          <a:p>
            <a:endParaRPr lang="en-US" dirty="0"/>
          </a:p>
          <a:p>
            <a:pPr marL="0" indent="0">
              <a:buNone/>
            </a:pP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12</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412513" y="6512123"/>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379579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r>
              <a:rPr lang="en-US" b="1" i="1" dirty="0"/>
              <a:t>Variable, Value, Observation</a:t>
            </a:r>
            <a:endParaRPr lang="en-US" dirty="0"/>
          </a:p>
        </p:txBody>
      </p:sp>
      <p:sp>
        <p:nvSpPr>
          <p:cNvPr id="3" name="Content Placeholder 2">
            <a:extLst>
              <a:ext uri="{FF2B5EF4-FFF2-40B4-BE49-F238E27FC236}">
                <a16:creationId xmlns:a16="http://schemas.microsoft.com/office/drawing/2014/main" id="{5639E7F6-04DC-044D-B59A-B18B86638C81}"/>
              </a:ext>
            </a:extLst>
          </p:cNvPr>
          <p:cNvSpPr>
            <a:spLocks noGrp="1"/>
          </p:cNvSpPr>
          <p:nvPr>
            <p:ph idx="1"/>
          </p:nvPr>
        </p:nvSpPr>
        <p:spPr/>
        <p:txBody>
          <a:bodyPr/>
          <a:lstStyle/>
          <a:p>
            <a:r>
              <a:rPr lang="en-US" sz="2400" dirty="0"/>
              <a:t>A </a:t>
            </a:r>
            <a:r>
              <a:rPr lang="en-US" sz="2400" b="1" i="1" dirty="0"/>
              <a:t>variable</a:t>
            </a:r>
            <a:r>
              <a:rPr lang="en-US" sz="2400" dirty="0"/>
              <a:t> is a quantity, quality, or property that you can measure.</a:t>
            </a:r>
          </a:p>
          <a:p>
            <a:r>
              <a:rPr lang="en-US" sz="2400" dirty="0"/>
              <a:t>A </a:t>
            </a:r>
            <a:r>
              <a:rPr lang="en-US" sz="2400" b="1" i="1" dirty="0"/>
              <a:t>value</a:t>
            </a:r>
            <a:r>
              <a:rPr lang="en-US" sz="2400" dirty="0"/>
              <a:t> is the state of a variable when you measure it. The value of a variable may change from measurement to measurement.</a:t>
            </a:r>
          </a:p>
          <a:p>
            <a:r>
              <a:rPr lang="en-US" sz="2400" dirty="0"/>
              <a:t>An </a:t>
            </a:r>
            <a:r>
              <a:rPr lang="en-US" sz="2400" b="1" i="1" dirty="0"/>
              <a:t>observation</a:t>
            </a:r>
            <a:r>
              <a:rPr lang="en-US" sz="2400" dirty="0"/>
              <a:t>, or a </a:t>
            </a:r>
            <a:r>
              <a:rPr lang="en-US" sz="2400" i="1" dirty="0"/>
              <a:t>case</a:t>
            </a:r>
            <a:r>
              <a:rPr lang="en-US" sz="2400" dirty="0"/>
              <a:t>, is a set of measurements made under similar conditions (you usually make all of the measurements in an observation at the same time and on the same object). An observation will contain several values, each associated with a different variable. </a:t>
            </a:r>
            <a:r>
              <a:rPr lang="en-US" sz="2400" b="1" dirty="0"/>
              <a:t>Sometimes refer to an observation as a data point</a:t>
            </a:r>
            <a:r>
              <a:rPr lang="en-US" sz="2400" dirty="0"/>
              <a:t>.</a:t>
            </a:r>
          </a:p>
          <a:p>
            <a:pPr marL="0" indent="0">
              <a:buNone/>
            </a:pPr>
            <a:endParaRPr lang="en-US" dirty="0"/>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13</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1915569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r>
              <a:rPr lang="en-US" b="1" i="1" dirty="0"/>
              <a:t>Variation…</a:t>
            </a:r>
            <a:endParaRPr lang="en-US" dirty="0"/>
          </a:p>
        </p:txBody>
      </p:sp>
      <p:sp>
        <p:nvSpPr>
          <p:cNvPr id="3" name="Content Placeholder 2">
            <a:extLst>
              <a:ext uri="{FF2B5EF4-FFF2-40B4-BE49-F238E27FC236}">
                <a16:creationId xmlns:a16="http://schemas.microsoft.com/office/drawing/2014/main" id="{5639E7F6-04DC-044D-B59A-B18B86638C81}"/>
              </a:ext>
            </a:extLst>
          </p:cNvPr>
          <p:cNvSpPr>
            <a:spLocks noGrp="1"/>
          </p:cNvSpPr>
          <p:nvPr>
            <p:ph idx="1"/>
          </p:nvPr>
        </p:nvSpPr>
        <p:spPr/>
        <p:txBody>
          <a:bodyPr/>
          <a:lstStyle/>
          <a:p>
            <a:r>
              <a:rPr lang="en-US" b="1" i="1" dirty="0"/>
              <a:t>Variation</a:t>
            </a:r>
            <a:r>
              <a:rPr lang="en-US" dirty="0"/>
              <a:t> is the tendency of the values of a variable to change from measurement to measurement. You can see variation easily in real life; if you measure any continuous variable twice, you will get two different results. This is true even if you measure quantities that are constant, like the speed of light. </a:t>
            </a:r>
          </a:p>
          <a:p>
            <a:r>
              <a:rPr lang="en-US" dirty="0"/>
              <a:t>Each of your measurements will include a small amount of error that varies from measurement to measurement. </a:t>
            </a:r>
          </a:p>
        </p:txBody>
      </p:sp>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14</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374413" y="6477000"/>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66672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r>
              <a:rPr lang="en-US" dirty="0"/>
              <a:t>Variation…</a:t>
            </a:r>
          </a:p>
        </p:txBody>
      </p:sp>
      <p:sp>
        <p:nvSpPr>
          <p:cNvPr id="3" name="Content Placeholder 2">
            <a:extLst>
              <a:ext uri="{FF2B5EF4-FFF2-40B4-BE49-F238E27FC236}">
                <a16:creationId xmlns:a16="http://schemas.microsoft.com/office/drawing/2014/main" id="{5639E7F6-04DC-044D-B59A-B18B86638C81}"/>
              </a:ext>
            </a:extLst>
          </p:cNvPr>
          <p:cNvSpPr>
            <a:spLocks noGrp="1"/>
          </p:cNvSpPr>
          <p:nvPr>
            <p:ph idx="1"/>
          </p:nvPr>
        </p:nvSpPr>
        <p:spPr/>
        <p:txBody>
          <a:bodyPr/>
          <a:lstStyle/>
          <a:p>
            <a:r>
              <a:rPr lang="en-US" b="1" dirty="0"/>
              <a:t>Categorical variables can also vary if you measure across different subjects (e.g., the eye colors of different people</a:t>
            </a:r>
            <a:r>
              <a:rPr lang="en-US" dirty="0"/>
              <a:t>), or different times (e.g., the energy levels of an electron at different moments). </a:t>
            </a:r>
          </a:p>
          <a:p>
            <a:r>
              <a:rPr lang="en-US" dirty="0"/>
              <a:t>Every variable has its own pattern of variation, which can reveal interesting information. </a:t>
            </a:r>
          </a:p>
          <a:p>
            <a:r>
              <a:rPr lang="en-US" b="1" dirty="0"/>
              <a:t>The best way to understand the pattern is to visualize the distribution of variables’ values</a:t>
            </a:r>
            <a:r>
              <a:rPr lang="en-US" dirty="0"/>
              <a:t>.</a:t>
            </a:r>
          </a:p>
        </p:txBody>
      </p:sp>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15</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374413" y="6551711"/>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1396760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r>
              <a:rPr lang="en-US" b="1" dirty="0"/>
              <a:t>Visualizing Distributions</a:t>
            </a:r>
            <a:endParaRPr lang="en-US" dirty="0"/>
          </a:p>
        </p:txBody>
      </p:sp>
      <p:sp>
        <p:nvSpPr>
          <p:cNvPr id="3" name="Content Placeholder 2">
            <a:extLst>
              <a:ext uri="{FF2B5EF4-FFF2-40B4-BE49-F238E27FC236}">
                <a16:creationId xmlns:a16="http://schemas.microsoft.com/office/drawing/2014/main" id="{5639E7F6-04DC-044D-B59A-B18B86638C81}"/>
              </a:ext>
            </a:extLst>
          </p:cNvPr>
          <p:cNvSpPr>
            <a:spLocks noGrp="1"/>
          </p:cNvSpPr>
          <p:nvPr>
            <p:ph idx="1"/>
          </p:nvPr>
        </p:nvSpPr>
        <p:spPr/>
        <p:txBody>
          <a:bodyPr/>
          <a:lstStyle/>
          <a:p>
            <a:r>
              <a:rPr lang="en-US" dirty="0"/>
              <a:t>How you visualize the distribution of a variable will depend on whether the variable is categorical or continuous. A </a:t>
            </a:r>
            <a:r>
              <a:rPr lang="en-US" b="1" dirty="0"/>
              <a:t>variable is </a:t>
            </a:r>
            <a:r>
              <a:rPr lang="en-US" b="1" i="1" dirty="0"/>
              <a:t>categorical</a:t>
            </a:r>
            <a:r>
              <a:rPr lang="en-US" b="1" dirty="0"/>
              <a:t> if it can only take one of a small set of values</a:t>
            </a:r>
            <a:r>
              <a:rPr lang="en-US" dirty="0"/>
              <a:t>. </a:t>
            </a:r>
          </a:p>
          <a:p>
            <a:r>
              <a:rPr lang="en-US" b="1" dirty="0"/>
              <a:t>In R, categorical variables are usually saved as factors or character vectors</a:t>
            </a:r>
            <a:r>
              <a:rPr lang="en-US" dirty="0"/>
              <a:t>. To examine the distribution of a categorical variable, use a bar chart:</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16</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30758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r>
              <a:rPr lang="en-US" b="1" dirty="0"/>
              <a:t>Categorical Variables…</a:t>
            </a:r>
            <a:endParaRPr lang="en-US" dirty="0"/>
          </a:p>
        </p:txBody>
      </p:sp>
      <p:sp>
        <p:nvSpPr>
          <p:cNvPr id="3" name="Content Placeholder 2">
            <a:extLst>
              <a:ext uri="{FF2B5EF4-FFF2-40B4-BE49-F238E27FC236}">
                <a16:creationId xmlns:a16="http://schemas.microsoft.com/office/drawing/2014/main" id="{5639E7F6-04DC-044D-B59A-B18B86638C81}"/>
              </a:ext>
            </a:extLst>
          </p:cNvPr>
          <p:cNvSpPr>
            <a:spLocks noGrp="1"/>
          </p:cNvSpPr>
          <p:nvPr>
            <p:ph idx="1"/>
          </p:nvPr>
        </p:nvSpPr>
        <p:spPr/>
        <p:txBody>
          <a:bodyPr/>
          <a:lstStyle/>
          <a:p>
            <a:r>
              <a:rPr lang="en-US" dirty="0"/>
              <a:t>A variable is </a:t>
            </a:r>
            <a:r>
              <a:rPr lang="en-US" i="1" dirty="0"/>
              <a:t>categorical</a:t>
            </a:r>
            <a:r>
              <a:rPr lang="en-US" dirty="0"/>
              <a:t> if it can only take one of a small set of values. </a:t>
            </a:r>
          </a:p>
          <a:p>
            <a:r>
              <a:rPr lang="en-US" dirty="0"/>
              <a:t>In R, categorical variables are usually saved as factors or character vectors. </a:t>
            </a:r>
          </a:p>
          <a:p>
            <a:r>
              <a:rPr lang="en-US" b="1" dirty="0"/>
              <a:t>To examine the distribution of a categorical variable, use a </a:t>
            </a:r>
            <a:r>
              <a:rPr lang="en-US" b="1" u="sng" dirty="0"/>
              <a:t>Bar Chart</a:t>
            </a:r>
            <a:endParaRPr lang="en-US" b="1" dirty="0"/>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17</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2520102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39E7F6-04DC-044D-B59A-B18B86638C81}"/>
              </a:ext>
            </a:extLst>
          </p:cNvPr>
          <p:cNvSpPr>
            <a:spLocks noGrp="1"/>
          </p:cNvSpPr>
          <p:nvPr>
            <p:ph idx="1"/>
          </p:nvPr>
        </p:nvSpPr>
        <p:spPr/>
        <p:txBody>
          <a:bodyPr/>
          <a:lstStyle/>
          <a:p>
            <a:r>
              <a:rPr lang="en-US" dirty="0" err="1"/>
              <a:t>ggplot</a:t>
            </a:r>
            <a:r>
              <a:rPr lang="en-US" dirty="0"/>
              <a:t>(data = diamonds) + </a:t>
            </a:r>
            <a:r>
              <a:rPr lang="en-US" dirty="0" err="1"/>
              <a:t>geom_bar</a:t>
            </a:r>
            <a:r>
              <a:rPr lang="en-US" dirty="0"/>
              <a:t>(mapping = </a:t>
            </a:r>
            <a:r>
              <a:rPr lang="en-US" dirty="0" err="1"/>
              <a:t>aes</a:t>
            </a:r>
            <a:r>
              <a:rPr lang="en-US" dirty="0"/>
              <a:t>(x = cut))</a:t>
            </a:r>
            <a:br>
              <a:rPr lang="en-US" dirty="0"/>
            </a:br>
            <a:endParaRPr lang="en-US" dirty="0"/>
          </a:p>
        </p:txBody>
      </p:sp>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18</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412513" y="6512123"/>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pic>
        <p:nvPicPr>
          <p:cNvPr id="7" name="Picture 6" descr="A picture containing screenshot&#13;&#10;&#13;&#10;Description automatically generated">
            <a:extLst>
              <a:ext uri="{FF2B5EF4-FFF2-40B4-BE49-F238E27FC236}">
                <a16:creationId xmlns:a16="http://schemas.microsoft.com/office/drawing/2014/main" id="{34100BDC-57C6-5D4A-88B0-B8C08A6A77B9}"/>
              </a:ext>
            </a:extLst>
          </p:cNvPr>
          <p:cNvPicPr>
            <a:picLocks noChangeAspect="1"/>
          </p:cNvPicPr>
          <p:nvPr/>
        </p:nvPicPr>
        <p:blipFill>
          <a:blip r:embed="rId2"/>
          <a:stretch>
            <a:fillRect/>
          </a:stretch>
        </p:blipFill>
        <p:spPr>
          <a:xfrm>
            <a:off x="1691680" y="2166348"/>
            <a:ext cx="5256584" cy="3287303"/>
          </a:xfrm>
          <a:prstGeom prst="rect">
            <a:avLst/>
          </a:prstGeom>
        </p:spPr>
      </p:pic>
      <p:sp>
        <p:nvSpPr>
          <p:cNvPr id="8" name="TextBox 7">
            <a:extLst>
              <a:ext uri="{FF2B5EF4-FFF2-40B4-BE49-F238E27FC236}">
                <a16:creationId xmlns:a16="http://schemas.microsoft.com/office/drawing/2014/main" id="{4466E10F-119D-F747-94D5-206C0ECC1254}"/>
              </a:ext>
            </a:extLst>
          </p:cNvPr>
          <p:cNvSpPr txBox="1"/>
          <p:nvPr/>
        </p:nvSpPr>
        <p:spPr>
          <a:xfrm>
            <a:off x="42125" y="5464980"/>
            <a:ext cx="8983550" cy="830997"/>
          </a:xfrm>
          <a:prstGeom prst="rect">
            <a:avLst/>
          </a:prstGeom>
          <a:noFill/>
        </p:spPr>
        <p:txBody>
          <a:bodyPr wrap="none" rtlCol="0">
            <a:spAutoFit/>
          </a:bodyPr>
          <a:lstStyle/>
          <a:p>
            <a:r>
              <a:rPr lang="en-US" dirty="0"/>
              <a:t>The height of the bars displays how many observations occurred</a:t>
            </a:r>
          </a:p>
          <a:p>
            <a:r>
              <a:rPr lang="en-US" dirty="0"/>
              <a:t> with each x value.</a:t>
            </a:r>
          </a:p>
        </p:txBody>
      </p:sp>
    </p:spTree>
    <p:extLst>
      <p:ext uri="{BB962C8B-B14F-4D97-AF65-F5344CB8AC3E}">
        <p14:creationId xmlns:p14="http://schemas.microsoft.com/office/powerpoint/2010/main" val="1118316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39E7F6-04DC-044D-B59A-B18B86638C81}"/>
              </a:ext>
            </a:extLst>
          </p:cNvPr>
          <p:cNvSpPr>
            <a:spLocks noGrp="1"/>
          </p:cNvSpPr>
          <p:nvPr>
            <p:ph idx="1"/>
          </p:nvPr>
        </p:nvSpPr>
        <p:spPr/>
        <p:txBody>
          <a:bodyPr/>
          <a:lstStyle/>
          <a:p>
            <a:r>
              <a:rPr lang="en-US" dirty="0">
                <a:solidFill>
                  <a:srgbClr val="000000"/>
                </a:solidFill>
                <a:latin typeface="Times New Roman" panose="02020603050405020304" pitchFamily="18" charset="0"/>
              </a:rPr>
              <a:t>The height of the bars displays how many observations occurred with each x value. You can compute these values manually with </a:t>
            </a:r>
          </a:p>
          <a:p>
            <a:pPr marL="0" indent="0">
              <a:buNone/>
            </a:pPr>
            <a:r>
              <a:rPr lang="en-US" dirty="0" err="1"/>
              <a:t>dplyr</a:t>
            </a:r>
            <a:r>
              <a:rPr lang="en-US" dirty="0"/>
              <a:t>::count()</a:t>
            </a:r>
            <a:r>
              <a:rPr lang="en-US" dirty="0">
                <a:solidFill>
                  <a:srgbClr val="000000"/>
                </a:solidFill>
                <a:latin typeface="Times New Roman" panose="02020603050405020304" pitchFamily="18" charset="0"/>
              </a:rPr>
              <a:t>:</a:t>
            </a:r>
            <a:endParaRPr lang="en-US" dirty="0"/>
          </a:p>
          <a:p>
            <a:endParaRPr lang="en-US" dirty="0"/>
          </a:p>
        </p:txBody>
      </p:sp>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19</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pic>
        <p:nvPicPr>
          <p:cNvPr id="8" name="Picture 7" descr="A screenshot of a cell phone&#13;&#10;&#13;&#10;Description automatically generated">
            <a:extLst>
              <a:ext uri="{FF2B5EF4-FFF2-40B4-BE49-F238E27FC236}">
                <a16:creationId xmlns:a16="http://schemas.microsoft.com/office/drawing/2014/main" id="{8FF0A4BC-348A-BA41-8E1B-202317A69A0D}"/>
              </a:ext>
            </a:extLst>
          </p:cNvPr>
          <p:cNvPicPr>
            <a:picLocks noChangeAspect="1"/>
          </p:cNvPicPr>
          <p:nvPr/>
        </p:nvPicPr>
        <p:blipFill>
          <a:blip r:embed="rId2"/>
          <a:stretch>
            <a:fillRect/>
          </a:stretch>
        </p:blipFill>
        <p:spPr>
          <a:xfrm>
            <a:off x="2046513" y="3212976"/>
            <a:ext cx="2558132" cy="2558132"/>
          </a:xfrm>
          <a:prstGeom prst="rect">
            <a:avLst/>
          </a:prstGeom>
        </p:spPr>
      </p:pic>
    </p:spTree>
    <p:extLst>
      <p:ext uri="{BB962C8B-B14F-4D97-AF65-F5344CB8AC3E}">
        <p14:creationId xmlns:p14="http://schemas.microsoft.com/office/powerpoint/2010/main" val="359131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405A-F0DF-A841-971D-4BB99B911A49}"/>
              </a:ext>
            </a:extLst>
          </p:cNvPr>
          <p:cNvSpPr>
            <a:spLocks noGrp="1"/>
          </p:cNvSpPr>
          <p:nvPr>
            <p:ph type="title"/>
          </p:nvPr>
        </p:nvSpPr>
        <p:spPr/>
        <p:txBody>
          <a:bodyPr/>
          <a:lstStyle/>
          <a:p>
            <a:r>
              <a:rPr lang="en-US" dirty="0"/>
              <a:t>Graphs (Visualization)..</a:t>
            </a:r>
          </a:p>
        </p:txBody>
      </p:sp>
      <p:sp>
        <p:nvSpPr>
          <p:cNvPr id="3" name="Content Placeholder 2">
            <a:extLst>
              <a:ext uri="{FF2B5EF4-FFF2-40B4-BE49-F238E27FC236}">
                <a16:creationId xmlns:a16="http://schemas.microsoft.com/office/drawing/2014/main" id="{826A4834-E23A-FA4B-B2C2-DC5D6E6E9FB9}"/>
              </a:ext>
            </a:extLst>
          </p:cNvPr>
          <p:cNvSpPr>
            <a:spLocks noGrp="1"/>
          </p:cNvSpPr>
          <p:nvPr>
            <p:ph idx="1"/>
          </p:nvPr>
        </p:nvSpPr>
        <p:spPr/>
        <p:txBody>
          <a:bodyPr/>
          <a:lstStyle/>
          <a:p>
            <a:r>
              <a:rPr lang="en-US" i="1" dirty="0"/>
              <a:t>The simple graph has brought more information to the data analyst’s mind than any other device.  ~</a:t>
            </a:r>
            <a:r>
              <a:rPr lang="en-US" dirty="0"/>
              <a:t>John Tukey</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0E828CC1-1D97-5A45-AE8C-27F13A9301FF}"/>
              </a:ext>
            </a:extLst>
          </p:cNvPr>
          <p:cNvSpPr>
            <a:spLocks noGrp="1"/>
          </p:cNvSpPr>
          <p:nvPr>
            <p:ph type="sldNum" sz="quarter" idx="12"/>
          </p:nvPr>
        </p:nvSpPr>
        <p:spPr/>
        <p:txBody>
          <a:bodyPr/>
          <a:lstStyle/>
          <a:p>
            <a:pPr>
              <a:defRPr/>
            </a:pPr>
            <a:fld id="{0593982F-31D2-6A43-8185-1BC402473915}" type="slidenum">
              <a:rPr lang="en-US" smtClean="0"/>
              <a:pPr>
                <a:defRPr/>
              </a:pPr>
              <a:t>2</a:t>
            </a:fld>
            <a:endParaRPr lang="en-US"/>
          </a:p>
        </p:txBody>
      </p:sp>
    </p:spTree>
    <p:extLst>
      <p:ext uri="{BB962C8B-B14F-4D97-AF65-F5344CB8AC3E}">
        <p14:creationId xmlns:p14="http://schemas.microsoft.com/office/powerpoint/2010/main" val="3523182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r>
              <a:rPr lang="en-US" dirty="0"/>
              <a:t>Continuous Variable… </a:t>
            </a:r>
          </a:p>
        </p:txBody>
      </p:sp>
      <p:sp>
        <p:nvSpPr>
          <p:cNvPr id="3" name="Content Placeholder 2">
            <a:extLst>
              <a:ext uri="{FF2B5EF4-FFF2-40B4-BE49-F238E27FC236}">
                <a16:creationId xmlns:a16="http://schemas.microsoft.com/office/drawing/2014/main" id="{5639E7F6-04DC-044D-B59A-B18B86638C81}"/>
              </a:ext>
            </a:extLst>
          </p:cNvPr>
          <p:cNvSpPr>
            <a:spLocks noGrp="1"/>
          </p:cNvSpPr>
          <p:nvPr>
            <p:ph idx="1"/>
          </p:nvPr>
        </p:nvSpPr>
        <p:spPr/>
        <p:txBody>
          <a:bodyPr/>
          <a:lstStyle/>
          <a:p>
            <a:r>
              <a:rPr lang="en-US" dirty="0"/>
              <a:t>A </a:t>
            </a:r>
            <a:r>
              <a:rPr lang="en-US" b="1" dirty="0"/>
              <a:t>variable is </a:t>
            </a:r>
            <a:r>
              <a:rPr lang="en-US" b="1" i="1" dirty="0"/>
              <a:t>continuous</a:t>
            </a:r>
            <a:r>
              <a:rPr lang="en-US" b="1" dirty="0"/>
              <a:t> if it can take any of an infinite set of ordered values</a:t>
            </a:r>
            <a:r>
              <a:rPr lang="en-US" dirty="0"/>
              <a:t>. </a:t>
            </a:r>
          </a:p>
          <a:p>
            <a:r>
              <a:rPr lang="en-US" dirty="0"/>
              <a:t>Numbers and date-times are two examples of continuous variables. </a:t>
            </a:r>
          </a:p>
          <a:p>
            <a:r>
              <a:rPr lang="en-US" sz="3600" b="1" u="sng" dirty="0"/>
              <a:t>To examine the distribution of a continuous variable, use a histogram</a:t>
            </a:r>
          </a:p>
        </p:txBody>
      </p:sp>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20</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2226335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39E7F6-04DC-044D-B59A-B18B86638C81}"/>
              </a:ext>
            </a:extLst>
          </p:cNvPr>
          <p:cNvSpPr>
            <a:spLocks noGrp="1"/>
          </p:cNvSpPr>
          <p:nvPr>
            <p:ph idx="1"/>
          </p:nvPr>
        </p:nvSpPr>
        <p:spPr/>
        <p:txBody>
          <a:bodyPr/>
          <a:lstStyle/>
          <a:p>
            <a:r>
              <a:rPr lang="en-US" dirty="0" err="1"/>
              <a:t>ggplot</a:t>
            </a:r>
            <a:r>
              <a:rPr lang="en-US" dirty="0"/>
              <a:t>(data = diamonds) + </a:t>
            </a:r>
            <a:r>
              <a:rPr lang="en-US" dirty="0" err="1"/>
              <a:t>geom_histogram</a:t>
            </a:r>
            <a:r>
              <a:rPr lang="en-US" dirty="0"/>
              <a:t>(mapping = </a:t>
            </a:r>
            <a:r>
              <a:rPr lang="en-US" dirty="0" err="1"/>
              <a:t>aes</a:t>
            </a:r>
            <a:r>
              <a:rPr lang="en-US" dirty="0"/>
              <a:t>(x = carat), </a:t>
            </a:r>
            <a:r>
              <a:rPr lang="en-US" dirty="0" err="1"/>
              <a:t>binwidth</a:t>
            </a:r>
            <a:r>
              <a:rPr lang="en-US" dirty="0"/>
              <a:t> = 0.5)</a:t>
            </a:r>
            <a:br>
              <a:rPr lang="en-US" dirty="0"/>
            </a:br>
            <a:endParaRPr lang="en-US" dirty="0"/>
          </a:p>
        </p:txBody>
      </p:sp>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21</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pic>
        <p:nvPicPr>
          <p:cNvPr id="7" name="Picture 6" descr="A close up of a white wall&#13;&#10;&#13;&#10;Description automatically generated">
            <a:extLst>
              <a:ext uri="{FF2B5EF4-FFF2-40B4-BE49-F238E27FC236}">
                <a16:creationId xmlns:a16="http://schemas.microsoft.com/office/drawing/2014/main" id="{AA33A35F-A7C2-FF47-B1B3-A7C0DCD810CF}"/>
              </a:ext>
            </a:extLst>
          </p:cNvPr>
          <p:cNvPicPr>
            <a:picLocks noChangeAspect="1"/>
          </p:cNvPicPr>
          <p:nvPr/>
        </p:nvPicPr>
        <p:blipFill>
          <a:blip r:embed="rId2"/>
          <a:stretch>
            <a:fillRect/>
          </a:stretch>
        </p:blipFill>
        <p:spPr>
          <a:xfrm>
            <a:off x="1763688" y="2729588"/>
            <a:ext cx="5475312" cy="3400121"/>
          </a:xfrm>
          <a:prstGeom prst="rect">
            <a:avLst/>
          </a:prstGeom>
        </p:spPr>
      </p:pic>
    </p:spTree>
    <p:extLst>
      <p:ext uri="{BB962C8B-B14F-4D97-AF65-F5344CB8AC3E}">
        <p14:creationId xmlns:p14="http://schemas.microsoft.com/office/powerpoint/2010/main" val="2962275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39E7F6-04DC-044D-B59A-B18B86638C81}"/>
              </a:ext>
            </a:extLst>
          </p:cNvPr>
          <p:cNvSpPr>
            <a:spLocks noGrp="1"/>
          </p:cNvSpPr>
          <p:nvPr>
            <p:ph idx="1"/>
          </p:nvPr>
        </p:nvSpPr>
        <p:spPr/>
        <p:txBody>
          <a:bodyPr/>
          <a:lstStyle/>
          <a:p>
            <a:r>
              <a:rPr lang="en-US" dirty="0"/>
              <a:t>You can compute this by hand by combining </a:t>
            </a:r>
          </a:p>
          <a:p>
            <a:pPr marL="0" indent="0">
              <a:buNone/>
            </a:pPr>
            <a:r>
              <a:rPr lang="en-US" dirty="0" err="1"/>
              <a:t>dplyr</a:t>
            </a:r>
            <a:r>
              <a:rPr lang="en-US" dirty="0"/>
              <a:t>::count() and ggplot2::</a:t>
            </a:r>
            <a:r>
              <a:rPr lang="en-US" dirty="0" err="1"/>
              <a:t>cut_width</a:t>
            </a:r>
            <a:r>
              <a:rPr lang="en-US" dirty="0"/>
              <a:t>():</a:t>
            </a:r>
          </a:p>
          <a:p>
            <a:pPr marL="0" indent="0">
              <a:buNone/>
            </a:pPr>
            <a:endParaRPr lang="en-US" dirty="0"/>
          </a:p>
          <a:p>
            <a:pPr marL="0" indent="0">
              <a:buNone/>
            </a:pPr>
            <a:r>
              <a:rPr lang="en-US" dirty="0"/>
              <a:t>diamonds %&gt;% count(</a:t>
            </a:r>
            <a:r>
              <a:rPr lang="en-US" dirty="0" err="1"/>
              <a:t>cut_width</a:t>
            </a:r>
            <a:r>
              <a:rPr lang="en-US" dirty="0"/>
              <a:t>(carat, 0.5))</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22</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pic>
        <p:nvPicPr>
          <p:cNvPr id="7" name="Picture 6" descr="A screenshot of a cell phone&#13;&#10;&#13;&#10;Description automatically generated">
            <a:extLst>
              <a:ext uri="{FF2B5EF4-FFF2-40B4-BE49-F238E27FC236}">
                <a16:creationId xmlns:a16="http://schemas.microsoft.com/office/drawing/2014/main" id="{B2440558-FB7F-3E45-9BC2-4FA3F0F88274}"/>
              </a:ext>
            </a:extLst>
          </p:cNvPr>
          <p:cNvPicPr>
            <a:picLocks noChangeAspect="1"/>
          </p:cNvPicPr>
          <p:nvPr/>
        </p:nvPicPr>
        <p:blipFill>
          <a:blip r:embed="rId2"/>
          <a:stretch>
            <a:fillRect/>
          </a:stretch>
        </p:blipFill>
        <p:spPr>
          <a:xfrm>
            <a:off x="1979712" y="3645024"/>
            <a:ext cx="3240360" cy="2328026"/>
          </a:xfrm>
          <a:prstGeom prst="rect">
            <a:avLst/>
          </a:prstGeom>
        </p:spPr>
      </p:pic>
    </p:spTree>
    <p:extLst>
      <p:ext uri="{BB962C8B-B14F-4D97-AF65-F5344CB8AC3E}">
        <p14:creationId xmlns:p14="http://schemas.microsoft.com/office/powerpoint/2010/main" val="342754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39E7F6-04DC-044D-B59A-B18B86638C81}"/>
              </a:ext>
            </a:extLst>
          </p:cNvPr>
          <p:cNvSpPr>
            <a:spLocks noGrp="1"/>
          </p:cNvSpPr>
          <p:nvPr>
            <p:ph idx="1"/>
          </p:nvPr>
        </p:nvSpPr>
        <p:spPr/>
        <p:txBody>
          <a:bodyPr/>
          <a:lstStyle/>
          <a:p>
            <a:r>
              <a:rPr lang="en-US" b="1" dirty="0"/>
              <a:t>A histogram divides the x-axis into equally spaced bins</a:t>
            </a:r>
            <a:r>
              <a:rPr lang="en-US" dirty="0"/>
              <a:t> and then uses the height of each bar to display the number of observations that fall in each bin. </a:t>
            </a:r>
          </a:p>
          <a:p>
            <a:r>
              <a:rPr lang="en-US" dirty="0"/>
              <a:t>In the preceding graph, the tallest bar shows that almost 30,000 observations have a carat value between 0.25 and 0.75, which are the left and right edges of the bar.</a:t>
            </a:r>
          </a:p>
        </p:txBody>
      </p:sp>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23</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4294353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39E7F6-04DC-044D-B59A-B18B86638C81}"/>
              </a:ext>
            </a:extLst>
          </p:cNvPr>
          <p:cNvSpPr>
            <a:spLocks noGrp="1"/>
          </p:cNvSpPr>
          <p:nvPr>
            <p:ph idx="1"/>
          </p:nvPr>
        </p:nvSpPr>
        <p:spPr/>
        <p:txBody>
          <a:bodyPr/>
          <a:lstStyle/>
          <a:p>
            <a:r>
              <a:rPr lang="en-US" dirty="0"/>
              <a:t>You can set the width of the intervals in a histogram with the </a:t>
            </a:r>
            <a:r>
              <a:rPr lang="en-US" b="1" i="1" dirty="0" err="1"/>
              <a:t>binwidth</a:t>
            </a:r>
            <a:r>
              <a:rPr lang="en-US" dirty="0"/>
              <a:t> argument, which is measured in the units of the x variable. </a:t>
            </a:r>
          </a:p>
          <a:p>
            <a:r>
              <a:rPr lang="en-US" dirty="0"/>
              <a:t>You should always </a:t>
            </a:r>
            <a:r>
              <a:rPr lang="en-US" b="1" dirty="0"/>
              <a:t>explore a variety of </a:t>
            </a:r>
            <a:r>
              <a:rPr lang="en-US" b="1" i="1" dirty="0" err="1"/>
              <a:t>binwidths</a:t>
            </a:r>
            <a:r>
              <a:rPr lang="en-US" dirty="0"/>
              <a:t> when working with histograms, as </a:t>
            </a:r>
            <a:r>
              <a:rPr lang="en-US" b="1" dirty="0"/>
              <a:t>different </a:t>
            </a:r>
            <a:r>
              <a:rPr lang="en-US" b="1" i="1" dirty="0" err="1"/>
              <a:t>binwidths</a:t>
            </a:r>
            <a:r>
              <a:rPr lang="en-US" b="1" dirty="0"/>
              <a:t> can reveal different patterns</a:t>
            </a:r>
            <a:r>
              <a:rPr lang="en-US" dirty="0"/>
              <a:t>. </a:t>
            </a:r>
          </a:p>
        </p:txBody>
      </p:sp>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24</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72412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39E7F6-04DC-044D-B59A-B18B86638C81}"/>
              </a:ext>
            </a:extLst>
          </p:cNvPr>
          <p:cNvSpPr>
            <a:spLocks noGrp="1"/>
          </p:cNvSpPr>
          <p:nvPr>
            <p:ph idx="1"/>
          </p:nvPr>
        </p:nvSpPr>
        <p:spPr/>
        <p:txBody>
          <a:bodyPr/>
          <a:lstStyle/>
          <a:p>
            <a:r>
              <a:rPr lang="en-US" dirty="0"/>
              <a:t>For example, here is how the preceding graph looks when we zoom into just the diamonds with a size of less than three carats and choose a smaller </a:t>
            </a:r>
            <a:r>
              <a:rPr lang="en-US" dirty="0" err="1"/>
              <a:t>binwidth</a:t>
            </a:r>
            <a:r>
              <a:rPr lang="en-US" dirty="0"/>
              <a:t>:</a:t>
            </a:r>
          </a:p>
          <a:p>
            <a:pPr marL="0" indent="0">
              <a:buNone/>
            </a:pPr>
            <a:endParaRPr lang="en-US" dirty="0"/>
          </a:p>
          <a:p>
            <a:pPr marL="0" indent="0">
              <a:buNone/>
            </a:pPr>
            <a:r>
              <a:rPr lang="en-US" dirty="0"/>
              <a:t>smaller &lt;- diamonds %&gt;% filter(carat &lt; 3) </a:t>
            </a:r>
            <a:r>
              <a:rPr lang="en-US" dirty="0" err="1"/>
              <a:t>ggplot</a:t>
            </a:r>
            <a:r>
              <a:rPr lang="en-US" dirty="0"/>
              <a:t>(data = smaller, mapping = </a:t>
            </a:r>
            <a:r>
              <a:rPr lang="en-US" dirty="0" err="1"/>
              <a:t>aes</a:t>
            </a:r>
            <a:r>
              <a:rPr lang="en-US" dirty="0"/>
              <a:t>(x = carat)) + </a:t>
            </a:r>
            <a:r>
              <a:rPr lang="en-US" dirty="0" err="1"/>
              <a:t>geom_histogram</a:t>
            </a:r>
            <a:r>
              <a:rPr lang="en-US" dirty="0"/>
              <a:t>(</a:t>
            </a:r>
            <a:r>
              <a:rPr lang="en-US" dirty="0" err="1"/>
              <a:t>binwidth</a:t>
            </a:r>
            <a:r>
              <a:rPr lang="en-US" dirty="0"/>
              <a:t> = 0.1)</a:t>
            </a:r>
          </a:p>
        </p:txBody>
      </p:sp>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25</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969509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24E-ACA8-984B-B015-65B6D180AA6A}"/>
              </a:ext>
            </a:extLst>
          </p:cNvPr>
          <p:cNvSpPr>
            <a:spLocks noGrp="1"/>
          </p:cNvSpPr>
          <p:nvPr>
            <p:ph type="title"/>
          </p:nvPr>
        </p:nvSpPr>
        <p:spPr/>
        <p:txBody>
          <a:bodyPr/>
          <a:lstStyle/>
          <a:p>
            <a:endParaRPr lang="en-US"/>
          </a:p>
        </p:txBody>
      </p:sp>
      <p:pic>
        <p:nvPicPr>
          <p:cNvPr id="7" name="Content Placeholder 6" descr="A screenshot of a cell phone&#13;&#10;&#13;&#10;Description automatically generated">
            <a:extLst>
              <a:ext uri="{FF2B5EF4-FFF2-40B4-BE49-F238E27FC236}">
                <a16:creationId xmlns:a16="http://schemas.microsoft.com/office/drawing/2014/main" id="{E2F16B14-45C6-A94B-A8C3-77D2F70A5602}"/>
              </a:ext>
            </a:extLst>
          </p:cNvPr>
          <p:cNvPicPr>
            <a:picLocks noGrp="1" noChangeAspect="1"/>
          </p:cNvPicPr>
          <p:nvPr>
            <p:ph idx="1"/>
          </p:nvPr>
        </p:nvPicPr>
        <p:blipFill>
          <a:blip r:embed="rId2"/>
          <a:stretch>
            <a:fillRect/>
          </a:stretch>
        </p:blipFill>
        <p:spPr>
          <a:xfrm>
            <a:off x="1979712" y="2190698"/>
            <a:ext cx="5930128" cy="4295430"/>
          </a:xfrm>
        </p:spPr>
      </p:pic>
      <p:sp>
        <p:nvSpPr>
          <p:cNvPr id="4" name="Slide Number Placeholder 3">
            <a:extLst>
              <a:ext uri="{FF2B5EF4-FFF2-40B4-BE49-F238E27FC236}">
                <a16:creationId xmlns:a16="http://schemas.microsoft.com/office/drawing/2014/main" id="{BEA7E653-B82A-764F-AD07-8DA5D51245A4}"/>
              </a:ext>
            </a:extLst>
          </p:cNvPr>
          <p:cNvSpPr>
            <a:spLocks noGrp="1"/>
          </p:cNvSpPr>
          <p:nvPr>
            <p:ph type="sldNum" sz="quarter" idx="12"/>
          </p:nvPr>
        </p:nvSpPr>
        <p:spPr/>
        <p:txBody>
          <a:bodyPr/>
          <a:lstStyle/>
          <a:p>
            <a:pPr>
              <a:defRPr/>
            </a:pPr>
            <a:fld id="{0593982F-31D2-6A43-8185-1BC402473915}" type="slidenum">
              <a:rPr lang="en-US" smtClean="0"/>
              <a:pPr>
                <a:defRPr/>
              </a:pPr>
              <a:t>26</a:t>
            </a:fld>
            <a:endParaRPr lang="en-US"/>
          </a:p>
        </p:txBody>
      </p:sp>
      <p:sp>
        <p:nvSpPr>
          <p:cNvPr id="5" name="TextBox 4">
            <a:extLst>
              <a:ext uri="{FF2B5EF4-FFF2-40B4-BE49-F238E27FC236}">
                <a16:creationId xmlns:a16="http://schemas.microsoft.com/office/drawing/2014/main" id="{F1DC7AAA-5EF6-9F45-8E76-14936E5F1863}"/>
              </a:ext>
            </a:extLst>
          </p:cNvPr>
          <p:cNvSpPr txBox="1"/>
          <p:nvPr/>
        </p:nvSpPr>
        <p:spPr>
          <a:xfrm>
            <a:off x="412513" y="6477000"/>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
        <p:nvSpPr>
          <p:cNvPr id="8" name="Rectangle 7">
            <a:extLst>
              <a:ext uri="{FF2B5EF4-FFF2-40B4-BE49-F238E27FC236}">
                <a16:creationId xmlns:a16="http://schemas.microsoft.com/office/drawing/2014/main" id="{990429D1-912B-6640-BF30-19EDE0A682DA}"/>
              </a:ext>
            </a:extLst>
          </p:cNvPr>
          <p:cNvSpPr/>
          <p:nvPr/>
        </p:nvSpPr>
        <p:spPr>
          <a:xfrm>
            <a:off x="323528" y="976745"/>
            <a:ext cx="7920880" cy="1200329"/>
          </a:xfrm>
          <a:prstGeom prst="rect">
            <a:avLst/>
          </a:prstGeom>
        </p:spPr>
        <p:txBody>
          <a:bodyPr wrap="square">
            <a:spAutoFit/>
          </a:bodyPr>
          <a:lstStyle/>
          <a:p>
            <a:pPr marL="0" indent="0">
              <a:buNone/>
            </a:pPr>
            <a:r>
              <a:rPr lang="en-US" dirty="0"/>
              <a:t>smaller &lt;- diamonds %&gt;% filter(carat &lt; 3) </a:t>
            </a:r>
            <a:r>
              <a:rPr lang="en-US" dirty="0" err="1"/>
              <a:t>ggplot</a:t>
            </a:r>
            <a:r>
              <a:rPr lang="en-US" dirty="0"/>
              <a:t>(data = smaller, mapping = </a:t>
            </a:r>
            <a:r>
              <a:rPr lang="en-US" dirty="0" err="1"/>
              <a:t>aes</a:t>
            </a:r>
            <a:r>
              <a:rPr lang="en-US" dirty="0"/>
              <a:t>(x = carat)) + </a:t>
            </a:r>
            <a:r>
              <a:rPr lang="en-US" dirty="0" err="1"/>
              <a:t>geom_histogram</a:t>
            </a:r>
            <a:r>
              <a:rPr lang="en-US" dirty="0"/>
              <a:t>(</a:t>
            </a:r>
            <a:r>
              <a:rPr lang="en-US" dirty="0" err="1"/>
              <a:t>binwidth</a:t>
            </a:r>
            <a:r>
              <a:rPr lang="en-US" dirty="0"/>
              <a:t> = 0.1)</a:t>
            </a:r>
          </a:p>
        </p:txBody>
      </p:sp>
    </p:spTree>
    <p:extLst>
      <p:ext uri="{BB962C8B-B14F-4D97-AF65-F5344CB8AC3E}">
        <p14:creationId xmlns:p14="http://schemas.microsoft.com/office/powerpoint/2010/main" val="994522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If </a:t>
            </a:r>
            <a:r>
              <a:rPr lang="en-US" b="1" dirty="0"/>
              <a:t>you wish to overlay multiple histograms in the same plot</a:t>
            </a:r>
            <a:r>
              <a:rPr lang="en-US" dirty="0"/>
              <a:t>, use </a:t>
            </a:r>
            <a:r>
              <a:rPr lang="en-US" dirty="0" err="1"/>
              <a:t>geom_freqpoly</a:t>
            </a:r>
            <a:r>
              <a:rPr lang="en-US" dirty="0"/>
              <a:t>() instead of </a:t>
            </a:r>
            <a:r>
              <a:rPr lang="en-US" dirty="0" err="1"/>
              <a:t>geom_histogram</a:t>
            </a:r>
            <a:r>
              <a:rPr lang="en-US" dirty="0"/>
              <a:t>(). </a:t>
            </a:r>
          </a:p>
          <a:p>
            <a:r>
              <a:rPr lang="en-US" dirty="0" err="1"/>
              <a:t>geom_freqpoly</a:t>
            </a:r>
            <a:r>
              <a:rPr lang="en-US" dirty="0"/>
              <a:t>() performs the same calculation as </a:t>
            </a:r>
            <a:r>
              <a:rPr lang="en-US" dirty="0" err="1"/>
              <a:t>geom_histogram</a:t>
            </a:r>
            <a:r>
              <a:rPr lang="en-US" dirty="0"/>
              <a:t>(), but instead of displaying the counts with bars, uses lines instead. </a:t>
            </a:r>
            <a:r>
              <a:rPr lang="en-US" b="1" dirty="0"/>
              <a:t>It’s much easier to understand overlapping lines than bars</a:t>
            </a:r>
            <a:r>
              <a:rPr lang="en-US" dirty="0"/>
              <a:t>:</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27</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12123"/>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3945279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err="1"/>
              <a:t>ggplot</a:t>
            </a:r>
            <a:r>
              <a:rPr lang="en-US" dirty="0"/>
              <a:t>(data = smaller, mapping = </a:t>
            </a:r>
            <a:r>
              <a:rPr lang="en-US" dirty="0" err="1"/>
              <a:t>aes</a:t>
            </a:r>
            <a:r>
              <a:rPr lang="en-US" dirty="0"/>
              <a:t>(x = carat, color = cut)) + </a:t>
            </a:r>
            <a:r>
              <a:rPr lang="en-US" dirty="0" err="1"/>
              <a:t>geom_freqpoly</a:t>
            </a:r>
            <a:r>
              <a:rPr lang="en-US" dirty="0"/>
              <a:t>(</a:t>
            </a:r>
            <a:r>
              <a:rPr lang="en-US" dirty="0" err="1"/>
              <a:t>binwidth</a:t>
            </a:r>
            <a:r>
              <a:rPr lang="en-US" dirty="0"/>
              <a:t> = 0.1)</a:t>
            </a:r>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28</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pic>
        <p:nvPicPr>
          <p:cNvPr id="7" name="Picture 6" descr="A picture containing text&#13;&#10;&#13;&#10;Description automatically generated">
            <a:extLst>
              <a:ext uri="{FF2B5EF4-FFF2-40B4-BE49-F238E27FC236}">
                <a16:creationId xmlns:a16="http://schemas.microsoft.com/office/drawing/2014/main" id="{B7F9D4AD-D231-5D40-B1C1-1E5E229B81E6}"/>
              </a:ext>
            </a:extLst>
          </p:cNvPr>
          <p:cNvPicPr>
            <a:picLocks noChangeAspect="1"/>
          </p:cNvPicPr>
          <p:nvPr/>
        </p:nvPicPr>
        <p:blipFill>
          <a:blip r:embed="rId2"/>
          <a:stretch>
            <a:fillRect/>
          </a:stretch>
        </p:blipFill>
        <p:spPr>
          <a:xfrm>
            <a:off x="1582316" y="2708751"/>
            <a:ext cx="5979368" cy="3667577"/>
          </a:xfrm>
          <a:prstGeom prst="rect">
            <a:avLst/>
          </a:prstGeom>
        </p:spPr>
      </p:pic>
    </p:spTree>
    <p:extLst>
      <p:ext uri="{BB962C8B-B14F-4D97-AF65-F5344CB8AC3E}">
        <p14:creationId xmlns:p14="http://schemas.microsoft.com/office/powerpoint/2010/main" val="1189726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There are a few challenges with this type of plot, which we will come back to in </a:t>
            </a:r>
            <a:r>
              <a:rPr lang="en-US" dirty="0">
                <a:hlinkClick r:id="rId2"/>
              </a:rPr>
              <a:t>“A Categorical and Continuous Variable”</a:t>
            </a:r>
            <a:r>
              <a:rPr lang="en-US" dirty="0"/>
              <a:t> later..</a:t>
            </a:r>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29</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328104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5527"/>
            <a:ext cx="7772400" cy="762000"/>
          </a:xfrm>
        </p:spPr>
        <p:txBody>
          <a:bodyPr/>
          <a:lstStyle/>
          <a:p>
            <a:r>
              <a:rPr lang="en-US" dirty="0"/>
              <a:t>Plot tools/ tips</a:t>
            </a:r>
          </a:p>
        </p:txBody>
      </p:sp>
      <p:sp>
        <p:nvSpPr>
          <p:cNvPr id="3" name="Content Placeholder 2"/>
          <p:cNvSpPr>
            <a:spLocks noGrp="1"/>
          </p:cNvSpPr>
          <p:nvPr>
            <p:ph idx="1"/>
          </p:nvPr>
        </p:nvSpPr>
        <p:spPr/>
        <p:txBody>
          <a:bodyPr/>
          <a:lstStyle/>
          <a:p>
            <a:pPr marL="0" indent="0">
              <a:buNone/>
            </a:pPr>
            <a:r>
              <a:rPr lang="en-US" dirty="0"/>
              <a:t>Combining Plots:</a:t>
            </a:r>
            <a:endParaRPr lang="en-US" sz="2000" dirty="0">
              <a:hlinkClick r:id="rId2"/>
            </a:endParaRPr>
          </a:p>
          <a:p>
            <a:pPr marL="0" indent="0">
              <a:buNone/>
            </a:pPr>
            <a:r>
              <a:rPr lang="en-US" sz="2000" dirty="0">
                <a:hlinkClick r:id="rId2"/>
              </a:rPr>
              <a:t>http://statmethods.net/advgraphs/layout.html</a:t>
            </a:r>
            <a:r>
              <a:rPr lang="en-US" sz="2000" dirty="0"/>
              <a:t> </a:t>
            </a:r>
          </a:p>
          <a:p>
            <a:pPr marL="0" indent="0">
              <a:buNone/>
            </a:pPr>
            <a:endParaRPr lang="en-US" dirty="0"/>
          </a:p>
          <a:p>
            <a:pPr marL="0" indent="0">
              <a:buNone/>
            </a:pPr>
            <a:r>
              <a:rPr lang="en-US" dirty="0"/>
              <a:t>How to Read and Use Histograms in R:</a:t>
            </a:r>
            <a:endParaRPr lang="en-US" sz="2000" dirty="0"/>
          </a:p>
          <a:p>
            <a:pPr marL="0" indent="0">
              <a:buNone/>
            </a:pPr>
            <a:r>
              <a:rPr lang="en-US" sz="2000" dirty="0">
                <a:hlinkClick r:id="rId3"/>
              </a:rPr>
              <a:t>http://flowingdata.com/2014/02/27/how-to-read-histograms-and-use-them-in-r/</a:t>
            </a:r>
            <a:r>
              <a:rPr lang="en-US" sz="2000" dirty="0"/>
              <a:t> </a:t>
            </a:r>
          </a:p>
          <a:p>
            <a:pPr marL="0" indent="0">
              <a:buNone/>
            </a:pPr>
            <a:endParaRPr lang="en-US" sz="2000" dirty="0"/>
          </a:p>
          <a:p>
            <a:pPr marL="0" indent="0">
              <a:buNone/>
            </a:pPr>
            <a:r>
              <a:rPr lang="en-US" sz="2000" dirty="0"/>
              <a:t>pairs, </a:t>
            </a:r>
            <a:r>
              <a:rPr lang="en-US" sz="2000" dirty="0" err="1"/>
              <a:t>gpairs</a:t>
            </a:r>
            <a:r>
              <a:rPr lang="en-US" sz="2000" dirty="0"/>
              <a:t>, </a:t>
            </a:r>
            <a:r>
              <a:rPr lang="en-US" sz="2000" dirty="0" err="1"/>
              <a:t>scatterplot.matrix</a:t>
            </a:r>
            <a:r>
              <a:rPr lang="en-US" sz="2000" dirty="0"/>
              <a:t>, </a:t>
            </a:r>
            <a:r>
              <a:rPr lang="en-US" sz="2000" dirty="0" err="1"/>
              <a:t>clustergram</a:t>
            </a:r>
            <a:r>
              <a:rPr lang="en-US" sz="2000" dirty="0"/>
              <a:t>, etc.</a:t>
            </a:r>
          </a:p>
          <a:p>
            <a:pPr marL="0" indent="0">
              <a:buNone/>
            </a:pPr>
            <a:r>
              <a:rPr lang="en-US" sz="2000" dirty="0"/>
              <a:t>data() </a:t>
            </a:r>
          </a:p>
          <a:p>
            <a:pPr marL="0" indent="0">
              <a:buNone/>
            </a:pPr>
            <a:r>
              <a:rPr lang="en-US" sz="2000" dirty="0"/>
              <a:t># </a:t>
            </a:r>
            <a:r>
              <a:rPr lang="en-US" sz="2000" dirty="0" err="1"/>
              <a:t>precip</a:t>
            </a:r>
            <a:r>
              <a:rPr lang="en-US" sz="2000" dirty="0"/>
              <a:t>, presidents, iris, swiss, </a:t>
            </a:r>
            <a:r>
              <a:rPr lang="en-US" sz="2000" dirty="0" err="1"/>
              <a:t>sunspot.month</a:t>
            </a:r>
            <a:r>
              <a:rPr lang="en-US" sz="2000" dirty="0"/>
              <a:t> (!), environmental, ethanol, ionosphere</a:t>
            </a:r>
          </a:p>
          <a:p>
            <a:pPr marL="0" indent="0">
              <a:buNone/>
            </a:pPr>
            <a:r>
              <a:rPr lang="en-US" sz="2000" dirty="0"/>
              <a:t>More script fragments in R will be available on the web site (</a:t>
            </a:r>
            <a:r>
              <a:rPr lang="en-US" sz="2000" dirty="0">
                <a:hlinkClick r:id="rId4"/>
              </a:rPr>
              <a:t>http://aquarius.tw.rpi.edu/html/DA</a:t>
            </a:r>
            <a:r>
              <a:rPr lang="en-US" sz="2000" dirty="0"/>
              <a:t>  )</a:t>
            </a:r>
          </a:p>
        </p:txBody>
      </p:sp>
      <p:sp>
        <p:nvSpPr>
          <p:cNvPr id="4" name="Slide Number Placeholder 3"/>
          <p:cNvSpPr>
            <a:spLocks noGrp="1"/>
          </p:cNvSpPr>
          <p:nvPr>
            <p:ph type="sldNum" sz="quarter" idx="12"/>
          </p:nvPr>
        </p:nvSpPr>
        <p:spPr/>
        <p:txBody>
          <a:bodyPr/>
          <a:lstStyle/>
          <a:p>
            <a:pPr>
              <a:defRPr/>
            </a:pPr>
            <a:fld id="{0593982F-31D2-6A43-8185-1BC402473915}" type="slidenum">
              <a:rPr lang="en-US" smtClean="0"/>
              <a:pPr>
                <a:defRPr/>
              </a:pPr>
              <a:t>3</a:t>
            </a:fld>
            <a:endParaRPr lang="en-US"/>
          </a:p>
        </p:txBody>
      </p:sp>
    </p:spTree>
    <p:extLst>
      <p:ext uri="{BB962C8B-B14F-4D97-AF65-F5344CB8AC3E}">
        <p14:creationId xmlns:p14="http://schemas.microsoft.com/office/powerpoint/2010/main" val="1736758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r>
              <a:rPr lang="en-US" b="1" dirty="0"/>
              <a:t>Typical Values</a:t>
            </a:r>
            <a:endParaRPr lang="en-US" dirty="0"/>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In both bar charts and histograms, </a:t>
            </a:r>
            <a:r>
              <a:rPr lang="en-US" b="1" dirty="0"/>
              <a:t>tall bars show the common values of a variable, and shorter bars show less-common values</a:t>
            </a:r>
            <a:r>
              <a:rPr lang="en-US" dirty="0"/>
              <a:t>. </a:t>
            </a:r>
          </a:p>
          <a:p>
            <a:r>
              <a:rPr lang="en-US" dirty="0"/>
              <a:t>Places that do not have bars reveal values that were not seen in your data. </a:t>
            </a:r>
          </a:p>
          <a:p>
            <a:r>
              <a:rPr lang="en-US" dirty="0"/>
              <a:t>To turn this information into useful questions, look for anything unexpected:</a:t>
            </a:r>
          </a:p>
          <a:p>
            <a:pPr marL="0" indent="0">
              <a:buNone/>
            </a:pP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30</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1452001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Which values are the most common? Why?</a:t>
            </a:r>
          </a:p>
          <a:p>
            <a:r>
              <a:rPr lang="en-US" dirty="0"/>
              <a:t>Which values are rare? Why? Does that match your expectations?</a:t>
            </a:r>
          </a:p>
          <a:p>
            <a:r>
              <a:rPr lang="en-US" dirty="0"/>
              <a:t>Can you see any unusual patterns? What might explain them?</a:t>
            </a:r>
          </a:p>
          <a:p>
            <a:endParaRPr lang="en-US"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31</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3529531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As an example, the following histogram suggests several interesting questions:</a:t>
            </a:r>
          </a:p>
          <a:p>
            <a:r>
              <a:rPr lang="en-US" dirty="0"/>
              <a:t>Why are there more diamonds at whole carats and common fractions of carats?</a:t>
            </a:r>
          </a:p>
          <a:p>
            <a:r>
              <a:rPr lang="en-US" dirty="0"/>
              <a:t>Why are there more diamonds slightly to the right of each peak than there are slightly to the left of each peak?</a:t>
            </a:r>
          </a:p>
          <a:p>
            <a:r>
              <a:rPr lang="en-US" dirty="0"/>
              <a:t>Why are there no diamonds bigger than 3 carats?</a:t>
            </a:r>
          </a:p>
          <a:p>
            <a:endParaRPr lang="en-US"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32</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2509969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err="1"/>
              <a:t>ggplot</a:t>
            </a:r>
            <a:r>
              <a:rPr lang="en-US" dirty="0"/>
              <a:t>(data = smaller, mapping = </a:t>
            </a:r>
            <a:r>
              <a:rPr lang="en-US" dirty="0" err="1"/>
              <a:t>aes</a:t>
            </a:r>
            <a:r>
              <a:rPr lang="en-US" dirty="0"/>
              <a:t>(x = carat)) + </a:t>
            </a:r>
            <a:r>
              <a:rPr lang="en-US" dirty="0" err="1"/>
              <a:t>geom_histogram</a:t>
            </a:r>
            <a:r>
              <a:rPr lang="en-US" dirty="0"/>
              <a:t>(</a:t>
            </a:r>
            <a:r>
              <a:rPr lang="en-US" dirty="0" err="1"/>
              <a:t>binwidth</a:t>
            </a:r>
            <a:r>
              <a:rPr lang="en-US" dirty="0"/>
              <a:t> = 0.01)</a:t>
            </a:r>
          </a:p>
          <a:p>
            <a:endParaRPr lang="en-US" dirty="0"/>
          </a:p>
          <a:p>
            <a:endParaRPr lang="en-US" dirty="0"/>
          </a:p>
          <a:p>
            <a:endParaRPr lang="en-US" dirty="0"/>
          </a:p>
          <a:p>
            <a:endParaRPr lang="en-US" dirty="0"/>
          </a:p>
          <a:p>
            <a:endParaRPr lang="en-US" dirty="0"/>
          </a:p>
          <a:p>
            <a:endParaRPr lang="en-US" dirty="0"/>
          </a:p>
          <a:p>
            <a:endParaRPr lang="en-US" dirty="0"/>
          </a:p>
          <a:p>
            <a:r>
              <a:rPr lang="en-US" sz="1800" dirty="0"/>
              <a:t>In general, clusters of similar values suggest that subgroups exist in your data</a:t>
            </a:r>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33</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pic>
        <p:nvPicPr>
          <p:cNvPr id="7" name="Picture 6" descr="A picture containing photo&#13;&#10;&#13;&#10;Description automatically generated">
            <a:extLst>
              <a:ext uri="{FF2B5EF4-FFF2-40B4-BE49-F238E27FC236}">
                <a16:creationId xmlns:a16="http://schemas.microsoft.com/office/drawing/2014/main" id="{18235422-3F7F-2040-84DF-BADBED4B33E8}"/>
              </a:ext>
            </a:extLst>
          </p:cNvPr>
          <p:cNvPicPr>
            <a:picLocks noChangeAspect="1"/>
          </p:cNvPicPr>
          <p:nvPr/>
        </p:nvPicPr>
        <p:blipFill>
          <a:blip r:embed="rId2"/>
          <a:stretch>
            <a:fillRect/>
          </a:stretch>
        </p:blipFill>
        <p:spPr>
          <a:xfrm>
            <a:off x="902296" y="2111969"/>
            <a:ext cx="6336704" cy="3853902"/>
          </a:xfrm>
          <a:prstGeom prst="rect">
            <a:avLst/>
          </a:prstGeom>
        </p:spPr>
      </p:pic>
    </p:spTree>
    <p:extLst>
      <p:ext uri="{BB962C8B-B14F-4D97-AF65-F5344CB8AC3E}">
        <p14:creationId xmlns:p14="http://schemas.microsoft.com/office/powerpoint/2010/main" val="2235407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r>
              <a:rPr lang="en-US" dirty="0"/>
              <a:t>Clusters…</a:t>
            </a:r>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sz="2800" dirty="0"/>
              <a:t>In general, clusters of similar values suggest that subgroups exist in your data. </a:t>
            </a:r>
            <a:r>
              <a:rPr lang="en-US" sz="2800" b="1" dirty="0"/>
              <a:t>To understand the subgroups</a:t>
            </a:r>
            <a:r>
              <a:rPr lang="en-US" sz="2800" dirty="0"/>
              <a:t>, </a:t>
            </a:r>
          </a:p>
          <a:p>
            <a:pPr marL="0" indent="0">
              <a:buNone/>
            </a:pPr>
            <a:r>
              <a:rPr lang="en-US" sz="2800" dirty="0"/>
              <a:t>Ask:</a:t>
            </a:r>
          </a:p>
          <a:p>
            <a:r>
              <a:rPr lang="en-US" sz="2800" b="1" dirty="0"/>
              <a:t>How are the observations within each cluster similar to each other</a:t>
            </a:r>
            <a:r>
              <a:rPr lang="en-US" sz="2800" dirty="0"/>
              <a:t>?</a:t>
            </a:r>
          </a:p>
          <a:p>
            <a:r>
              <a:rPr lang="en-US" sz="2800" b="1" dirty="0"/>
              <a:t>How are the observations in separate clusters different from each other</a:t>
            </a:r>
            <a:r>
              <a:rPr lang="en-US" sz="2800" dirty="0"/>
              <a:t>?</a:t>
            </a:r>
          </a:p>
          <a:p>
            <a:r>
              <a:rPr lang="en-US" sz="2800" b="1" dirty="0"/>
              <a:t>How can you explain or describe the clusters</a:t>
            </a:r>
            <a:r>
              <a:rPr lang="en-US" sz="2800" dirty="0"/>
              <a:t>?</a:t>
            </a:r>
          </a:p>
          <a:p>
            <a:r>
              <a:rPr lang="en-US" sz="2800" b="1" dirty="0"/>
              <a:t>Why might the appearance of clusters be misleading</a:t>
            </a:r>
            <a:r>
              <a:rPr lang="en-US" sz="2800" dirty="0"/>
              <a:t>?</a:t>
            </a:r>
          </a:p>
          <a:p>
            <a:endParaRPr lang="en-US" sz="2800" dirty="0"/>
          </a:p>
          <a:p>
            <a:endParaRPr lang="en-US"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34</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1950225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r>
              <a:rPr lang="en-US" sz="4000" b="1" dirty="0"/>
              <a:t>Relationship </a:t>
            </a:r>
            <a:r>
              <a:rPr lang="en-US" sz="4000" b="1" i="1" dirty="0"/>
              <a:t>between</a:t>
            </a:r>
            <a:r>
              <a:rPr lang="en-US" sz="4000" b="1" dirty="0"/>
              <a:t> variables</a:t>
            </a:r>
            <a:endParaRPr lang="en-US" sz="4000" dirty="0"/>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Many of the preceding questions will prompt you to explore:</a:t>
            </a:r>
          </a:p>
          <a:p>
            <a:pPr marL="0" indent="0">
              <a:buNone/>
            </a:pPr>
            <a:r>
              <a:rPr lang="en-US" dirty="0"/>
              <a:t>	 a </a:t>
            </a:r>
            <a:r>
              <a:rPr lang="en-US" b="1" dirty="0"/>
              <a:t>relationship </a:t>
            </a:r>
            <a:r>
              <a:rPr lang="en-US" b="1" i="1" dirty="0"/>
              <a:t>between</a:t>
            </a:r>
            <a:r>
              <a:rPr lang="en-US" b="1" dirty="0"/>
              <a:t> variables</a:t>
            </a:r>
            <a:r>
              <a:rPr lang="en-US" dirty="0"/>
              <a:t>, for 	example, to see if the </a:t>
            </a:r>
            <a:r>
              <a:rPr lang="en-US" b="1" dirty="0"/>
              <a:t>values of one 	variable can explain the behavior of 	another variable</a:t>
            </a:r>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35</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2669339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The following histogram shows the length (in minutes) of 272 eruptions of the Old Faithful Geyser in Yellowstone National Park. Eruption times appear to be clustered into two groups: there are short eruptions (of around 2 minutes) and long eruptions (4–5 minutes), but little in between</a:t>
            </a:r>
          </a:p>
          <a:p>
            <a:endParaRPr lang="en-US" dirty="0"/>
          </a:p>
          <a:p>
            <a:endParaRPr lang="en-US" dirty="0"/>
          </a:p>
          <a:p>
            <a:endParaRPr lang="en-US" dirty="0"/>
          </a:p>
          <a:p>
            <a:pPr marL="0" indent="0">
              <a:buNone/>
            </a:pPr>
            <a:r>
              <a:rPr lang="en-US" sz="1200" dirty="0"/>
              <a:t>      </a:t>
            </a:r>
          </a:p>
          <a:p>
            <a:pPr marL="0" indent="0">
              <a:buNone/>
            </a:pPr>
            <a:r>
              <a:rPr lang="en-US" sz="1400" dirty="0"/>
              <a:t>     Image/Photo Credit: </a:t>
            </a:r>
            <a:r>
              <a:rPr lang="en-US" sz="1400" dirty="0" err="1"/>
              <a:t>yellowestonepark.com</a:t>
            </a:r>
            <a:endParaRPr lang="en-US" sz="1400"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36</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pic>
        <p:nvPicPr>
          <p:cNvPr id="6" name="Picture 5">
            <a:extLst>
              <a:ext uri="{FF2B5EF4-FFF2-40B4-BE49-F238E27FC236}">
                <a16:creationId xmlns:a16="http://schemas.microsoft.com/office/drawing/2014/main" id="{3AC56813-633C-B04A-9009-C0C6271C133F}"/>
              </a:ext>
            </a:extLst>
          </p:cNvPr>
          <p:cNvPicPr>
            <a:picLocks noChangeAspect="1"/>
          </p:cNvPicPr>
          <p:nvPr/>
        </p:nvPicPr>
        <p:blipFill>
          <a:blip r:embed="rId3"/>
          <a:stretch>
            <a:fillRect/>
          </a:stretch>
        </p:blipFill>
        <p:spPr>
          <a:xfrm>
            <a:off x="5015613" y="4581127"/>
            <a:ext cx="3163187" cy="1816695"/>
          </a:xfrm>
          <a:prstGeom prst="rect">
            <a:avLst/>
          </a:prstGeom>
        </p:spPr>
      </p:pic>
    </p:spTree>
    <p:extLst>
      <p:ext uri="{BB962C8B-B14F-4D97-AF65-F5344CB8AC3E}">
        <p14:creationId xmlns:p14="http://schemas.microsoft.com/office/powerpoint/2010/main" val="1865982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err="1"/>
              <a:t>ggplot</a:t>
            </a:r>
            <a:r>
              <a:rPr lang="en-US" dirty="0"/>
              <a:t>(data = faithful, mapping = </a:t>
            </a:r>
            <a:r>
              <a:rPr lang="en-US" dirty="0" err="1"/>
              <a:t>aes</a:t>
            </a:r>
            <a:r>
              <a:rPr lang="en-US" dirty="0"/>
              <a:t>(x = eruptions)) + </a:t>
            </a:r>
            <a:r>
              <a:rPr lang="en-US" dirty="0" err="1"/>
              <a:t>geom_histogram</a:t>
            </a:r>
            <a:r>
              <a:rPr lang="en-US" dirty="0"/>
              <a:t>(</a:t>
            </a:r>
            <a:r>
              <a:rPr lang="en-US" dirty="0" err="1"/>
              <a:t>binwidth</a:t>
            </a:r>
            <a:r>
              <a:rPr lang="en-US" dirty="0"/>
              <a:t> = 0.25)</a:t>
            </a: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37</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pic>
        <p:nvPicPr>
          <p:cNvPr id="7" name="Picture 6">
            <a:extLst>
              <a:ext uri="{FF2B5EF4-FFF2-40B4-BE49-F238E27FC236}">
                <a16:creationId xmlns:a16="http://schemas.microsoft.com/office/drawing/2014/main" id="{BCA26AAC-6052-2B42-97A0-A8775ACF24A5}"/>
              </a:ext>
            </a:extLst>
          </p:cNvPr>
          <p:cNvPicPr>
            <a:picLocks noChangeAspect="1"/>
          </p:cNvPicPr>
          <p:nvPr/>
        </p:nvPicPr>
        <p:blipFill>
          <a:blip r:embed="rId3"/>
          <a:stretch>
            <a:fillRect/>
          </a:stretch>
        </p:blipFill>
        <p:spPr>
          <a:xfrm>
            <a:off x="1259632" y="2613653"/>
            <a:ext cx="5979368" cy="3556693"/>
          </a:xfrm>
          <a:prstGeom prst="rect">
            <a:avLst/>
          </a:prstGeom>
        </p:spPr>
      </p:pic>
    </p:spTree>
    <p:extLst>
      <p:ext uri="{BB962C8B-B14F-4D97-AF65-F5344CB8AC3E}">
        <p14:creationId xmlns:p14="http://schemas.microsoft.com/office/powerpoint/2010/main" val="2198409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r>
              <a:rPr lang="en-US" b="1" dirty="0"/>
              <a:t>Unusual Values…</a:t>
            </a:r>
            <a:endParaRPr lang="en-US" dirty="0"/>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b="1" dirty="0"/>
              <a:t>Outliers are observations that are unusual; data points that don’t seem to fit the pattern</a:t>
            </a:r>
            <a:r>
              <a:rPr lang="en-US" dirty="0"/>
              <a:t>. Sometimes outliers are data entry errors; other times outliers suggest important new science. </a:t>
            </a:r>
          </a:p>
          <a:p>
            <a:r>
              <a:rPr lang="en-US" dirty="0"/>
              <a:t>When you have a lot of data, outliers are sometimes difficult to see in a histogram. For example, take the distribution of the y variable from the diamonds dataset. The only evidence of outliers is the unusually wide limits on the y-axis:</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38</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1779591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err="1"/>
              <a:t>ggplot</a:t>
            </a:r>
            <a:r>
              <a:rPr lang="en-US" dirty="0"/>
              <a:t>(diamonds) + </a:t>
            </a:r>
            <a:r>
              <a:rPr lang="en-US" dirty="0" err="1"/>
              <a:t>geom_histogram</a:t>
            </a:r>
            <a:r>
              <a:rPr lang="en-US" dirty="0"/>
              <a:t>(mapping = </a:t>
            </a:r>
            <a:r>
              <a:rPr lang="en-US" dirty="0" err="1"/>
              <a:t>aes</a:t>
            </a:r>
            <a:r>
              <a:rPr lang="en-US" dirty="0"/>
              <a:t>(x = y), </a:t>
            </a:r>
            <a:r>
              <a:rPr lang="en-US" dirty="0" err="1"/>
              <a:t>binwidth</a:t>
            </a:r>
            <a:r>
              <a:rPr lang="en-US" dirty="0"/>
              <a:t> = 0.5)</a:t>
            </a:r>
            <a:br>
              <a:rPr lang="en-US" dirty="0"/>
            </a:br>
            <a:endParaRPr lang="en-US"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39</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pic>
        <p:nvPicPr>
          <p:cNvPr id="7" name="Picture 6" descr="A close up of a white wall&#13;&#10;&#13;&#10;Description automatically generated">
            <a:extLst>
              <a:ext uri="{FF2B5EF4-FFF2-40B4-BE49-F238E27FC236}">
                <a16:creationId xmlns:a16="http://schemas.microsoft.com/office/drawing/2014/main" id="{2CC47131-3251-7A4D-9AD3-CD8BDC0E2A84}"/>
              </a:ext>
            </a:extLst>
          </p:cNvPr>
          <p:cNvPicPr>
            <a:picLocks noChangeAspect="1"/>
          </p:cNvPicPr>
          <p:nvPr/>
        </p:nvPicPr>
        <p:blipFill>
          <a:blip r:embed="rId2"/>
          <a:stretch>
            <a:fillRect/>
          </a:stretch>
        </p:blipFill>
        <p:spPr>
          <a:xfrm>
            <a:off x="1619672" y="2836717"/>
            <a:ext cx="5832648" cy="3516495"/>
          </a:xfrm>
          <a:prstGeom prst="rect">
            <a:avLst/>
          </a:prstGeom>
        </p:spPr>
      </p:pic>
    </p:spTree>
    <p:extLst>
      <p:ext uri="{BB962C8B-B14F-4D97-AF65-F5344CB8AC3E}">
        <p14:creationId xmlns:p14="http://schemas.microsoft.com/office/powerpoint/2010/main" val="286031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A143-75A5-494C-B987-5775449E58BF}"/>
              </a:ext>
            </a:extLst>
          </p:cNvPr>
          <p:cNvSpPr>
            <a:spLocks noGrp="1"/>
          </p:cNvSpPr>
          <p:nvPr>
            <p:ph type="title"/>
          </p:nvPr>
        </p:nvSpPr>
        <p:spPr>
          <a:xfrm>
            <a:off x="685800" y="-1"/>
            <a:ext cx="7772400" cy="1094509"/>
          </a:xfrm>
        </p:spPr>
        <p:txBody>
          <a:bodyPr/>
          <a:lstStyle/>
          <a:p>
            <a:r>
              <a:rPr lang="en-US" sz="3200" dirty="0"/>
              <a:t>More on EDA (Resource:</a:t>
            </a:r>
            <a:r>
              <a:rPr lang="en-US" sz="3200" b="1" dirty="0"/>
              <a:t> R for Data Science)</a:t>
            </a:r>
            <a:endParaRPr lang="en-US" sz="3200" dirty="0"/>
          </a:p>
        </p:txBody>
      </p:sp>
      <p:pic>
        <p:nvPicPr>
          <p:cNvPr id="6" name="Content Placeholder 5" descr="A close up of an animal&#13;&#10;&#13;&#10;Description automatically generated">
            <a:extLst>
              <a:ext uri="{FF2B5EF4-FFF2-40B4-BE49-F238E27FC236}">
                <a16:creationId xmlns:a16="http://schemas.microsoft.com/office/drawing/2014/main" id="{63BE8F24-7CB6-1849-907C-19784DA0A51D}"/>
              </a:ext>
            </a:extLst>
          </p:cNvPr>
          <p:cNvPicPr>
            <a:picLocks noGrp="1" noChangeAspect="1"/>
          </p:cNvPicPr>
          <p:nvPr>
            <p:ph idx="1"/>
          </p:nvPr>
        </p:nvPicPr>
        <p:blipFill>
          <a:blip r:embed="rId2"/>
          <a:stretch>
            <a:fillRect/>
          </a:stretch>
        </p:blipFill>
        <p:spPr>
          <a:xfrm>
            <a:off x="3397984" y="1790684"/>
            <a:ext cx="2235448" cy="3117033"/>
          </a:xfrm>
        </p:spPr>
      </p:pic>
      <p:sp>
        <p:nvSpPr>
          <p:cNvPr id="4" name="Slide Number Placeholder 3">
            <a:extLst>
              <a:ext uri="{FF2B5EF4-FFF2-40B4-BE49-F238E27FC236}">
                <a16:creationId xmlns:a16="http://schemas.microsoft.com/office/drawing/2014/main" id="{9075047B-49B2-2046-B85C-0D7979D3B7CB}"/>
              </a:ext>
            </a:extLst>
          </p:cNvPr>
          <p:cNvSpPr>
            <a:spLocks noGrp="1"/>
          </p:cNvSpPr>
          <p:nvPr>
            <p:ph type="sldNum" sz="quarter" idx="12"/>
          </p:nvPr>
        </p:nvSpPr>
        <p:spPr/>
        <p:txBody>
          <a:bodyPr/>
          <a:lstStyle/>
          <a:p>
            <a:pPr>
              <a:defRPr/>
            </a:pPr>
            <a:fld id="{0593982F-31D2-6A43-8185-1BC402473915}" type="slidenum">
              <a:rPr lang="en-US" smtClean="0"/>
              <a:pPr>
                <a:defRPr/>
              </a:pPr>
              <a:t>4</a:t>
            </a:fld>
            <a:endParaRPr lang="en-US"/>
          </a:p>
        </p:txBody>
      </p:sp>
      <p:sp>
        <p:nvSpPr>
          <p:cNvPr id="7" name="TextBox 6">
            <a:extLst>
              <a:ext uri="{FF2B5EF4-FFF2-40B4-BE49-F238E27FC236}">
                <a16:creationId xmlns:a16="http://schemas.microsoft.com/office/drawing/2014/main" id="{A28EDBF3-DF20-3544-B90C-4C184A2A84B8}"/>
              </a:ext>
            </a:extLst>
          </p:cNvPr>
          <p:cNvSpPr txBox="1"/>
          <p:nvPr/>
        </p:nvSpPr>
        <p:spPr>
          <a:xfrm>
            <a:off x="3391623" y="5142227"/>
            <a:ext cx="3211135" cy="461665"/>
          </a:xfrm>
          <a:prstGeom prst="rect">
            <a:avLst/>
          </a:prstGeom>
          <a:noFill/>
        </p:spPr>
        <p:txBody>
          <a:bodyPr wrap="none" rtlCol="0">
            <a:spAutoFit/>
          </a:bodyPr>
          <a:lstStyle/>
          <a:p>
            <a:r>
              <a:rPr lang="en-US" dirty="0"/>
              <a:t>https://r4ds.had.co.nz/</a:t>
            </a:r>
          </a:p>
        </p:txBody>
      </p:sp>
      <p:sp>
        <p:nvSpPr>
          <p:cNvPr id="8" name="TextBox 7">
            <a:extLst>
              <a:ext uri="{FF2B5EF4-FFF2-40B4-BE49-F238E27FC236}">
                <a16:creationId xmlns:a16="http://schemas.microsoft.com/office/drawing/2014/main" id="{A9104A55-8097-9F4C-A8FB-13984808BCBD}"/>
              </a:ext>
            </a:extLst>
          </p:cNvPr>
          <p:cNvSpPr txBox="1"/>
          <p:nvPr/>
        </p:nvSpPr>
        <p:spPr>
          <a:xfrm>
            <a:off x="318655" y="1094509"/>
            <a:ext cx="6585457" cy="461665"/>
          </a:xfrm>
          <a:prstGeom prst="rect">
            <a:avLst/>
          </a:prstGeom>
          <a:noFill/>
        </p:spPr>
        <p:txBody>
          <a:bodyPr wrap="none" rtlCol="0">
            <a:spAutoFit/>
          </a:bodyPr>
          <a:lstStyle/>
          <a:p>
            <a:r>
              <a:rPr lang="en-US" dirty="0"/>
              <a:t>EDA lecture notes are based on the Chapter 5</a:t>
            </a:r>
          </a:p>
        </p:txBody>
      </p:sp>
      <p:sp>
        <p:nvSpPr>
          <p:cNvPr id="10" name="TextBox 9">
            <a:extLst>
              <a:ext uri="{FF2B5EF4-FFF2-40B4-BE49-F238E27FC236}">
                <a16:creationId xmlns:a16="http://schemas.microsoft.com/office/drawing/2014/main" id="{F74312AC-43D3-B844-9A92-131BB629B5A7}"/>
              </a:ext>
            </a:extLst>
          </p:cNvPr>
          <p:cNvSpPr txBox="1"/>
          <p:nvPr/>
        </p:nvSpPr>
        <p:spPr>
          <a:xfrm>
            <a:off x="0" y="5887855"/>
            <a:ext cx="8195385" cy="369332"/>
          </a:xfrm>
          <a:prstGeom prst="rect">
            <a:avLst/>
          </a:prstGeom>
          <a:noFill/>
        </p:spPr>
        <p:txBody>
          <a:bodyPr wrap="none" rtlCol="0">
            <a:spAutoFit/>
          </a:bodyPr>
          <a:lstStyle/>
          <a:p>
            <a:r>
              <a:rPr lang="en-US" sz="1800" dirty="0">
                <a:hlinkClick r:id="rId3"/>
              </a:rPr>
              <a:t>https://proquestcombo-safaribooksonline-com.libproxy.rpi.edu/9781491910382</a:t>
            </a:r>
            <a:endParaRPr lang="en-US" sz="1800" dirty="0"/>
          </a:p>
        </p:txBody>
      </p:sp>
      <p:sp>
        <p:nvSpPr>
          <p:cNvPr id="11" name="TextBox 10">
            <a:extLst>
              <a:ext uri="{FF2B5EF4-FFF2-40B4-BE49-F238E27FC236}">
                <a16:creationId xmlns:a16="http://schemas.microsoft.com/office/drawing/2014/main" id="{28E393EE-E43C-034B-A8B7-A94AF3065DFF}"/>
              </a:ext>
            </a:extLst>
          </p:cNvPr>
          <p:cNvSpPr txBox="1"/>
          <p:nvPr/>
        </p:nvSpPr>
        <p:spPr>
          <a:xfrm>
            <a:off x="318655" y="6439483"/>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1511416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There are so many observations in the common bins that the rare bins are so short that you can’t see them (although maybe if you stare intently at 0 you’ll spot something). </a:t>
            </a:r>
            <a:r>
              <a:rPr lang="en-US" b="1" dirty="0"/>
              <a:t>To make it easy to see the unusual values, we need to zoom in to small values of the y-axis with</a:t>
            </a:r>
          </a:p>
          <a:p>
            <a:pPr marL="0" indent="0">
              <a:buNone/>
            </a:pPr>
            <a:r>
              <a:rPr lang="en-US" dirty="0"/>
              <a:t> </a:t>
            </a:r>
            <a:r>
              <a:rPr lang="en-US" dirty="0" err="1"/>
              <a:t>coord_cartesian</a:t>
            </a:r>
            <a:r>
              <a:rPr lang="en-US" dirty="0"/>
              <a:t>():</a:t>
            </a:r>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40</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2961572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err="1"/>
              <a:t>ggplot</a:t>
            </a:r>
            <a:r>
              <a:rPr lang="en-US" dirty="0"/>
              <a:t>(diamonds) + </a:t>
            </a:r>
            <a:r>
              <a:rPr lang="en-US" dirty="0" err="1"/>
              <a:t>geom_histogram</a:t>
            </a:r>
            <a:r>
              <a:rPr lang="en-US" dirty="0"/>
              <a:t>(mapping = </a:t>
            </a:r>
            <a:r>
              <a:rPr lang="en-US" dirty="0" err="1"/>
              <a:t>aes</a:t>
            </a:r>
            <a:r>
              <a:rPr lang="en-US" dirty="0"/>
              <a:t>(x = y), </a:t>
            </a:r>
            <a:r>
              <a:rPr lang="en-US" dirty="0" err="1"/>
              <a:t>binwidth</a:t>
            </a:r>
            <a:r>
              <a:rPr lang="en-US" dirty="0"/>
              <a:t> = 0.5) + </a:t>
            </a:r>
            <a:r>
              <a:rPr lang="en-US" dirty="0" err="1"/>
              <a:t>coord_cartesian</a:t>
            </a:r>
            <a:r>
              <a:rPr lang="en-US" dirty="0"/>
              <a:t>(</a:t>
            </a:r>
            <a:r>
              <a:rPr lang="en-US" dirty="0" err="1"/>
              <a:t>ylim</a:t>
            </a:r>
            <a:r>
              <a:rPr lang="en-US" dirty="0"/>
              <a:t> = c(0, 50))</a:t>
            </a:r>
            <a:br>
              <a:rPr lang="en-US" dirty="0"/>
            </a:br>
            <a:endParaRPr lang="en-US"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41</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pic>
        <p:nvPicPr>
          <p:cNvPr id="7" name="Picture 6" descr="A close up of a white wall&#13;&#10;&#13;&#10;Description automatically generated">
            <a:extLst>
              <a:ext uri="{FF2B5EF4-FFF2-40B4-BE49-F238E27FC236}">
                <a16:creationId xmlns:a16="http://schemas.microsoft.com/office/drawing/2014/main" id="{D214FFB3-8311-2042-A897-8A85F964D635}"/>
              </a:ext>
            </a:extLst>
          </p:cNvPr>
          <p:cNvPicPr>
            <a:picLocks noChangeAspect="1"/>
          </p:cNvPicPr>
          <p:nvPr/>
        </p:nvPicPr>
        <p:blipFill>
          <a:blip r:embed="rId3"/>
          <a:stretch>
            <a:fillRect/>
          </a:stretch>
        </p:blipFill>
        <p:spPr>
          <a:xfrm>
            <a:off x="1475656" y="3144074"/>
            <a:ext cx="5904656" cy="3383757"/>
          </a:xfrm>
          <a:prstGeom prst="rect">
            <a:avLst/>
          </a:prstGeom>
        </p:spPr>
      </p:pic>
    </p:spTree>
    <p:extLst>
      <p:ext uri="{BB962C8B-B14F-4D97-AF65-F5344CB8AC3E}">
        <p14:creationId xmlns:p14="http://schemas.microsoft.com/office/powerpoint/2010/main" val="3599054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a:t>
            </a:r>
            <a:r>
              <a:rPr lang="en-US" dirty="0" err="1"/>
              <a:t>coord_cartesian</a:t>
            </a:r>
            <a:r>
              <a:rPr lang="en-US" dirty="0"/>
              <a:t>() also has an </a:t>
            </a:r>
            <a:r>
              <a:rPr lang="en-US" dirty="0" err="1"/>
              <a:t>xlim</a:t>
            </a:r>
            <a:r>
              <a:rPr lang="en-US" dirty="0"/>
              <a:t>() argument for when you need to zoom into the x-axis. </a:t>
            </a:r>
            <a:r>
              <a:rPr lang="en-US" b="1" dirty="0"/>
              <a:t>ggplot2</a:t>
            </a:r>
            <a:r>
              <a:rPr lang="en-US" dirty="0"/>
              <a:t> also has </a:t>
            </a:r>
            <a:r>
              <a:rPr lang="en-US" dirty="0" err="1"/>
              <a:t>xlim</a:t>
            </a:r>
            <a:r>
              <a:rPr lang="en-US" dirty="0"/>
              <a:t>() and </a:t>
            </a:r>
            <a:r>
              <a:rPr lang="en-US" dirty="0" err="1"/>
              <a:t>ylim</a:t>
            </a:r>
            <a:r>
              <a:rPr lang="en-US" dirty="0"/>
              <a:t>()functions that work slightly differently: they throw away the data outside the limits.)</a:t>
            </a:r>
          </a:p>
          <a:p>
            <a:r>
              <a:rPr lang="en-US" dirty="0"/>
              <a:t>This allows us to see that there are three unusual values: 0, ~30, and ~60. We pluck them out with </a:t>
            </a:r>
            <a:r>
              <a:rPr lang="en-US" b="1" dirty="0" err="1"/>
              <a:t>dplyr</a:t>
            </a:r>
            <a:r>
              <a:rPr lang="en-US" dirty="0"/>
              <a:t>:</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42</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1580425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pic>
        <p:nvPicPr>
          <p:cNvPr id="7" name="Content Placeholder 6" descr="A screenshot of a cell phone&#13;&#10;&#13;&#10;Description automatically generated">
            <a:extLst>
              <a:ext uri="{FF2B5EF4-FFF2-40B4-BE49-F238E27FC236}">
                <a16:creationId xmlns:a16="http://schemas.microsoft.com/office/drawing/2014/main" id="{F8050582-20FE-414F-94AE-ECBC7B05BFBB}"/>
              </a:ext>
            </a:extLst>
          </p:cNvPr>
          <p:cNvPicPr>
            <a:picLocks noGrp="1" noChangeAspect="1"/>
          </p:cNvPicPr>
          <p:nvPr>
            <p:ph idx="1"/>
          </p:nvPr>
        </p:nvPicPr>
        <p:blipFill>
          <a:blip r:embed="rId2"/>
          <a:stretch>
            <a:fillRect/>
          </a:stretch>
        </p:blipFill>
        <p:spPr>
          <a:xfrm>
            <a:off x="3015161" y="2347591"/>
            <a:ext cx="5412060" cy="3164947"/>
          </a:xfrm>
        </p:spPr>
      </p:pic>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43</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
        <p:nvSpPr>
          <p:cNvPr id="8" name="Rectangle 7">
            <a:extLst>
              <a:ext uri="{FF2B5EF4-FFF2-40B4-BE49-F238E27FC236}">
                <a16:creationId xmlns:a16="http://schemas.microsoft.com/office/drawing/2014/main" id="{A136B9A1-8A80-A44B-AC9F-9E4756AFF2BE}"/>
              </a:ext>
            </a:extLst>
          </p:cNvPr>
          <p:cNvSpPr/>
          <p:nvPr/>
        </p:nvSpPr>
        <p:spPr>
          <a:xfrm>
            <a:off x="899592" y="1327059"/>
            <a:ext cx="4572000" cy="1569660"/>
          </a:xfrm>
          <a:prstGeom prst="rect">
            <a:avLst/>
          </a:prstGeom>
        </p:spPr>
        <p:txBody>
          <a:bodyPr>
            <a:spAutoFit/>
          </a:bodyPr>
          <a:lstStyle/>
          <a:p>
            <a:r>
              <a:rPr lang="es-ES" dirty="0" err="1"/>
              <a:t>unusual</a:t>
            </a:r>
            <a:r>
              <a:rPr lang="es-ES" dirty="0"/>
              <a:t> &lt;- </a:t>
            </a:r>
            <a:r>
              <a:rPr lang="es-ES" dirty="0" err="1"/>
              <a:t>diamonds</a:t>
            </a:r>
            <a:r>
              <a:rPr lang="es-ES" dirty="0"/>
              <a:t> %&gt;% </a:t>
            </a:r>
            <a:r>
              <a:rPr lang="es-ES" dirty="0" err="1"/>
              <a:t>filter</a:t>
            </a:r>
            <a:r>
              <a:rPr lang="es-ES" dirty="0"/>
              <a:t>(y &lt; 3 | y &gt; 20) %&gt;% </a:t>
            </a:r>
            <a:r>
              <a:rPr lang="es-ES" dirty="0" err="1"/>
              <a:t>arrange</a:t>
            </a:r>
            <a:r>
              <a:rPr lang="es-ES" dirty="0"/>
              <a:t>(y)</a:t>
            </a:r>
          </a:p>
          <a:p>
            <a:r>
              <a:rPr lang="es-ES" dirty="0" err="1"/>
              <a:t>unusual</a:t>
            </a:r>
            <a:endParaRPr lang="en-US" dirty="0"/>
          </a:p>
        </p:txBody>
      </p:sp>
    </p:spTree>
    <p:extLst>
      <p:ext uri="{BB962C8B-B14F-4D97-AF65-F5344CB8AC3E}">
        <p14:creationId xmlns:p14="http://schemas.microsoft.com/office/powerpoint/2010/main" val="2260520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The y variable measures one of the three dimensions of these diamonds, in mm. </a:t>
            </a:r>
            <a:r>
              <a:rPr lang="en-US" b="1" dirty="0"/>
              <a:t>We know that diamonds can’t have a width of 0mm</a:t>
            </a:r>
            <a:r>
              <a:rPr lang="en-US" dirty="0"/>
              <a:t>, </a:t>
            </a:r>
            <a:r>
              <a:rPr lang="en-US" b="1" dirty="0"/>
              <a:t>so these values must be incorrect</a:t>
            </a:r>
            <a:r>
              <a:rPr lang="en-US" dirty="0"/>
              <a:t>. </a:t>
            </a:r>
          </a:p>
          <a:p>
            <a:r>
              <a:rPr lang="en-US" dirty="0"/>
              <a:t>We might also suspect that measurements of 32mm and 59mm are implausible: those diamonds are over an inch long, but don’t cost hundreds of thousands of dollars!</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44</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3756675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r>
              <a:rPr lang="en-US" dirty="0"/>
              <a:t>Outliers…</a:t>
            </a:r>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a:xfrm>
            <a:off x="152399" y="869859"/>
            <a:ext cx="8763000" cy="5791200"/>
          </a:xfrm>
        </p:spPr>
        <p:txBody>
          <a:bodyPr/>
          <a:lstStyle/>
          <a:p>
            <a:r>
              <a:rPr lang="en-US" sz="2800" b="1" dirty="0"/>
              <a:t>It’s good practice to repeat your analysis </a:t>
            </a:r>
            <a:r>
              <a:rPr lang="en-US" sz="2800" b="1" u="sng" dirty="0"/>
              <a:t>with and without the outliers</a:t>
            </a:r>
            <a:r>
              <a:rPr lang="en-US" sz="2800" b="1" dirty="0"/>
              <a:t>. </a:t>
            </a:r>
            <a:r>
              <a:rPr lang="en-US" sz="2800" dirty="0"/>
              <a:t>If they have minimal effect on the results, and you can’t figure out why they’re there, it’s reasonable to replace them with missing values and move on. </a:t>
            </a:r>
          </a:p>
          <a:p>
            <a:r>
              <a:rPr lang="en-US" sz="2800" dirty="0"/>
              <a:t>However, if they have a substantial effect on your results, you shouldn’t drop them without justification. You’ll need to figure out what caused them (e.g., a data entry error) and disclose that you removed them in your write-up.</a:t>
            </a:r>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45</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247748" y="6399282"/>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622998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r>
              <a:rPr lang="en-US" b="1" dirty="0"/>
              <a:t>Exercises (In-Class Work )</a:t>
            </a:r>
            <a:endParaRPr lang="en-US" dirty="0"/>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sz="2000" dirty="0"/>
              <a:t>Explore the distribution of each of the x, y, and z variables in diamonds. What do you learn? Think about a diamond and how you might decide which dimension is the length, width, and depth.</a:t>
            </a:r>
          </a:p>
          <a:p>
            <a:endParaRPr lang="en-US" sz="2000" dirty="0"/>
          </a:p>
          <a:p>
            <a:r>
              <a:rPr lang="en-US" sz="2000" dirty="0"/>
              <a:t>Explore the distribution of price. Do you discover anything unusual or surprising? (Hint: carefully think about the </a:t>
            </a:r>
            <a:r>
              <a:rPr lang="en-US" sz="2000" dirty="0" err="1"/>
              <a:t>binwidth</a:t>
            </a:r>
            <a:r>
              <a:rPr lang="en-US" sz="2000" dirty="0"/>
              <a:t> and make sure you try a wide range of values.)</a:t>
            </a:r>
          </a:p>
          <a:p>
            <a:endParaRPr lang="en-US" sz="2000" dirty="0"/>
          </a:p>
          <a:p>
            <a:r>
              <a:rPr lang="en-US" sz="2000" dirty="0"/>
              <a:t>How many diamonds are 0.99 carat? How many are 1 carat? What do you think is the cause of the difference?</a:t>
            </a:r>
          </a:p>
          <a:p>
            <a:endParaRPr lang="en-US" sz="2000" dirty="0"/>
          </a:p>
          <a:p>
            <a:r>
              <a:rPr lang="en-US" sz="2000" dirty="0"/>
              <a:t>Compare and contrast </a:t>
            </a:r>
            <a:r>
              <a:rPr lang="en-US" sz="2000" dirty="0" err="1"/>
              <a:t>coord_cartesian</a:t>
            </a:r>
            <a:r>
              <a:rPr lang="en-US" sz="2000" dirty="0"/>
              <a:t>() versus </a:t>
            </a:r>
            <a:r>
              <a:rPr lang="en-US" sz="2000" dirty="0" err="1"/>
              <a:t>xlim</a:t>
            </a:r>
            <a:r>
              <a:rPr lang="en-US" sz="2000" dirty="0"/>
              <a:t>() or </a:t>
            </a:r>
            <a:r>
              <a:rPr lang="en-US" sz="2000" dirty="0" err="1"/>
              <a:t>ylim</a:t>
            </a:r>
            <a:r>
              <a:rPr lang="en-US" sz="2000" dirty="0"/>
              <a:t>() when zooming in on a histogram. What happens if you leave </a:t>
            </a:r>
            <a:r>
              <a:rPr lang="en-US" sz="2000" dirty="0" err="1"/>
              <a:t>binwidth</a:t>
            </a:r>
            <a:r>
              <a:rPr lang="en-US" sz="2000" dirty="0"/>
              <a:t> unset? What happens if you try and zoom so only half a bar shows?</a:t>
            </a:r>
          </a:p>
          <a:p>
            <a:endParaRPr lang="en-US"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46</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3943839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r>
              <a:rPr lang="en-US" b="1" dirty="0"/>
              <a:t>Missing Values</a:t>
            </a:r>
            <a:endParaRPr lang="en-US" dirty="0"/>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If you’ve encountered unusual values in your dataset, and simply want to move on to the rest of your analysis, you have two options:</a:t>
            </a:r>
          </a:p>
          <a:p>
            <a:pPr marL="0" indent="0">
              <a:buNone/>
            </a:pPr>
            <a:endParaRPr lang="en-US" dirty="0"/>
          </a:p>
          <a:p>
            <a:pPr marL="514350" indent="-514350">
              <a:buAutoNum type="arabicParenR"/>
            </a:pPr>
            <a:r>
              <a:rPr lang="en-US" dirty="0"/>
              <a:t>Drop the entire row with the strange values</a:t>
            </a:r>
            <a:br>
              <a:rPr lang="en-US" dirty="0"/>
            </a:br>
            <a:endParaRPr lang="en-US" dirty="0"/>
          </a:p>
          <a:p>
            <a:pPr marL="514350" indent="-514350">
              <a:buAutoNum type="arabicParenR"/>
            </a:pPr>
            <a:endParaRPr lang="en-US" dirty="0"/>
          </a:p>
          <a:p>
            <a:pPr marL="514350" indent="-514350">
              <a:buAutoNum type="arabicParenR"/>
            </a:pPr>
            <a:r>
              <a:rPr lang="en-US" dirty="0"/>
              <a:t> Replacing the unusual values with missing values </a:t>
            </a:r>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47</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1206698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Drop the entire row with the strange Values</a:t>
            </a:r>
          </a:p>
          <a:p>
            <a:pPr marL="0" indent="0">
              <a:buNone/>
            </a:pPr>
            <a:endParaRPr lang="en-US" dirty="0"/>
          </a:p>
          <a:p>
            <a:pPr marL="0" indent="0">
              <a:buNone/>
            </a:pPr>
            <a:r>
              <a:rPr lang="en-US" dirty="0"/>
              <a:t>	diamonds2 &lt;- diamonds %&gt;% 	filter(between(y, 3, 20))</a:t>
            </a:r>
          </a:p>
          <a:p>
            <a:pPr marL="0" indent="0">
              <a:buNone/>
            </a:pPr>
            <a:endParaRPr lang="en-US" dirty="0"/>
          </a:p>
          <a:p>
            <a:pPr marL="0" indent="0">
              <a:buNone/>
            </a:pPr>
            <a:r>
              <a:rPr lang="en-US" sz="2400" dirty="0"/>
              <a:t>(Not recommended this option as just because one measurement is invalid, doesn’t mean all the measurements are. Additionally, if you have low-quality data, by time that you’ve applied this approach to every variable you might find that you don’t have any data left!)</a:t>
            </a:r>
            <a:br>
              <a:rPr lang="en-US" sz="2400" dirty="0"/>
            </a:br>
            <a:endParaRPr lang="en-US" sz="2400"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48</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6892718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Replacing the unusual values with missing values</a:t>
            </a:r>
          </a:p>
          <a:p>
            <a:pPr marL="0" indent="0">
              <a:buNone/>
            </a:pPr>
            <a:endParaRPr lang="en-US" dirty="0"/>
          </a:p>
          <a:p>
            <a:pPr marL="0" indent="0">
              <a:buNone/>
            </a:pPr>
            <a:r>
              <a:rPr lang="es-ES" dirty="0"/>
              <a:t>	diamonds2 &lt;- </a:t>
            </a:r>
            <a:r>
              <a:rPr lang="es-ES" dirty="0" err="1"/>
              <a:t>diamonds</a:t>
            </a:r>
            <a:r>
              <a:rPr lang="es-ES" dirty="0"/>
              <a:t> %&gt;% </a:t>
            </a:r>
            <a:r>
              <a:rPr lang="es-ES" dirty="0" err="1"/>
              <a:t>mutate</a:t>
            </a:r>
            <a:r>
              <a:rPr lang="es-ES" dirty="0"/>
              <a:t>(y = 	</a:t>
            </a:r>
            <a:r>
              <a:rPr lang="es-ES" dirty="0" err="1"/>
              <a:t>ifelse</a:t>
            </a:r>
            <a:r>
              <a:rPr lang="es-ES" dirty="0"/>
              <a:t>(y &lt; 3 | y &gt; 20, NA, y))</a:t>
            </a:r>
            <a:endParaRPr lang="en-US" sz="2400" dirty="0"/>
          </a:p>
          <a:p>
            <a:r>
              <a:rPr lang="en-US" sz="2000" dirty="0"/>
              <a:t>(recommended replacing the unusual values with missing values. The easiest way to do this is to use mutate() to replace the variable with a modified copy. You can use the </a:t>
            </a:r>
            <a:r>
              <a:rPr lang="en-US" sz="2000" dirty="0" err="1"/>
              <a:t>ifelse</a:t>
            </a:r>
            <a:r>
              <a:rPr lang="en-US" sz="2000" dirty="0"/>
              <a:t>() function to replace unusual values with NA)</a:t>
            </a:r>
          </a:p>
          <a:p>
            <a:r>
              <a:rPr lang="en-US" sz="1800" dirty="0" err="1"/>
              <a:t>ifelse</a:t>
            </a:r>
            <a:r>
              <a:rPr lang="en-US" sz="1800" dirty="0"/>
              <a:t>() has three arguments. The first argument test should be a logical vector. The result will contain the value of the second argument, yes, when test is TRUE, and the value of the third argument, no, when it is false.</a:t>
            </a:r>
            <a:br>
              <a:rPr lang="en-US" sz="1800" dirty="0"/>
            </a:br>
            <a:endParaRPr lang="en-US" sz="1800" dirty="0"/>
          </a:p>
          <a:p>
            <a:pPr marL="0" indent="0">
              <a:buNone/>
            </a:pPr>
            <a:r>
              <a:rPr lang="en-US" sz="2800" dirty="0"/>
              <a:t>                                             More on this later….</a:t>
            </a:r>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49</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7418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6A88-3388-CD47-9930-E011CEC03084}"/>
              </a:ext>
            </a:extLst>
          </p:cNvPr>
          <p:cNvSpPr>
            <a:spLocks noGrp="1"/>
          </p:cNvSpPr>
          <p:nvPr>
            <p:ph type="title"/>
          </p:nvPr>
        </p:nvSpPr>
        <p:spPr/>
        <p:txBody>
          <a:bodyPr/>
          <a:lstStyle/>
          <a:p>
            <a:r>
              <a:rPr lang="en-US" b="1" dirty="0"/>
              <a:t>E</a:t>
            </a:r>
            <a:r>
              <a:rPr lang="en-US" dirty="0"/>
              <a:t>xploratory </a:t>
            </a:r>
            <a:r>
              <a:rPr lang="en-US" b="1" dirty="0"/>
              <a:t>D</a:t>
            </a:r>
            <a:r>
              <a:rPr lang="en-US" dirty="0"/>
              <a:t>ata </a:t>
            </a:r>
            <a:r>
              <a:rPr lang="en-US" b="1" dirty="0"/>
              <a:t>A</a:t>
            </a:r>
            <a:r>
              <a:rPr lang="en-US" dirty="0"/>
              <a:t>nalysis</a:t>
            </a:r>
          </a:p>
        </p:txBody>
      </p:sp>
      <p:sp>
        <p:nvSpPr>
          <p:cNvPr id="3" name="Content Placeholder 2">
            <a:extLst>
              <a:ext uri="{FF2B5EF4-FFF2-40B4-BE49-F238E27FC236}">
                <a16:creationId xmlns:a16="http://schemas.microsoft.com/office/drawing/2014/main" id="{20247720-AD77-AC4F-B210-7BAFB9489832}"/>
              </a:ext>
            </a:extLst>
          </p:cNvPr>
          <p:cNvSpPr>
            <a:spLocks noGrp="1"/>
          </p:cNvSpPr>
          <p:nvPr>
            <p:ph idx="1"/>
          </p:nvPr>
        </p:nvSpPr>
        <p:spPr/>
        <p:txBody>
          <a:bodyPr/>
          <a:lstStyle/>
          <a:p>
            <a:r>
              <a:rPr lang="en-US" dirty="0"/>
              <a:t> How to use visualization and transformation to explore your data in a systematic way, a task that statisticians call </a:t>
            </a:r>
            <a:r>
              <a:rPr lang="en-US" b="1" dirty="0"/>
              <a:t>E</a:t>
            </a:r>
            <a:r>
              <a:rPr lang="en-US" dirty="0"/>
              <a:t>xploratory </a:t>
            </a:r>
            <a:r>
              <a:rPr lang="en-US" b="1" dirty="0"/>
              <a:t>D</a:t>
            </a:r>
            <a:r>
              <a:rPr lang="en-US" dirty="0"/>
              <a:t>ata </a:t>
            </a:r>
            <a:r>
              <a:rPr lang="en-US" b="1" dirty="0"/>
              <a:t>A</a:t>
            </a:r>
            <a:r>
              <a:rPr lang="en-US" dirty="0"/>
              <a:t>nalysis, or </a:t>
            </a:r>
            <a:r>
              <a:rPr lang="en-US" b="1" dirty="0"/>
              <a:t>EDA</a:t>
            </a:r>
            <a:r>
              <a:rPr lang="en-US" dirty="0"/>
              <a:t> for short. EDA is an iterative cycle. </a:t>
            </a:r>
          </a:p>
          <a:p>
            <a:endParaRPr lang="en-US" dirty="0"/>
          </a:p>
          <a:p>
            <a:pPr marL="0" indent="0">
              <a:buNone/>
            </a:pPr>
            <a:endParaRPr lang="en-US" dirty="0"/>
          </a:p>
          <a:p>
            <a:r>
              <a:rPr lang="en-US" dirty="0"/>
              <a:t>You will hear this term “EDA” a lot, throughout  the semester…</a:t>
            </a:r>
          </a:p>
        </p:txBody>
      </p:sp>
      <p:sp>
        <p:nvSpPr>
          <p:cNvPr id="4" name="Slide Number Placeholder 3">
            <a:extLst>
              <a:ext uri="{FF2B5EF4-FFF2-40B4-BE49-F238E27FC236}">
                <a16:creationId xmlns:a16="http://schemas.microsoft.com/office/drawing/2014/main" id="{85FFB07A-4C3D-5047-84B4-18F7FE04E096}"/>
              </a:ext>
            </a:extLst>
          </p:cNvPr>
          <p:cNvSpPr>
            <a:spLocks noGrp="1"/>
          </p:cNvSpPr>
          <p:nvPr>
            <p:ph type="sldNum" sz="quarter" idx="12"/>
          </p:nvPr>
        </p:nvSpPr>
        <p:spPr/>
        <p:txBody>
          <a:bodyPr/>
          <a:lstStyle/>
          <a:p>
            <a:pPr>
              <a:defRPr/>
            </a:pPr>
            <a:fld id="{0593982F-31D2-6A43-8185-1BC402473915}" type="slidenum">
              <a:rPr lang="en-US" smtClean="0"/>
              <a:pPr>
                <a:defRPr/>
              </a:pPr>
              <a:t>5</a:t>
            </a:fld>
            <a:endParaRPr lang="en-US"/>
          </a:p>
        </p:txBody>
      </p:sp>
      <p:sp>
        <p:nvSpPr>
          <p:cNvPr id="5" name="TextBox 4">
            <a:extLst>
              <a:ext uri="{FF2B5EF4-FFF2-40B4-BE49-F238E27FC236}">
                <a16:creationId xmlns:a16="http://schemas.microsoft.com/office/drawing/2014/main" id="{994409DD-6F58-1D49-9B4C-39C2D453937E}"/>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783000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sz="2000" dirty="0"/>
              <a:t>Like R, </a:t>
            </a:r>
            <a:r>
              <a:rPr lang="en-US" sz="2000" b="1" dirty="0"/>
              <a:t>ggplot2</a:t>
            </a:r>
            <a:r>
              <a:rPr lang="en-US" sz="2000" dirty="0"/>
              <a:t> subscribes to the philosophy that missing values should never silently go missing. It’s not obvious where you should plot missing values, so </a:t>
            </a:r>
            <a:r>
              <a:rPr lang="en-US" sz="2000" b="1" dirty="0"/>
              <a:t>ggplot2</a:t>
            </a:r>
            <a:r>
              <a:rPr lang="en-US" sz="2000" dirty="0"/>
              <a:t> doesn’t include them in the plot, but it does warn that they’ve been removed:</a:t>
            </a:r>
          </a:p>
          <a:p>
            <a:endParaRPr lang="en-US" sz="2000" dirty="0"/>
          </a:p>
          <a:p>
            <a:r>
              <a:rPr lang="en-US" sz="2000" dirty="0" err="1"/>
              <a:t>ggplot</a:t>
            </a:r>
            <a:r>
              <a:rPr lang="en-US" sz="2000" dirty="0"/>
              <a:t>(data = diamonds2, mapping = </a:t>
            </a:r>
            <a:r>
              <a:rPr lang="en-US" sz="2000" dirty="0" err="1"/>
              <a:t>aes</a:t>
            </a:r>
            <a:r>
              <a:rPr lang="en-US" sz="2000" dirty="0"/>
              <a:t>(x = x, y = y)) + </a:t>
            </a:r>
            <a:r>
              <a:rPr lang="en-US" sz="2000" dirty="0" err="1"/>
              <a:t>geom_point</a:t>
            </a:r>
            <a:r>
              <a:rPr lang="en-US" sz="2000" dirty="0"/>
              <a:t>()</a:t>
            </a:r>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50</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pic>
        <p:nvPicPr>
          <p:cNvPr id="7" name="Picture 6" descr="A screenshot of a cell phone&#13;&#10;&#13;&#10;Description automatically generated">
            <a:extLst>
              <a:ext uri="{FF2B5EF4-FFF2-40B4-BE49-F238E27FC236}">
                <a16:creationId xmlns:a16="http://schemas.microsoft.com/office/drawing/2014/main" id="{75CCE83B-EBD1-764E-99E3-56F33D1BA852}"/>
              </a:ext>
            </a:extLst>
          </p:cNvPr>
          <p:cNvPicPr>
            <a:picLocks noChangeAspect="1"/>
          </p:cNvPicPr>
          <p:nvPr/>
        </p:nvPicPr>
        <p:blipFill>
          <a:blip r:embed="rId2"/>
          <a:stretch>
            <a:fillRect/>
          </a:stretch>
        </p:blipFill>
        <p:spPr>
          <a:xfrm>
            <a:off x="1706572" y="3011870"/>
            <a:ext cx="5400600" cy="3236530"/>
          </a:xfrm>
          <a:prstGeom prst="rect">
            <a:avLst/>
          </a:prstGeom>
        </p:spPr>
      </p:pic>
    </p:spTree>
    <p:extLst>
      <p:ext uri="{BB962C8B-B14F-4D97-AF65-F5344CB8AC3E}">
        <p14:creationId xmlns:p14="http://schemas.microsoft.com/office/powerpoint/2010/main" val="780985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To suppress that warning, set </a:t>
            </a:r>
            <a:r>
              <a:rPr lang="en-US" b="1" dirty="0" err="1"/>
              <a:t>na.rm</a:t>
            </a:r>
            <a:r>
              <a:rPr lang="en-US" b="1" dirty="0"/>
              <a:t> = TRUE</a:t>
            </a:r>
            <a:r>
              <a:rPr lang="en-US" dirty="0"/>
              <a:t>:</a:t>
            </a:r>
          </a:p>
          <a:p>
            <a:pPr marL="0" indent="0">
              <a:buNone/>
            </a:pPr>
            <a:endParaRPr lang="en-US" dirty="0"/>
          </a:p>
          <a:p>
            <a:pPr marL="0" indent="0">
              <a:buNone/>
            </a:pPr>
            <a:r>
              <a:rPr lang="en-US" dirty="0" err="1"/>
              <a:t>ggplot</a:t>
            </a:r>
            <a:r>
              <a:rPr lang="en-US" dirty="0"/>
              <a:t>(data = diamonds2, mapping = </a:t>
            </a:r>
            <a:r>
              <a:rPr lang="en-US" dirty="0" err="1"/>
              <a:t>aes</a:t>
            </a:r>
            <a:r>
              <a:rPr lang="en-US" dirty="0"/>
              <a:t>(x = x, y = y)) + </a:t>
            </a:r>
            <a:r>
              <a:rPr lang="en-US" dirty="0" err="1"/>
              <a:t>geom_point</a:t>
            </a:r>
            <a:r>
              <a:rPr lang="en-US" dirty="0"/>
              <a:t>(</a:t>
            </a:r>
            <a:r>
              <a:rPr lang="en-US" dirty="0" err="1"/>
              <a:t>na.rm</a:t>
            </a:r>
            <a:r>
              <a:rPr lang="en-US" dirty="0"/>
              <a:t> = TRUE)</a:t>
            </a:r>
            <a:br>
              <a:rPr lang="en-US" dirty="0"/>
            </a:br>
            <a:endParaRPr lang="en-US"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51</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1554537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Other times you want to understand what makes observations with missing values different from observations with recorded values. </a:t>
            </a:r>
          </a:p>
          <a:p>
            <a:r>
              <a:rPr lang="en-US" dirty="0"/>
              <a:t>For example, in nycflights13::flights, missing values in the </a:t>
            </a:r>
            <a:r>
              <a:rPr lang="en-US" dirty="0" err="1"/>
              <a:t>dep_time</a:t>
            </a:r>
            <a:r>
              <a:rPr lang="en-US" dirty="0"/>
              <a:t> variable indicate that the flight was cancelled. So you might want to compare the scheduled departure times for cancelled and noncancelled times. You can do this by making a new variable with </a:t>
            </a:r>
            <a:r>
              <a:rPr lang="en-US" dirty="0" err="1"/>
              <a:t>is.na</a:t>
            </a:r>
            <a:r>
              <a:rPr lang="en-US" dirty="0"/>
              <a:t>():</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52</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4219200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r>
              <a:rPr lang="en-US" dirty="0"/>
              <a:t>NYC Flights</a:t>
            </a:r>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r>
              <a:rPr lang="en-US" dirty="0"/>
              <a:t>nycflights13::flights %&gt;% mutate( cancelled = </a:t>
            </a:r>
            <a:r>
              <a:rPr lang="en-US" dirty="0" err="1"/>
              <a:t>is.na</a:t>
            </a:r>
            <a:r>
              <a:rPr lang="en-US" dirty="0"/>
              <a:t>(</a:t>
            </a:r>
            <a:r>
              <a:rPr lang="en-US" dirty="0" err="1"/>
              <a:t>dep_time</a:t>
            </a:r>
            <a:r>
              <a:rPr lang="en-US" dirty="0"/>
              <a:t>), </a:t>
            </a:r>
            <a:r>
              <a:rPr lang="en-US" dirty="0" err="1"/>
              <a:t>sched_hour</a:t>
            </a:r>
            <a:r>
              <a:rPr lang="en-US" dirty="0"/>
              <a:t> = </a:t>
            </a:r>
            <a:r>
              <a:rPr lang="en-US" dirty="0" err="1"/>
              <a:t>sched_dep_time</a:t>
            </a:r>
            <a:r>
              <a:rPr lang="en-US" dirty="0"/>
              <a:t> %/% 100, </a:t>
            </a:r>
            <a:r>
              <a:rPr lang="en-US" dirty="0" err="1"/>
              <a:t>sched_min</a:t>
            </a:r>
            <a:r>
              <a:rPr lang="en-US" dirty="0"/>
              <a:t> = </a:t>
            </a:r>
            <a:r>
              <a:rPr lang="en-US" dirty="0" err="1"/>
              <a:t>sched_dep_time</a:t>
            </a:r>
            <a:r>
              <a:rPr lang="en-US" dirty="0"/>
              <a:t> %% 100, </a:t>
            </a:r>
            <a:r>
              <a:rPr lang="en-US" dirty="0" err="1"/>
              <a:t>sched_dep_time</a:t>
            </a:r>
            <a:r>
              <a:rPr lang="en-US" dirty="0"/>
              <a:t> = </a:t>
            </a:r>
            <a:r>
              <a:rPr lang="en-US" dirty="0" err="1"/>
              <a:t>sched_hour</a:t>
            </a:r>
            <a:r>
              <a:rPr lang="en-US" dirty="0"/>
              <a:t> + </a:t>
            </a:r>
            <a:r>
              <a:rPr lang="en-US" dirty="0" err="1"/>
              <a:t>sched_min</a:t>
            </a:r>
            <a:r>
              <a:rPr lang="en-US" dirty="0"/>
              <a:t> / 60 ) %&gt;% </a:t>
            </a:r>
            <a:r>
              <a:rPr lang="en-US" dirty="0" err="1"/>
              <a:t>ggplot</a:t>
            </a:r>
            <a:r>
              <a:rPr lang="en-US" dirty="0"/>
              <a:t>(mapping = </a:t>
            </a:r>
            <a:r>
              <a:rPr lang="en-US" dirty="0" err="1"/>
              <a:t>aes</a:t>
            </a:r>
            <a:r>
              <a:rPr lang="en-US" dirty="0"/>
              <a:t>(</a:t>
            </a:r>
            <a:r>
              <a:rPr lang="en-US" dirty="0" err="1"/>
              <a:t>sched_dep_time</a:t>
            </a:r>
            <a:r>
              <a:rPr lang="en-US" dirty="0"/>
              <a:t>)) + </a:t>
            </a:r>
            <a:r>
              <a:rPr lang="en-US" dirty="0" err="1"/>
              <a:t>geom_freqpoly</a:t>
            </a:r>
            <a:r>
              <a:rPr lang="en-US" dirty="0"/>
              <a:t>( mapping = </a:t>
            </a:r>
            <a:r>
              <a:rPr lang="en-US" dirty="0" err="1"/>
              <a:t>aes</a:t>
            </a:r>
            <a:r>
              <a:rPr lang="en-US" dirty="0"/>
              <a:t>(color = cancelled), </a:t>
            </a:r>
            <a:r>
              <a:rPr lang="en-US" dirty="0" err="1"/>
              <a:t>binwidth</a:t>
            </a:r>
            <a:r>
              <a:rPr lang="en-US" dirty="0"/>
              <a:t> = 1/4 )</a:t>
            </a:r>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53</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3346231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endParaRPr lang="en-US"/>
          </a:p>
        </p:txBody>
      </p:sp>
      <p:pic>
        <p:nvPicPr>
          <p:cNvPr id="7" name="Content Placeholder 6" descr="A close up of text on a white background&#13;&#10;&#13;&#10;Description automatically generated">
            <a:extLst>
              <a:ext uri="{FF2B5EF4-FFF2-40B4-BE49-F238E27FC236}">
                <a16:creationId xmlns:a16="http://schemas.microsoft.com/office/drawing/2014/main" id="{D2678AEF-6CDF-944C-84B2-7CB320E32823}"/>
              </a:ext>
            </a:extLst>
          </p:cNvPr>
          <p:cNvPicPr>
            <a:picLocks noGrp="1" noChangeAspect="1"/>
          </p:cNvPicPr>
          <p:nvPr>
            <p:ph idx="1"/>
          </p:nvPr>
        </p:nvPicPr>
        <p:blipFill>
          <a:blip r:embed="rId2"/>
          <a:stretch>
            <a:fillRect/>
          </a:stretch>
        </p:blipFill>
        <p:spPr>
          <a:xfrm>
            <a:off x="4413486" y="736600"/>
            <a:ext cx="4279900" cy="2654300"/>
          </a:xfrm>
        </p:spPr>
      </p:pic>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54</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pic>
        <p:nvPicPr>
          <p:cNvPr id="9" name="Picture 8" descr="A screenshot of a cell phone&#13;&#10;&#13;&#10;Description automatically generated">
            <a:extLst>
              <a:ext uri="{FF2B5EF4-FFF2-40B4-BE49-F238E27FC236}">
                <a16:creationId xmlns:a16="http://schemas.microsoft.com/office/drawing/2014/main" id="{5ED6ECC2-DF20-6840-857C-CC34D26DA58E}"/>
              </a:ext>
            </a:extLst>
          </p:cNvPr>
          <p:cNvPicPr>
            <a:picLocks noChangeAspect="1"/>
          </p:cNvPicPr>
          <p:nvPr/>
        </p:nvPicPr>
        <p:blipFill>
          <a:blip r:embed="rId3"/>
          <a:stretch>
            <a:fillRect/>
          </a:stretch>
        </p:blipFill>
        <p:spPr>
          <a:xfrm>
            <a:off x="251520" y="820662"/>
            <a:ext cx="3960440" cy="2053561"/>
          </a:xfrm>
          <a:prstGeom prst="rect">
            <a:avLst/>
          </a:prstGeom>
        </p:spPr>
      </p:pic>
      <p:sp>
        <p:nvSpPr>
          <p:cNvPr id="10" name="Rectangle 9">
            <a:extLst>
              <a:ext uri="{FF2B5EF4-FFF2-40B4-BE49-F238E27FC236}">
                <a16:creationId xmlns:a16="http://schemas.microsoft.com/office/drawing/2014/main" id="{6F3A5B29-9FC6-5240-AD17-6890DF5BB748}"/>
              </a:ext>
            </a:extLst>
          </p:cNvPr>
          <p:cNvSpPr/>
          <p:nvPr/>
        </p:nvSpPr>
        <p:spPr>
          <a:xfrm>
            <a:off x="539552" y="3551188"/>
            <a:ext cx="7918648" cy="1200329"/>
          </a:xfrm>
          <a:prstGeom prst="rect">
            <a:avLst/>
          </a:prstGeom>
        </p:spPr>
        <p:txBody>
          <a:bodyPr wrap="square">
            <a:spAutoFit/>
          </a:bodyPr>
          <a:lstStyle/>
          <a:p>
            <a:r>
              <a:rPr lang="en-US" dirty="0">
                <a:solidFill>
                  <a:srgbClr val="000000"/>
                </a:solidFill>
                <a:latin typeface="Times New Roman" panose="02020603050405020304" pitchFamily="18" charset="0"/>
              </a:rPr>
              <a:t>However, this plot isn’t great because there are many more non-cancelled flights than cancelled flights. Later, we’ll explore some techniques for improving this comparison.</a:t>
            </a:r>
            <a:endParaRPr lang="en-US" dirty="0"/>
          </a:p>
        </p:txBody>
      </p:sp>
    </p:spTree>
    <p:extLst>
      <p:ext uri="{BB962C8B-B14F-4D97-AF65-F5344CB8AC3E}">
        <p14:creationId xmlns:p14="http://schemas.microsoft.com/office/powerpoint/2010/main" val="4137634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0B4-66D2-114F-BFD3-3EAB5CA809F7}"/>
              </a:ext>
            </a:extLst>
          </p:cNvPr>
          <p:cNvSpPr>
            <a:spLocks noGrp="1"/>
          </p:cNvSpPr>
          <p:nvPr>
            <p:ph type="title"/>
          </p:nvPr>
        </p:nvSpPr>
        <p:spPr/>
        <p:txBody>
          <a:bodyPr/>
          <a:lstStyle/>
          <a:p>
            <a:r>
              <a:rPr lang="en-US" b="1" dirty="0">
                <a:solidFill>
                  <a:srgbClr val="000000"/>
                </a:solidFill>
                <a:latin typeface="Arial" panose="020B0604020202020204" pitchFamily="34" charset="0"/>
              </a:rPr>
              <a:t>Exercises</a:t>
            </a:r>
            <a:endParaRPr lang="en-US" dirty="0"/>
          </a:p>
        </p:txBody>
      </p:sp>
      <p:sp>
        <p:nvSpPr>
          <p:cNvPr id="3" name="Content Placeholder 2">
            <a:extLst>
              <a:ext uri="{FF2B5EF4-FFF2-40B4-BE49-F238E27FC236}">
                <a16:creationId xmlns:a16="http://schemas.microsoft.com/office/drawing/2014/main" id="{B1710199-61A3-4040-A882-D0C20B44669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E535995-F2C4-3D40-8235-35D7D0F799CF}"/>
              </a:ext>
            </a:extLst>
          </p:cNvPr>
          <p:cNvSpPr>
            <a:spLocks noGrp="1"/>
          </p:cNvSpPr>
          <p:nvPr>
            <p:ph type="sldNum" sz="quarter" idx="12"/>
          </p:nvPr>
        </p:nvSpPr>
        <p:spPr/>
        <p:txBody>
          <a:bodyPr/>
          <a:lstStyle/>
          <a:p>
            <a:pPr>
              <a:defRPr/>
            </a:pPr>
            <a:fld id="{0593982F-31D2-6A43-8185-1BC402473915}" type="slidenum">
              <a:rPr lang="en-US" smtClean="0"/>
              <a:pPr>
                <a:defRPr/>
              </a:pPr>
              <a:t>55</a:t>
            </a:fld>
            <a:endParaRPr lang="en-US"/>
          </a:p>
        </p:txBody>
      </p:sp>
      <p:sp>
        <p:nvSpPr>
          <p:cNvPr id="5" name="TextBox 4">
            <a:extLst>
              <a:ext uri="{FF2B5EF4-FFF2-40B4-BE49-F238E27FC236}">
                <a16:creationId xmlns:a16="http://schemas.microsoft.com/office/drawing/2014/main" id="{7D5C370D-EDEA-A844-975F-4E425A9F84C2}"/>
              </a:ext>
            </a:extLst>
          </p:cNvPr>
          <p:cNvSpPr txBox="1"/>
          <p:nvPr/>
        </p:nvSpPr>
        <p:spPr>
          <a:xfrm>
            <a:off x="374413" y="6584859"/>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
        <p:nvSpPr>
          <p:cNvPr id="6" name="Rectangle 5">
            <a:extLst>
              <a:ext uri="{FF2B5EF4-FFF2-40B4-BE49-F238E27FC236}">
                <a16:creationId xmlns:a16="http://schemas.microsoft.com/office/drawing/2014/main" id="{29BAD2B8-737A-BD44-934A-5A46AD9338D8}"/>
              </a:ext>
            </a:extLst>
          </p:cNvPr>
          <p:cNvSpPr/>
          <p:nvPr/>
        </p:nvSpPr>
        <p:spPr>
          <a:xfrm>
            <a:off x="374413" y="1124744"/>
            <a:ext cx="8083787" cy="1938992"/>
          </a:xfrm>
          <a:prstGeom prst="rect">
            <a:avLst/>
          </a:prstGeom>
        </p:spPr>
        <p:txBody>
          <a:bodyPr wrap="square">
            <a:spAutoFit/>
          </a:bodyPr>
          <a:lstStyle/>
          <a:p>
            <a:r>
              <a:rPr lang="en-US" b="1" dirty="0">
                <a:solidFill>
                  <a:srgbClr val="000000"/>
                </a:solidFill>
                <a:latin typeface="Arial" panose="020B0604020202020204" pitchFamily="34" charset="0"/>
              </a:rPr>
              <a:t> </a:t>
            </a:r>
          </a:p>
          <a:p>
            <a:pPr>
              <a:buFont typeface="+mj-lt"/>
              <a:buAutoNum type="arabicPeriod"/>
            </a:pPr>
            <a:r>
              <a:rPr lang="en-US" dirty="0">
                <a:solidFill>
                  <a:srgbClr val="000000"/>
                </a:solidFill>
                <a:latin typeface="inherit"/>
              </a:rPr>
              <a:t>What happens to missing values in a histogram? What happens to missing values in a bar chart? Why is there a difference?</a:t>
            </a:r>
          </a:p>
          <a:p>
            <a:pPr>
              <a:buFont typeface="+mj-lt"/>
              <a:buAutoNum type="arabicPeriod"/>
            </a:pPr>
            <a:r>
              <a:rPr lang="en-US" dirty="0">
                <a:solidFill>
                  <a:srgbClr val="000000"/>
                </a:solidFill>
                <a:latin typeface="inherit"/>
              </a:rPr>
              <a:t>What does </a:t>
            </a:r>
            <a:r>
              <a:rPr lang="en-US" dirty="0" err="1">
                <a:solidFill>
                  <a:srgbClr val="000000"/>
                </a:solidFill>
                <a:latin typeface="inherit"/>
              </a:rPr>
              <a:t>na.rm</a:t>
            </a:r>
            <a:r>
              <a:rPr lang="en-US" dirty="0">
                <a:solidFill>
                  <a:srgbClr val="000000"/>
                </a:solidFill>
                <a:latin typeface="inherit"/>
              </a:rPr>
              <a:t> = TRUE do in mean() and sum()?</a:t>
            </a:r>
          </a:p>
        </p:txBody>
      </p:sp>
    </p:spTree>
    <p:extLst>
      <p:ext uri="{BB962C8B-B14F-4D97-AF65-F5344CB8AC3E}">
        <p14:creationId xmlns:p14="http://schemas.microsoft.com/office/powerpoint/2010/main" val="901346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E48-B4F8-3047-BA78-9A2CF11231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1EFF2D-F75E-7146-B873-064288D028EB}"/>
              </a:ext>
            </a:extLst>
          </p:cNvPr>
          <p:cNvSpPr>
            <a:spLocks noGrp="1"/>
          </p:cNvSpPr>
          <p:nvPr>
            <p:ph idx="1"/>
          </p:nvPr>
        </p:nvSpPr>
        <p:spPr/>
        <p:txBody>
          <a:bodyPr/>
          <a:lstStyle/>
          <a:p>
            <a:pPr marL="0" indent="0">
              <a:buNone/>
            </a:pPr>
            <a:r>
              <a:rPr lang="en-US" dirty="0"/>
              <a:t>You will:</a:t>
            </a:r>
          </a:p>
          <a:p>
            <a:r>
              <a:rPr lang="en-US" b="1" dirty="0"/>
              <a:t>Generate questions about your data</a:t>
            </a:r>
            <a:r>
              <a:rPr lang="en-US" dirty="0"/>
              <a:t>.</a:t>
            </a:r>
          </a:p>
          <a:p>
            <a:r>
              <a:rPr lang="en-US" b="1" dirty="0"/>
              <a:t>Search for answers</a:t>
            </a:r>
            <a:r>
              <a:rPr lang="en-US" dirty="0"/>
              <a:t> by </a:t>
            </a:r>
            <a:r>
              <a:rPr lang="en-US" b="1" dirty="0"/>
              <a:t>visualizing, transforming, and modeling your data</a:t>
            </a:r>
            <a:r>
              <a:rPr lang="en-US" dirty="0"/>
              <a:t>.</a:t>
            </a:r>
          </a:p>
          <a:p>
            <a:r>
              <a:rPr lang="en-US" dirty="0"/>
              <a:t>Use what you learn to refine your questions and/or generate new questions.</a:t>
            </a:r>
          </a:p>
          <a:p>
            <a:endParaRPr lang="en-US" dirty="0"/>
          </a:p>
        </p:txBody>
      </p:sp>
      <p:sp>
        <p:nvSpPr>
          <p:cNvPr id="4" name="Slide Number Placeholder 3">
            <a:extLst>
              <a:ext uri="{FF2B5EF4-FFF2-40B4-BE49-F238E27FC236}">
                <a16:creationId xmlns:a16="http://schemas.microsoft.com/office/drawing/2014/main" id="{8E5EB8FF-00DD-C44C-80BC-A0F01E2AC3BF}"/>
              </a:ext>
            </a:extLst>
          </p:cNvPr>
          <p:cNvSpPr>
            <a:spLocks noGrp="1"/>
          </p:cNvSpPr>
          <p:nvPr>
            <p:ph type="sldNum" sz="quarter" idx="12"/>
          </p:nvPr>
        </p:nvSpPr>
        <p:spPr/>
        <p:txBody>
          <a:bodyPr/>
          <a:lstStyle/>
          <a:p>
            <a:pPr>
              <a:defRPr/>
            </a:pPr>
            <a:fld id="{0593982F-31D2-6A43-8185-1BC402473915}" type="slidenum">
              <a:rPr lang="en-US" smtClean="0"/>
              <a:pPr>
                <a:defRPr/>
              </a:pPr>
              <a:t>6</a:t>
            </a:fld>
            <a:endParaRPr lang="en-US"/>
          </a:p>
        </p:txBody>
      </p:sp>
      <p:sp>
        <p:nvSpPr>
          <p:cNvPr id="5" name="TextBox 4">
            <a:extLst>
              <a:ext uri="{FF2B5EF4-FFF2-40B4-BE49-F238E27FC236}">
                <a16:creationId xmlns:a16="http://schemas.microsoft.com/office/drawing/2014/main" id="{6A4A8CAC-87DB-C844-8AD9-55ED3B848C77}"/>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230284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90BD-1B48-8141-9313-D0EC2656EA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3ABD01-6AC8-1A41-8426-4F5D4EBECDB2}"/>
              </a:ext>
            </a:extLst>
          </p:cNvPr>
          <p:cNvSpPr>
            <a:spLocks noGrp="1"/>
          </p:cNvSpPr>
          <p:nvPr>
            <p:ph idx="1"/>
          </p:nvPr>
        </p:nvSpPr>
        <p:spPr/>
        <p:txBody>
          <a:bodyPr/>
          <a:lstStyle/>
          <a:p>
            <a:r>
              <a:rPr lang="en-US" b="1" dirty="0"/>
              <a:t>EDA is not a formal process with a strict set of rules</a:t>
            </a:r>
            <a:r>
              <a:rPr lang="en-US" dirty="0"/>
              <a:t>. More than anything</a:t>
            </a:r>
            <a:r>
              <a:rPr lang="en-US" b="1" dirty="0"/>
              <a:t>, EDA is a state of mind</a:t>
            </a:r>
            <a:r>
              <a:rPr lang="en-US" dirty="0"/>
              <a:t>. During the initial phases of EDA you should feel free to investigate every idea that occurs to you.</a:t>
            </a:r>
          </a:p>
          <a:p>
            <a:r>
              <a:rPr lang="en-US" dirty="0"/>
              <a:t>Some of these ideas will pan out, and some will be dead ends. </a:t>
            </a:r>
          </a:p>
          <a:p>
            <a:r>
              <a:rPr lang="en-US" dirty="0"/>
              <a:t>As your exploration continues, you will hone in on a few particularly productive areas that you’ll eventually write up and communicate to others.</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0A2E9488-9BB6-8B47-8D90-AF54D1D3F24D}"/>
              </a:ext>
            </a:extLst>
          </p:cNvPr>
          <p:cNvSpPr>
            <a:spLocks noGrp="1"/>
          </p:cNvSpPr>
          <p:nvPr>
            <p:ph type="sldNum" sz="quarter" idx="12"/>
          </p:nvPr>
        </p:nvSpPr>
        <p:spPr/>
        <p:txBody>
          <a:bodyPr/>
          <a:lstStyle/>
          <a:p>
            <a:pPr>
              <a:defRPr/>
            </a:pPr>
            <a:fld id="{0593982F-31D2-6A43-8185-1BC402473915}" type="slidenum">
              <a:rPr lang="en-US" smtClean="0"/>
              <a:pPr>
                <a:defRPr/>
              </a:pPr>
              <a:t>7</a:t>
            </a:fld>
            <a:endParaRPr lang="en-US"/>
          </a:p>
        </p:txBody>
      </p:sp>
      <p:sp>
        <p:nvSpPr>
          <p:cNvPr id="5" name="TextBox 4">
            <a:extLst>
              <a:ext uri="{FF2B5EF4-FFF2-40B4-BE49-F238E27FC236}">
                <a16:creationId xmlns:a16="http://schemas.microsoft.com/office/drawing/2014/main" id="{69A3509C-459D-C34E-8616-10E0E99C6BD7}"/>
              </a:ext>
            </a:extLst>
          </p:cNvPr>
          <p:cNvSpPr txBox="1"/>
          <p:nvPr/>
        </p:nvSpPr>
        <p:spPr>
          <a:xfrm>
            <a:off x="412513" y="6551711"/>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168699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6003-3515-1D4C-B1AB-3D22FA3812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359684-AADF-5A4C-928F-E1C659B7F71C}"/>
              </a:ext>
            </a:extLst>
          </p:cNvPr>
          <p:cNvSpPr>
            <a:spLocks noGrp="1"/>
          </p:cNvSpPr>
          <p:nvPr>
            <p:ph idx="1"/>
          </p:nvPr>
        </p:nvSpPr>
        <p:spPr/>
        <p:txBody>
          <a:bodyPr/>
          <a:lstStyle/>
          <a:p>
            <a:r>
              <a:rPr lang="en-US" b="1" dirty="0"/>
              <a:t>EDA is an important part of any data analysis</a:t>
            </a:r>
            <a:r>
              <a:rPr lang="en-US" dirty="0"/>
              <a:t>, even if the questions are handed to you on a platter, because </a:t>
            </a:r>
            <a:r>
              <a:rPr lang="en-US" u="sng" dirty="0"/>
              <a:t>you always need to investigate the quality of your data</a:t>
            </a:r>
            <a:r>
              <a:rPr lang="en-US" dirty="0"/>
              <a:t>. </a:t>
            </a:r>
          </a:p>
          <a:p>
            <a:endParaRPr lang="en-US" dirty="0"/>
          </a:p>
          <a:p>
            <a:r>
              <a:rPr lang="en-US" b="1" dirty="0"/>
              <a:t>Data cleaning is just one application of EDA</a:t>
            </a:r>
          </a:p>
        </p:txBody>
      </p:sp>
      <p:sp>
        <p:nvSpPr>
          <p:cNvPr id="4" name="Slide Number Placeholder 3">
            <a:extLst>
              <a:ext uri="{FF2B5EF4-FFF2-40B4-BE49-F238E27FC236}">
                <a16:creationId xmlns:a16="http://schemas.microsoft.com/office/drawing/2014/main" id="{1A6B3A06-0D22-C146-AB6B-3B37EC1E03C4}"/>
              </a:ext>
            </a:extLst>
          </p:cNvPr>
          <p:cNvSpPr>
            <a:spLocks noGrp="1"/>
          </p:cNvSpPr>
          <p:nvPr>
            <p:ph type="sldNum" sz="quarter" idx="12"/>
          </p:nvPr>
        </p:nvSpPr>
        <p:spPr/>
        <p:txBody>
          <a:bodyPr/>
          <a:lstStyle/>
          <a:p>
            <a:pPr>
              <a:defRPr/>
            </a:pPr>
            <a:fld id="{0593982F-31D2-6A43-8185-1BC402473915}" type="slidenum">
              <a:rPr lang="en-US" smtClean="0"/>
              <a:pPr>
                <a:defRPr/>
              </a:pPr>
              <a:t>8</a:t>
            </a:fld>
            <a:endParaRPr lang="en-US"/>
          </a:p>
        </p:txBody>
      </p:sp>
      <p:sp>
        <p:nvSpPr>
          <p:cNvPr id="5" name="TextBox 4">
            <a:extLst>
              <a:ext uri="{FF2B5EF4-FFF2-40B4-BE49-F238E27FC236}">
                <a16:creationId xmlns:a16="http://schemas.microsoft.com/office/drawing/2014/main" id="{88226D05-4885-3142-94B6-B4102C11D0F6}"/>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193330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87F9-F219-BD4A-9566-412DA71953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BD1087-6866-1049-B745-27F5F6F46795}"/>
              </a:ext>
            </a:extLst>
          </p:cNvPr>
          <p:cNvSpPr>
            <a:spLocks noGrp="1"/>
          </p:cNvSpPr>
          <p:nvPr>
            <p:ph idx="1"/>
          </p:nvPr>
        </p:nvSpPr>
        <p:spPr/>
        <p:txBody>
          <a:bodyPr/>
          <a:lstStyle/>
          <a:p>
            <a:r>
              <a:rPr lang="en-US" i="1" dirty="0"/>
              <a:t>There are no routine statistical questions, only questionable statistical routines.</a:t>
            </a:r>
          </a:p>
          <a:p>
            <a:pPr marL="0" indent="0">
              <a:buNone/>
            </a:pPr>
            <a:r>
              <a:rPr lang="en-US" i="1" dirty="0"/>
              <a:t>				~ </a:t>
            </a:r>
            <a:r>
              <a:rPr lang="en-US" dirty="0"/>
              <a:t>Sir David Cox</a:t>
            </a:r>
          </a:p>
          <a:p>
            <a:r>
              <a:rPr lang="en-US" i="1" dirty="0"/>
              <a:t>Far better an approximate answer to the right question, which is often vague, than an exact answer to the wrong question, which can always be made precise.</a:t>
            </a:r>
          </a:p>
          <a:p>
            <a:pPr marL="0" indent="0">
              <a:buNone/>
            </a:pPr>
            <a:r>
              <a:rPr lang="en-US" dirty="0"/>
              <a:t>                     		~John Tukey</a:t>
            </a:r>
          </a:p>
          <a:p>
            <a:endParaRPr lang="en-US" dirty="0"/>
          </a:p>
        </p:txBody>
      </p:sp>
      <p:sp>
        <p:nvSpPr>
          <p:cNvPr id="4" name="Slide Number Placeholder 3">
            <a:extLst>
              <a:ext uri="{FF2B5EF4-FFF2-40B4-BE49-F238E27FC236}">
                <a16:creationId xmlns:a16="http://schemas.microsoft.com/office/drawing/2014/main" id="{703395C1-5CE3-004E-8198-814C81B9BC21}"/>
              </a:ext>
            </a:extLst>
          </p:cNvPr>
          <p:cNvSpPr>
            <a:spLocks noGrp="1"/>
          </p:cNvSpPr>
          <p:nvPr>
            <p:ph type="sldNum" sz="quarter" idx="12"/>
          </p:nvPr>
        </p:nvSpPr>
        <p:spPr/>
        <p:txBody>
          <a:bodyPr/>
          <a:lstStyle/>
          <a:p>
            <a:pPr>
              <a:defRPr/>
            </a:pPr>
            <a:fld id="{0593982F-31D2-6A43-8185-1BC402473915}" type="slidenum">
              <a:rPr lang="en-US" smtClean="0"/>
              <a:pPr>
                <a:defRPr/>
              </a:pPr>
              <a:t>9</a:t>
            </a:fld>
            <a:endParaRPr lang="en-US"/>
          </a:p>
        </p:txBody>
      </p:sp>
      <p:sp>
        <p:nvSpPr>
          <p:cNvPr id="5" name="TextBox 4">
            <a:extLst>
              <a:ext uri="{FF2B5EF4-FFF2-40B4-BE49-F238E27FC236}">
                <a16:creationId xmlns:a16="http://schemas.microsoft.com/office/drawing/2014/main" id="{A8ECAFC3-9742-734A-999D-5DA863C69C3F}"/>
              </a:ext>
            </a:extLst>
          </p:cNvPr>
          <p:cNvSpPr txBox="1"/>
          <p:nvPr/>
        </p:nvSpPr>
        <p:spPr>
          <a:xfrm>
            <a:off x="429491" y="6234545"/>
            <a:ext cx="8318973" cy="307777"/>
          </a:xfrm>
          <a:prstGeom prst="rect">
            <a:avLst/>
          </a:prstGeom>
          <a:noFill/>
        </p:spPr>
        <p:txBody>
          <a:bodyPr wrap="square" rtlCol="0">
            <a:spAutoFit/>
          </a:bodyPr>
          <a:lstStyle/>
          <a:p>
            <a:r>
              <a:rPr lang="en-US" sz="1400" dirty="0"/>
              <a:t>Resource: R for Data Science, </a:t>
            </a:r>
            <a:r>
              <a:rPr lang="en-US" sz="1400" i="1" dirty="0"/>
              <a:t>Garrett </a:t>
            </a:r>
            <a:r>
              <a:rPr lang="en-US" sz="1400" i="1" dirty="0" err="1"/>
              <a:t>Grolemund</a:t>
            </a:r>
            <a:r>
              <a:rPr lang="en-US" sz="1400" i="1" dirty="0"/>
              <a:t>, Hadley Wickham, </a:t>
            </a:r>
            <a:r>
              <a:rPr lang="en-US" sz="1400" dirty="0"/>
              <a:t>Chapter 5, https://r4ds.had.co.nz/</a:t>
            </a:r>
            <a:endParaRPr lang="en-US" dirty="0"/>
          </a:p>
        </p:txBody>
      </p:sp>
    </p:spTree>
    <p:extLst>
      <p:ext uri="{BB962C8B-B14F-4D97-AF65-F5344CB8AC3E}">
        <p14:creationId xmlns:p14="http://schemas.microsoft.com/office/powerpoint/2010/main" val="2545982383"/>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103196</TotalTime>
  <Words>4670</Words>
  <Application>Microsoft Macintosh PowerPoint</Application>
  <PresentationFormat>On-screen Show (4:3)</PresentationFormat>
  <Paragraphs>327</Paragraphs>
  <Slides>55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inherit</vt:lpstr>
      <vt:lpstr>Times New Roman</vt:lpstr>
      <vt:lpstr>Blank Presentation</vt:lpstr>
      <vt:lpstr>More on   Exploratory Data Analytics (EDA)</vt:lpstr>
      <vt:lpstr>Graphs (Visualization)..</vt:lpstr>
      <vt:lpstr>Plot tools/ tips</vt:lpstr>
      <vt:lpstr>More on EDA (Resource: R for Data Science)</vt:lpstr>
      <vt:lpstr>Exploratory Data Analysis</vt:lpstr>
      <vt:lpstr>PowerPoint Presentation</vt:lpstr>
      <vt:lpstr>PowerPoint Presentation</vt:lpstr>
      <vt:lpstr>PowerPoint Presentation</vt:lpstr>
      <vt:lpstr>PowerPoint Presentation</vt:lpstr>
      <vt:lpstr>Your Goal:</vt:lpstr>
      <vt:lpstr>creative process..</vt:lpstr>
      <vt:lpstr>No rule on which question..</vt:lpstr>
      <vt:lpstr>Variable, Value, Observation</vt:lpstr>
      <vt:lpstr>Variation…</vt:lpstr>
      <vt:lpstr>Variation…</vt:lpstr>
      <vt:lpstr>Visualizing Distributions</vt:lpstr>
      <vt:lpstr>Categorical Variables…</vt:lpstr>
      <vt:lpstr>PowerPoint Presentation</vt:lpstr>
      <vt:lpstr>PowerPoint Presentation</vt:lpstr>
      <vt:lpstr>Continuous Variable…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Typical Values</vt:lpstr>
      <vt:lpstr>Questions…</vt:lpstr>
      <vt:lpstr>Example…</vt:lpstr>
      <vt:lpstr>PowerPoint Presentation</vt:lpstr>
      <vt:lpstr>Clusters…</vt:lpstr>
      <vt:lpstr>Relationship between variables</vt:lpstr>
      <vt:lpstr>PowerPoint Presentation</vt:lpstr>
      <vt:lpstr>PowerPoint Presentation</vt:lpstr>
      <vt:lpstr>Unusual Values…</vt:lpstr>
      <vt:lpstr>PowerPoint Presentation</vt:lpstr>
      <vt:lpstr>PowerPoint Presentation</vt:lpstr>
      <vt:lpstr>PowerPoint Presentation</vt:lpstr>
      <vt:lpstr>PowerPoint Presentation</vt:lpstr>
      <vt:lpstr>PowerPoint Presentation</vt:lpstr>
      <vt:lpstr>PowerPoint Presentation</vt:lpstr>
      <vt:lpstr>Outliers…</vt:lpstr>
      <vt:lpstr>Exercises (In-Class Work )</vt:lpstr>
      <vt:lpstr>Missing Values</vt:lpstr>
      <vt:lpstr>PowerPoint Presentation</vt:lpstr>
      <vt:lpstr>PowerPoint Presentation</vt:lpstr>
      <vt:lpstr>PowerPoint Presentation</vt:lpstr>
      <vt:lpstr>PowerPoint Presentation</vt:lpstr>
      <vt:lpstr>PowerPoint Presentation</vt:lpstr>
      <vt:lpstr>NYC Flights</vt:lpstr>
      <vt:lpstr>PowerPoint Presentation</vt:lpstr>
      <vt:lpstr>Exercises</vt:lpstr>
    </vt:vector>
  </TitlesOfParts>
  <Company>HAO/ESSL/NCAR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Peter Fox</dc:creator>
  <cp:lastModifiedBy>Munasinghe, Thilanka</cp:lastModifiedBy>
  <cp:revision>533</cp:revision>
  <cp:lastPrinted>2007-01-04T17:13:00Z</cp:lastPrinted>
  <dcterms:created xsi:type="dcterms:W3CDTF">2017-02-12T23:25:58Z</dcterms:created>
  <dcterms:modified xsi:type="dcterms:W3CDTF">2021-02-01T12:42:36Z</dcterms:modified>
</cp:coreProperties>
</file>