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94" r:id="rId3"/>
    <p:sldId id="757" r:id="rId4"/>
    <p:sldId id="568" r:id="rId5"/>
    <p:sldId id="600" r:id="rId6"/>
    <p:sldId id="579" r:id="rId7"/>
    <p:sldId id="589" r:id="rId8"/>
    <p:sldId id="577" r:id="rId9"/>
    <p:sldId id="578" r:id="rId10"/>
    <p:sldId id="685" r:id="rId11"/>
    <p:sldId id="741" r:id="rId12"/>
    <p:sldId id="742" r:id="rId13"/>
    <p:sldId id="743" r:id="rId14"/>
    <p:sldId id="758" r:id="rId15"/>
    <p:sldId id="744" r:id="rId16"/>
    <p:sldId id="745" r:id="rId17"/>
    <p:sldId id="746" r:id="rId18"/>
    <p:sldId id="749" r:id="rId19"/>
    <p:sldId id="760" r:id="rId20"/>
    <p:sldId id="723" r:id="rId21"/>
    <p:sldId id="750" r:id="rId22"/>
    <p:sldId id="751" r:id="rId23"/>
    <p:sldId id="752" r:id="rId24"/>
    <p:sldId id="753" r:id="rId25"/>
    <p:sldId id="754" r:id="rId26"/>
    <p:sldId id="756" r:id="rId27"/>
    <p:sldId id="761" r:id="rId28"/>
    <p:sldId id="75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 autoAdjust="0"/>
    <p:restoredTop sz="89954" autoAdjust="0"/>
  </p:normalViewPr>
  <p:slideViewPr>
    <p:cSldViewPr showGuides="1">
      <p:cViewPr varScale="1">
        <p:scale>
          <a:sx n="100" d="100"/>
          <a:sy n="100" d="100"/>
        </p:scale>
        <p:origin x="1448" y="168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32515/what-does-it-mean-if-correlation-coefficient-positive-negative-or-zero.as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“mm” here is a R-Object </a:t>
            </a:r>
          </a:p>
          <a:p>
            <a:r>
              <a:rPr lang="en-US" dirty="0"/>
              <a:t>What can you say about the immigrant column? </a:t>
            </a:r>
          </a:p>
          <a:p>
            <a:r>
              <a:rPr lang="en-US" dirty="0"/>
              <a:t>Immigrants column is percentage value --  10.62% of the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C834E-A220-754E-8984-980721DD0BD4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548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https://www.investopedia.com/ask/answers/032515/what-does-it-mean-if-correlation-coefficient-positive-negative-or-zero.asp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orrelationcoefficien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ask/answers/032515/what-does-it-mean-if-correlation-coefficient-positive-negative-or-ze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32515/what-does-it-mean-if-correlation-coefficient-positive-negative-or-zero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c/correlationcoefficient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arshall.usc.edu/gareth-james/IS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quarius.tw.rpi.edu/html/D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quarius.tw.rpi.edu/html/D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EnvStats/versions/2.3.1/topics/qqP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EnvStats/versions/2.3.1/topics/qqPl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documentation.org/packages/EnvStats/versions/2.3.1/topics/qqPlo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dac.ciesin.columbia.edu/data/collection/e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1, Lab 1- part 2, February 11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, 2021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124744"/>
            <a:ext cx="7848600" cy="2514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Lab exercises: beginning to work with data: distributions, correlations, Linear Regression, visualization exercises using ggplot2 package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05A-F0DF-A841-971D-4BB99B91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4834-E23A-FA4B-B2C2-DC5D6E6E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inputs go by different names,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b="1" i="1" dirty="0"/>
              <a:t>predictors</a:t>
            </a:r>
            <a:r>
              <a:rPr lang="en-US" b="1" dirty="0"/>
              <a:t>, </a:t>
            </a:r>
            <a:r>
              <a:rPr lang="en-US" b="1" i="1" dirty="0"/>
              <a:t>independent variables</a:t>
            </a:r>
            <a:r>
              <a:rPr lang="en-US" b="1" dirty="0"/>
              <a:t>,     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i="1" dirty="0"/>
              <a:t>features</a:t>
            </a:r>
            <a:r>
              <a:rPr lang="en-US" dirty="0"/>
              <a:t>, sometimes just variables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/>
              <a:t>X</a:t>
            </a:r>
            <a:r>
              <a:rPr lang="en-US" dirty="0"/>
              <a:t> = 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  </a:t>
            </a:r>
            <a:r>
              <a:rPr lang="en-US" u="sng" dirty="0"/>
              <a:t>Output</a:t>
            </a:r>
            <a:r>
              <a:rPr lang="en-US" dirty="0"/>
              <a:t>: The output variable called the </a:t>
            </a:r>
            <a:r>
              <a:rPr lang="en-US" b="1" i="1" dirty="0"/>
              <a:t>response</a:t>
            </a:r>
            <a:r>
              <a:rPr lang="en-US" b="1" dirty="0"/>
              <a:t> or </a:t>
            </a:r>
            <a:r>
              <a:rPr lang="en-US" b="1" i="1" dirty="0"/>
              <a:t>dependent variable</a:t>
            </a:r>
            <a:r>
              <a:rPr lang="en-US" dirty="0"/>
              <a:t>, typically denoted by </a:t>
            </a:r>
            <a:r>
              <a:rPr lang="en-US" i="1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28CC1-1D97-5A45-AE8C-27F13A93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5B45-B5A5-0F4E-9A90-621694D5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47B57-98A2-7244-B550-ACEA5183E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4098776"/>
              </a:xfrm>
            </p:spPr>
            <p:txBody>
              <a:bodyPr/>
              <a:lstStyle/>
              <a:p>
                <a:r>
                  <a:rPr lang="en-US" dirty="0"/>
                  <a:t>Suppose that we observe Quantitative response Y, and </a:t>
                </a:r>
                <a:r>
                  <a:rPr lang="en-US" i="1" dirty="0"/>
                  <a:t>p</a:t>
                </a:r>
                <a:r>
                  <a:rPr lang="en-US" dirty="0"/>
                  <a:t> different predictors, </a:t>
                </a:r>
              </a:p>
              <a:p>
                <a:pPr marL="0" indent="0">
                  <a:buNone/>
                </a:pPr>
                <a:r>
                  <a:rPr lang="en-US" dirty="0"/>
                  <a:t>   x</a:t>
                </a:r>
                <a:r>
                  <a:rPr lang="en-US" i="1" baseline="-25000" dirty="0"/>
                  <a:t>1</a:t>
                </a:r>
                <a:r>
                  <a:rPr lang="en-US" dirty="0"/>
                  <a:t>, x</a:t>
                </a:r>
                <a:r>
                  <a:rPr lang="en-US" i="1" baseline="-25000" dirty="0"/>
                  <a:t>2</a:t>
                </a:r>
                <a:r>
                  <a:rPr lang="en-US" dirty="0"/>
                  <a:t>,…</a:t>
                </a:r>
                <a:r>
                  <a:rPr lang="en-US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.</a:t>
                </a:r>
              </a:p>
              <a:p>
                <a:r>
                  <a:rPr lang="en-US" dirty="0"/>
                  <a:t>We assume some relationship between Y and X =(x</a:t>
                </a:r>
                <a:r>
                  <a:rPr lang="en-US" i="1" baseline="-25000" dirty="0"/>
                  <a:t>1</a:t>
                </a:r>
                <a:r>
                  <a:rPr lang="en-US" dirty="0"/>
                  <a:t>, x</a:t>
                </a:r>
                <a:r>
                  <a:rPr lang="en-US" i="1" baseline="-25000" dirty="0"/>
                  <a:t>2</a:t>
                </a:r>
                <a:r>
                  <a:rPr lang="en-US" dirty="0"/>
                  <a:t>,…</a:t>
                </a:r>
                <a:r>
                  <a:rPr lang="en-US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) , which can be written as: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Y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dirty="0"/>
                  <a:t>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47B57-98A2-7244-B550-ACEA5183E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4098776"/>
              </a:xfrm>
              <a:blipFill>
                <a:blip r:embed="rId2"/>
                <a:stretch>
                  <a:fillRect l="-1739" t="-2167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E97A-4A6C-B344-86F1-87E19666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6D784-D0CE-C14C-BF8A-B606D050E926}"/>
                  </a:ext>
                </a:extLst>
              </p:cNvPr>
              <p:cNvSpPr txBox="1"/>
              <p:nvPr/>
            </p:nvSpPr>
            <p:spPr>
              <a:xfrm>
                <a:off x="708929" y="5417403"/>
                <a:ext cx="32857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unknown function of 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66D784-D0CE-C14C-BF8A-B606D050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" y="5417403"/>
                <a:ext cx="3285720" cy="830997"/>
              </a:xfrm>
              <a:prstGeom prst="rect">
                <a:avLst/>
              </a:prstGeom>
              <a:blipFill>
                <a:blip r:embed="rId3"/>
                <a:stretch>
                  <a:fillRect l="-269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CAB1E7-9BA1-1642-A818-80986301E06E}"/>
              </a:ext>
            </a:extLst>
          </p:cNvPr>
          <p:cNvSpPr txBox="1"/>
          <p:nvPr/>
        </p:nvSpPr>
        <p:spPr>
          <a:xfrm>
            <a:off x="4509655" y="5417403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error term, which is independent of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F9850-A259-1240-A121-251575A0A64A}"/>
              </a:ext>
            </a:extLst>
          </p:cNvPr>
          <p:cNvCxnSpPr/>
          <p:nvPr/>
        </p:nvCxnSpPr>
        <p:spPr bwMode="auto">
          <a:xfrm flipV="1">
            <a:off x="1763688" y="4799791"/>
            <a:ext cx="2016224" cy="501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DC3AB-3545-3445-8ED4-5842F202D821}"/>
              </a:ext>
            </a:extLst>
          </p:cNvPr>
          <p:cNvCxnSpPr/>
          <p:nvPr/>
        </p:nvCxnSpPr>
        <p:spPr bwMode="auto">
          <a:xfrm flipH="1" flipV="1">
            <a:off x="5364088" y="4799791"/>
            <a:ext cx="936104" cy="617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22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03B-FD16-8342-BC9F-92EAC80E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5C12-7C5D-A742-9546-6156C8FA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515516"/>
            <a:ext cx="8763000" cy="5826968"/>
          </a:xfrm>
        </p:spPr>
        <p:txBody>
          <a:bodyPr/>
          <a:lstStyle/>
          <a:p>
            <a:r>
              <a:rPr lang="en-US" sz="2800" dirty="0"/>
              <a:t>One measure of the strength of the association between two numerical variables is correlation.</a:t>
            </a:r>
          </a:p>
          <a:p>
            <a:r>
              <a:rPr lang="en-US" sz="2800" dirty="0"/>
              <a:t>Correlation describes the strength of the </a:t>
            </a:r>
            <a:r>
              <a:rPr lang="en-US" sz="2800" u="sng" dirty="0"/>
              <a:t>linear association</a:t>
            </a:r>
            <a:r>
              <a:rPr lang="en-US" sz="2800" dirty="0"/>
              <a:t> between two variables.</a:t>
            </a:r>
          </a:p>
          <a:p>
            <a:r>
              <a:rPr lang="en-US" sz="2800" dirty="0"/>
              <a:t>Correlation coefficient is between -1 and +1 </a:t>
            </a:r>
            <a:endParaRPr lang="en-US" sz="2400" dirty="0"/>
          </a:p>
          <a:p>
            <a:r>
              <a:rPr lang="en-US" sz="2400" dirty="0"/>
              <a:t> -1 indicates a perfect negative linear association and +1      indicates a perfect positive linear association. The correlation coefficient of 0, indicates that there is no linear relationship in the two variables. -0.1 and +0.1, indicates no linear relationship </a:t>
            </a:r>
            <a:r>
              <a:rPr lang="en-US" sz="2400" i="1" dirty="0"/>
              <a:t>or a very weak </a:t>
            </a:r>
            <a:r>
              <a:rPr lang="en-US" sz="2400" dirty="0"/>
              <a:t>linear relationship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/>
              <a:t>Correlation coefficient is sensitive to outliers.</a:t>
            </a:r>
          </a:p>
          <a:p>
            <a:r>
              <a:rPr lang="en-US" sz="2800" dirty="0"/>
              <a:t>Correlation coefficient is unitless.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56AA-78E3-DA49-9E27-C0EECC7B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69422-11AB-5045-872F-76D4DBAB4F69}"/>
              </a:ext>
            </a:extLst>
          </p:cNvPr>
          <p:cNvSpPr txBox="1"/>
          <p:nvPr/>
        </p:nvSpPr>
        <p:spPr>
          <a:xfrm>
            <a:off x="343193" y="6342484"/>
            <a:ext cx="88008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Reference(s): </a:t>
            </a:r>
            <a:r>
              <a:rPr lang="en-US" sz="1100" dirty="0">
                <a:hlinkClick r:id="rId3"/>
              </a:rPr>
              <a:t>https://www.investopedia.com/terms/c/correlationcoefficient.asp</a:t>
            </a:r>
            <a:endParaRPr lang="en-US" sz="1100" dirty="0"/>
          </a:p>
          <a:p>
            <a:r>
              <a:rPr lang="en-US" sz="1100" dirty="0"/>
              <a:t>                       </a:t>
            </a:r>
            <a:r>
              <a:rPr lang="en-US" sz="1100" dirty="0">
                <a:hlinkClick r:id="rId4"/>
              </a:rPr>
              <a:t>https://www.investopedia.com/ask/answers/032515/what-does-it-mean-if-correlation-coefficient-positive-negative-or-zero.asp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2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8F06-B64E-EB48-BE2D-7D564BCE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Correlation…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ED38387-A262-5C4B-A8FF-C33F30B5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038651"/>
            <a:ext cx="8763000" cy="2691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EEC8-FAE2-1C4E-B3D8-334FE78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25375-9223-BA4E-9D53-B0E0D63656F6}"/>
              </a:ext>
            </a:extLst>
          </p:cNvPr>
          <p:cNvSpPr txBox="1"/>
          <p:nvPr/>
        </p:nvSpPr>
        <p:spPr>
          <a:xfrm>
            <a:off x="190500" y="4772291"/>
            <a:ext cx="886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Image/Photo Credit:</a:t>
            </a:r>
            <a:r>
              <a:rPr lang="en-US" sz="1050" dirty="0">
                <a:hlinkClick r:id="rId3"/>
              </a:rPr>
              <a:t> https://www.investopedia.com/ask/answers/032515/what-does-it-mean-if-correlation-coefficient-positive-negative-or-zero.asp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F0C3A-18A3-A747-BF00-DFA3614BCA2D}"/>
              </a:ext>
            </a:extLst>
          </p:cNvPr>
          <p:cNvSpPr txBox="1"/>
          <p:nvPr/>
        </p:nvSpPr>
        <p:spPr>
          <a:xfrm>
            <a:off x="222559" y="6457890"/>
            <a:ext cx="88008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Reference(s): </a:t>
            </a:r>
            <a:r>
              <a:rPr lang="en-US" sz="1100" dirty="0">
                <a:hlinkClick r:id="rId4"/>
              </a:rPr>
              <a:t>https://www.investopedia.com/terms/c/correlationcoefficient.asp</a:t>
            </a:r>
            <a:endParaRPr lang="en-US" sz="1100" dirty="0"/>
          </a:p>
          <a:p>
            <a:r>
              <a:rPr lang="en-US" sz="1100" dirty="0"/>
              <a:t>                       </a:t>
            </a:r>
            <a:r>
              <a:rPr lang="en-US" sz="1100" dirty="0">
                <a:hlinkClick r:id="rId3"/>
              </a:rPr>
              <a:t>https://www.investopedia.com/ask/answers/032515/what-does-it-mean-if-correlation-coefficient-positive-negative-or-zero.asp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42E-AC9E-094B-A45E-ABE7657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2DB4-A61A-514D-9F0D-285B5A90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Statistical Learning with Applications in R ~ 7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</a:p>
          <a:p>
            <a:r>
              <a:rPr lang="en-US" dirty="0">
                <a:hlinkClick r:id="rId3"/>
              </a:rPr>
              <a:t>http://faculty.marshall.usc.edu/gareth-james/ISL/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232A-54C0-D34C-9E35-62015049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3DD97-3594-D54C-A8F6-33DFB12D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28" y="3248090"/>
            <a:ext cx="5220072" cy="32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E3A-8355-E44A-86D1-9892949E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EECAA-42EC-D741-9FD1-64E4A986E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401" y="828705"/>
                <a:ext cx="8763000" cy="5180528"/>
              </a:xfrm>
            </p:spPr>
            <p:txBody>
              <a:bodyPr/>
              <a:lstStyle/>
              <a:p>
                <a:r>
                  <a:rPr lang="en-US" sz="2000" dirty="0"/>
                  <a:t>The residual is defined as the difference between the observed value and the predicted value.(Difference between the observed value and the predicted value of the response variable for a given data point).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   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</a:t>
                </a:r>
                <a:r>
                  <a:rPr lang="en-US" sz="2000" dirty="0"/>
                  <a:t>represents the </a:t>
                </a:r>
                <a:r>
                  <a:rPr lang="en-US" sz="2000" i="1" dirty="0" err="1"/>
                  <a:t>i</a:t>
                </a:r>
                <a:r>
                  <a:rPr lang="en-US" sz="2000" i="1" baseline="30000" dirty="0" err="1"/>
                  <a:t>th</a:t>
                </a:r>
                <a:r>
                  <a:rPr lang="en-US" sz="2000" dirty="0"/>
                  <a:t> residual</a:t>
                </a:r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this is the difference between the </a:t>
                </a:r>
                <a:r>
                  <a:rPr lang="en-US" sz="1600" i="1" dirty="0" err="1"/>
                  <a:t>i</a:t>
                </a:r>
                <a:r>
                  <a:rPr lang="en-US" sz="1600" i="1" baseline="30000" dirty="0" err="1"/>
                  <a:t>th</a:t>
                </a:r>
                <a:r>
                  <a:rPr lang="en-US" sz="1600" dirty="0"/>
                  <a:t> observed response value and the </a:t>
                </a:r>
                <a:r>
                  <a:rPr lang="en-US" sz="1600" i="1" dirty="0" err="1"/>
                  <a:t>i</a:t>
                </a:r>
                <a:r>
                  <a:rPr lang="en-US" sz="1600" i="1" baseline="30000" dirty="0" err="1"/>
                  <a:t>th</a:t>
                </a:r>
                <a:r>
                  <a:rPr lang="en-US" sz="1600" baseline="30000" dirty="0"/>
                  <a:t> </a:t>
                </a:r>
                <a:r>
                  <a:rPr lang="en-US" sz="1600" i="1" dirty="0"/>
                  <a:t> </a:t>
                </a:r>
                <a:r>
                  <a:rPr lang="en-US" sz="1600" dirty="0"/>
                  <a:t>response value that is predicted by the linear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EECAA-42EC-D741-9FD1-64E4A986E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01" y="828705"/>
                <a:ext cx="8763000" cy="5180528"/>
              </a:xfrm>
              <a:blipFill>
                <a:blip r:embed="rId3"/>
                <a:stretch>
                  <a:fillRect l="-579" t="-48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846E-D3C3-1D4A-8298-4D8EAAF0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238144B-7B3D-DB48-9E64-A6BF564F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04" y="3553422"/>
            <a:ext cx="4338958" cy="2685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F6064-321E-D14B-8F4F-3C468EF57152}"/>
              </a:ext>
            </a:extLst>
          </p:cNvPr>
          <p:cNvSpPr txBox="1"/>
          <p:nvPr/>
        </p:nvSpPr>
        <p:spPr>
          <a:xfrm>
            <a:off x="107175" y="6553909"/>
            <a:ext cx="89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Introduction to Statistical Learning with Applications in R, 7</a:t>
            </a:r>
            <a:r>
              <a:rPr lang="en-US" sz="1400" baseline="30000" dirty="0"/>
              <a:t>th</a:t>
            </a:r>
            <a:r>
              <a:rPr lang="en-US" sz="1400" dirty="0"/>
              <a:t> Edition, Chapter 3 -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E9A4-CFB9-DC45-9287-1428236E1FDA}"/>
              </a:ext>
            </a:extLst>
          </p:cNvPr>
          <p:cNvSpPr txBox="1"/>
          <p:nvPr/>
        </p:nvSpPr>
        <p:spPr>
          <a:xfrm>
            <a:off x="706907" y="6200001"/>
            <a:ext cx="794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Image Credit</a:t>
            </a:r>
            <a:r>
              <a:rPr lang="en-US" sz="1200" dirty="0"/>
              <a:t>: Introduction to Statistical Learning with Applications in R, 7</a:t>
            </a:r>
            <a:r>
              <a:rPr lang="en-US" sz="1200" baseline="30000" dirty="0"/>
              <a:t>th</a:t>
            </a:r>
            <a:r>
              <a:rPr lang="en-US" sz="1200" dirty="0"/>
              <a:t> Edition, Chapter 3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6174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C3C0-D019-9E48-8DA6-4317AF6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76585-E691-F948-938B-B394587E2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763000" cy="5105400"/>
              </a:xfrm>
            </p:spPr>
            <p:txBody>
              <a:bodyPr/>
              <a:lstStyle/>
              <a:p>
                <a:r>
                  <a:rPr lang="en-US" dirty="0"/>
                  <a:t>How do we measure the best line? </a:t>
                </a:r>
              </a:p>
              <a:p>
                <a:r>
                  <a:rPr lang="en-US" dirty="0"/>
                  <a:t>There are two options: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Option 1</a:t>
                </a:r>
                <a:r>
                  <a:rPr lang="en-US" sz="2800" dirty="0"/>
                  <a:t>: Minimize the sum of magnitudes(absolute values) of the residuals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1</m:t>
                      </m:r>
                      <m:r>
                        <m:rPr>
                          <m:nor/>
                        </m:rPr>
                        <a:rPr lang="en-US" sz="2800" dirty="0"/>
                        <m:t>| +|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2</m:t>
                      </m:r>
                      <m:r>
                        <m:rPr>
                          <m:nor/>
                        </m:rPr>
                        <a:rPr lang="en-US" sz="2800" dirty="0"/>
                        <m:t>| +|</m:t>
                      </m:r>
                      <m:r>
                        <m:rPr>
                          <m:nor/>
                        </m:rPr>
                        <a:rPr lang="en-US" sz="2800" dirty="0"/>
                        <m:t>e</m:t>
                      </m:r>
                      <m:r>
                        <m:rPr>
                          <m:nor/>
                        </m:rPr>
                        <a:rPr lang="en-US" sz="2800" baseline="-25000" dirty="0"/>
                        <m:t>3</m:t>
                      </m:r>
                      <m:r>
                        <m:rPr>
                          <m:nor/>
                        </m:rPr>
                        <a:rPr lang="en-US" sz="2800" dirty="0"/>
                        <m:t>|+…+|</m:t>
                      </m:r>
                      <m:r>
                        <m:rPr>
                          <m:nor/>
                        </m:rPr>
                        <a:rPr lang="en-US" sz="2800" dirty="0"/>
                        <m:t>en</m:t>
                      </m:r>
                      <m:r>
                        <m:rPr>
                          <m:nor/>
                        </m:rPr>
                        <a:rPr lang="en-US" sz="2800" dirty="0"/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OR</a:t>
                </a:r>
              </a:p>
              <a:p>
                <a:pPr marL="0" indent="0">
                  <a:buNone/>
                </a:pPr>
                <a:r>
                  <a:rPr lang="en-US" sz="2800" u="sng" dirty="0"/>
                  <a:t>Option 2</a:t>
                </a:r>
                <a:r>
                  <a:rPr lang="en-US" sz="2800" dirty="0"/>
                  <a:t>: Minimize the sum of squared residuals  </a:t>
                </a:r>
              </a:p>
              <a:p>
                <a:pPr marL="0" indent="0" algn="ctr">
                  <a:buNone/>
                </a:pPr>
                <a:r>
                  <a:rPr lang="en-US" sz="2800" b="0" dirty="0"/>
                  <a:t>RSS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/>
                  <a:t>+…+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C76585-E691-F948-938B-B394587E2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763000" cy="5105400"/>
              </a:xfrm>
              <a:blipFill>
                <a:blip r:embed="rId3"/>
                <a:stretch>
                  <a:fillRect l="-1739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EE1E-A64F-224C-8644-8F1FC50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72D15-845C-7740-A2FF-E8CDC4EF38B4}"/>
              </a:ext>
            </a:extLst>
          </p:cNvPr>
          <p:cNvSpPr txBox="1"/>
          <p:nvPr/>
        </p:nvSpPr>
        <p:spPr>
          <a:xfrm>
            <a:off x="107175" y="6553909"/>
            <a:ext cx="8943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Introduction to Statistical Learning with Applications in R, 7</a:t>
            </a:r>
            <a:r>
              <a:rPr lang="en-US" sz="1400" baseline="30000" dirty="0"/>
              <a:t>th</a:t>
            </a:r>
            <a:r>
              <a:rPr lang="en-US" sz="1400" dirty="0"/>
              <a:t> Edition, Chapter 3 -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512ADE-9E07-1348-97D6-0D0226542287}"/>
                  </a:ext>
                </a:extLst>
              </p:cNvPr>
              <p:cNvSpPr/>
              <p:nvPr/>
            </p:nvSpPr>
            <p:spPr>
              <a:xfrm>
                <a:off x="-468560" y="5152547"/>
                <a:ext cx="654139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 </a:t>
                </a:r>
                <a:r>
                  <a:rPr lang="en-US" sz="1800" dirty="0"/>
                  <a:t>represents the </a:t>
                </a:r>
                <a:r>
                  <a:rPr lang="en-US" sz="1800" i="1" dirty="0" err="1"/>
                  <a:t>i</a:t>
                </a:r>
                <a:r>
                  <a:rPr lang="en-US" sz="1800" i="1" baseline="30000" dirty="0" err="1"/>
                  <a:t>th</a:t>
                </a:r>
                <a:r>
                  <a:rPr lang="en-US" sz="1800" dirty="0"/>
                  <a:t> residual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512ADE-9E07-1348-97D6-0D0226542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5152547"/>
                <a:ext cx="6541399" cy="677108"/>
              </a:xfrm>
              <a:prstGeom prst="rect">
                <a:avLst/>
              </a:prstGeom>
              <a:blipFill>
                <a:blip r:embed="rId4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D0ECD4-DA8E-DE42-8DDF-1AE44B6C6845}"/>
              </a:ext>
            </a:extLst>
          </p:cNvPr>
          <p:cNvSpPr txBox="1"/>
          <p:nvPr/>
        </p:nvSpPr>
        <p:spPr>
          <a:xfrm>
            <a:off x="101382" y="6117577"/>
            <a:ext cx="856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Homework: read Chapter 3 of Introduction to Statistical Learning with Applications in R, 7</a:t>
            </a:r>
            <a:r>
              <a:rPr lang="en-US" sz="1400" b="1" baseline="30000" dirty="0"/>
              <a:t>th</a:t>
            </a:r>
            <a:r>
              <a:rPr lang="en-US" sz="1400" b="1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82672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C46F-7093-CD4A-ADA8-7CF5D599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5B6F-73B3-854D-82BB-706446B54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53" y="551068"/>
                <a:ext cx="8763000" cy="2370584"/>
              </a:xfrm>
            </p:spPr>
            <p:txBody>
              <a:bodyPr/>
              <a:lstStyle/>
              <a:p>
                <a:r>
                  <a:rPr lang="en-US" sz="2800" dirty="0"/>
                  <a:t>Most commonly used is the </a:t>
                </a:r>
                <a:r>
                  <a:rPr lang="en-US" sz="2800" i="1" dirty="0"/>
                  <a:t>Least Squares approach</a:t>
                </a:r>
              </a:p>
              <a:p>
                <a:r>
                  <a:rPr lang="en-US" sz="2800" dirty="0"/>
                  <a:t>Least Squares approach choses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to minimize the RSS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/>
                  <a:t> = </a:t>
                </a:r>
                <a:r>
                  <a:rPr lang="en-US" sz="1800" dirty="0"/>
                  <a:t>Predicted value of the response variable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sz="1800" i="1" dirty="0"/>
                  <a:t> = </a:t>
                </a:r>
                <a:r>
                  <a:rPr lang="en-US" sz="1800" dirty="0"/>
                  <a:t>Explanatory variable (x)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/>
                  <a:t>= </a:t>
                </a:r>
                <a:r>
                  <a:rPr lang="en-US" sz="1800" dirty="0"/>
                  <a:t>Intercept</a:t>
                </a:r>
                <a:endParaRPr lang="en-US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/>
                  <a:t>= </a:t>
                </a:r>
                <a:r>
                  <a:rPr lang="en-US" sz="1800" dirty="0"/>
                  <a:t>Slope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35B6F-73B3-854D-82BB-706446B54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53" y="551068"/>
                <a:ext cx="8763000" cy="2370584"/>
              </a:xfrm>
              <a:blipFill>
                <a:blip r:embed="rId3"/>
                <a:stretch>
                  <a:fillRect l="-1013" t="-2128" b="-16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E4DDF-4F3C-D142-9768-5AEFCE9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14DEB5-F92A-7041-A025-2658D3BA4E1D}"/>
              </a:ext>
            </a:extLst>
          </p:cNvPr>
          <p:cNvGrpSpPr/>
          <p:nvPr/>
        </p:nvGrpSpPr>
        <p:grpSpPr>
          <a:xfrm>
            <a:off x="324775" y="3346989"/>
            <a:ext cx="8620178" cy="1314691"/>
            <a:chOff x="251520" y="3429000"/>
            <a:chExt cx="8620178" cy="13146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2EA58-BB4D-914B-B49D-45452D7CE663}"/>
                </a:ext>
              </a:extLst>
            </p:cNvPr>
            <p:cNvSpPr txBox="1"/>
            <p:nvPr/>
          </p:nvSpPr>
          <p:spPr>
            <a:xfrm>
              <a:off x="5894601" y="4015001"/>
              <a:ext cx="2977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Explanatory variable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7D87E9-6918-1348-8DF8-0F011F99F237}"/>
                </a:ext>
              </a:extLst>
            </p:cNvPr>
            <p:cNvGrpSpPr/>
            <p:nvPr/>
          </p:nvGrpSpPr>
          <p:grpSpPr>
            <a:xfrm>
              <a:off x="251520" y="3429000"/>
              <a:ext cx="6319794" cy="1314691"/>
              <a:chOff x="340438" y="3325275"/>
              <a:chExt cx="6319794" cy="131469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CA9A2-8607-2B45-BB64-C80BC05D93F6}"/>
                  </a:ext>
                </a:extLst>
              </p:cNvPr>
              <p:cNvSpPr txBox="1"/>
              <p:nvPr/>
            </p:nvSpPr>
            <p:spPr>
              <a:xfrm>
                <a:off x="340438" y="4062561"/>
                <a:ext cx="2839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Predicted response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75E7EF-D6C6-D34C-8A0A-614756E5CC74}"/>
                  </a:ext>
                </a:extLst>
              </p:cNvPr>
              <p:cNvGrpSpPr/>
              <p:nvPr/>
            </p:nvGrpSpPr>
            <p:grpSpPr>
              <a:xfrm>
                <a:off x="2093562" y="3325275"/>
                <a:ext cx="4566670" cy="1314691"/>
                <a:chOff x="2093562" y="3325275"/>
                <a:chExt cx="4566670" cy="1314691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0C38D4B-45C3-9B45-98FD-135FD6AA86E6}"/>
                    </a:ext>
                  </a:extLst>
                </p:cNvPr>
                <p:cNvSpPr txBox="1"/>
                <p:nvPr/>
              </p:nvSpPr>
              <p:spPr>
                <a:xfrm>
                  <a:off x="3375249" y="4118124"/>
                  <a:ext cx="13821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Intercept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5ED980-B57B-C440-8A79-C1BEF9043A72}"/>
                    </a:ext>
                  </a:extLst>
                </p:cNvPr>
                <p:cNvSpPr txBox="1"/>
                <p:nvPr/>
              </p:nvSpPr>
              <p:spPr>
                <a:xfrm>
                  <a:off x="4906456" y="4178301"/>
                  <a:ext cx="973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Slope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ADD401B-F79E-224C-9B1A-CD4863AEA2D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682786" y="3327172"/>
                  <a:ext cx="977446" cy="67003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F7C49F95-43B8-984E-8F76-6A2DBF36D45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220072" y="3461949"/>
                  <a:ext cx="0" cy="6561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BAA7859-E222-C444-936B-5EE8E815D5B0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 bwMode="auto">
                <a:xfrm flipV="1">
                  <a:off x="4066304" y="3470676"/>
                  <a:ext cx="146284" cy="64744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10DAF39-6630-2B4A-8B37-1B30CB4A5A1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093562" y="3325275"/>
                  <a:ext cx="1146891" cy="79284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A8C6982-70EE-574D-8F1D-9C81F085CDCB}"/>
              </a:ext>
            </a:extLst>
          </p:cNvPr>
          <p:cNvSpPr txBox="1"/>
          <p:nvPr/>
        </p:nvSpPr>
        <p:spPr>
          <a:xfrm>
            <a:off x="1452920" y="6581001"/>
            <a:ext cx="769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Introduction to Statistical Learning with Applications in R, 7</a:t>
            </a:r>
            <a:r>
              <a:rPr lang="en-US" sz="1200" baseline="30000" dirty="0"/>
              <a:t>th</a:t>
            </a:r>
            <a:r>
              <a:rPr lang="en-US" sz="1200" dirty="0"/>
              <a:t> Edition, Chapter 3 -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00929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F97-F140-D442-9FDF-73C4450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C265-D66C-3E45-9D39-C32B7EDA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does an outlier influence the Least Square line? </a:t>
            </a:r>
          </a:p>
          <a:p>
            <a:r>
              <a:rPr lang="en-US" sz="2800" dirty="0"/>
              <a:t>In general, outliers are the points that fall away from the cloud of points.</a:t>
            </a:r>
          </a:p>
          <a:p>
            <a:r>
              <a:rPr lang="en-US" sz="2800" dirty="0"/>
              <a:t>Two types – </a:t>
            </a:r>
          </a:p>
          <a:p>
            <a:pPr lvl="1"/>
            <a:r>
              <a:rPr lang="en-US" dirty="0"/>
              <a:t>Leverage Points </a:t>
            </a:r>
            <a:r>
              <a:rPr lang="en-US" sz="3200" dirty="0"/>
              <a:t>: </a:t>
            </a:r>
            <a:r>
              <a:rPr lang="en-US" sz="2400" dirty="0"/>
              <a:t>Outliers that fall horizontally away from the center of the cloud of points but don't influence the slope of the regression line are called leverage points.</a:t>
            </a:r>
          </a:p>
          <a:p>
            <a:pPr lvl="1"/>
            <a:r>
              <a:rPr lang="en-US" dirty="0"/>
              <a:t>Influential Points </a:t>
            </a:r>
            <a:r>
              <a:rPr lang="en-US" sz="3200" dirty="0"/>
              <a:t>: </a:t>
            </a:r>
            <a:r>
              <a:rPr lang="en-US" sz="2400" dirty="0"/>
              <a:t>Outliers that actually influence the slope of the regression line are called influential points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A54DC-F464-3745-A4DA-6B05666A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BCF1-855C-B240-ADA0-CF35B4AE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regression…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FC7FB-95F0-3748-AB9E-361BCA3D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893277"/>
            <a:ext cx="5220072" cy="51265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A9CDD-E539-F145-A42A-21E17830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E407-5F26-474F-9973-84AC67822974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65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http://aquarius.tw.rpi.edu/html/DA/</a:t>
            </a:r>
            <a:endParaRPr lang="en-US" dirty="0"/>
          </a:p>
          <a:p>
            <a:r>
              <a:rPr lang="en-AU" dirty="0"/>
              <a:t>A</a:t>
            </a:r>
            <a:r>
              <a:rPr lang="en-US" dirty="0" err="1"/>
              <a:t>nd</a:t>
            </a:r>
            <a:r>
              <a:rPr lang="en-US" dirty="0"/>
              <a:t> some directories under this link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sz="3600" b="1" dirty="0"/>
              <a:t>please search before you ask</a:t>
            </a:r>
            <a:endParaRPr lang="en-US" b="1" dirty="0"/>
          </a:p>
          <a:p>
            <a:r>
              <a:rPr lang="en-US" dirty="0"/>
              <a:t>This is where the files for assignments, lab exercises are</a:t>
            </a:r>
          </a:p>
          <a:p>
            <a:pPr lvl="1"/>
            <a:r>
              <a:rPr lang="en-US" dirty="0"/>
              <a:t>data and code fragments…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x-none" sz="3600"/>
              <a:t>Linear basis and least-squares constraints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x-none" dirty="0"/>
              <a:t>&gt; multivariate &lt;- </a:t>
            </a:r>
            <a:r>
              <a:rPr lang="en-US" altLang="x-none" dirty="0" err="1"/>
              <a:t>read.csv</a:t>
            </a:r>
            <a:r>
              <a:rPr lang="en-US" altLang="x-none" dirty="0">
                <a:solidFill>
                  <a:srgbClr val="FF0000"/>
                </a:solidFill>
              </a:rPr>
              <a:t>("~/Documents/teaching/</a:t>
            </a:r>
            <a:r>
              <a:rPr lang="en-US" altLang="x-none" dirty="0" err="1">
                <a:solidFill>
                  <a:srgbClr val="FF0000"/>
                </a:solidFill>
              </a:rPr>
              <a:t>DataAnalytics</a:t>
            </a:r>
            <a:r>
              <a:rPr lang="en-US" altLang="x-none" dirty="0">
                <a:solidFill>
                  <a:srgbClr val="FF0000"/>
                </a:solidFill>
              </a:rPr>
              <a:t>/data/</a:t>
            </a:r>
            <a:r>
              <a:rPr lang="en-US" altLang="x-none" dirty="0" err="1"/>
              <a:t>multivariate.csv</a:t>
            </a:r>
            <a:r>
              <a:rPr lang="en-US" altLang="x-none" dirty="0"/>
              <a:t>")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attach(multivariate)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mm&lt;-</a:t>
            </a:r>
            <a:r>
              <a:rPr lang="en-US" altLang="x-none" dirty="0" err="1"/>
              <a:t>lm</a:t>
            </a:r>
            <a:r>
              <a:rPr lang="en-US" altLang="x-none" dirty="0"/>
              <a:t>(</a:t>
            </a:r>
            <a:r>
              <a:rPr lang="en-US" altLang="x-none" dirty="0" err="1"/>
              <a:t>Homeowners~Immigrant</a:t>
            </a:r>
            <a:r>
              <a:rPr lang="en-US" altLang="x-none" dirty="0"/>
              <a:t>)</a:t>
            </a:r>
          </a:p>
          <a:p>
            <a:pPr marL="0" indent="0">
              <a:buFontTx/>
              <a:buNone/>
            </a:pPr>
            <a:r>
              <a:rPr lang="en-US" altLang="x-none" dirty="0"/>
              <a:t>&gt; mm</a:t>
            </a:r>
            <a:endParaRPr lang="en-US" altLang="x-none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Call:</a:t>
            </a:r>
          </a:p>
          <a:p>
            <a:pPr marL="0" indent="0">
              <a:buFontTx/>
              <a:buNone/>
            </a:pPr>
            <a:r>
              <a:rPr lang="en-US" altLang="x-none" sz="2000" dirty="0" err="1"/>
              <a:t>lm</a:t>
            </a:r>
            <a:r>
              <a:rPr lang="en-US" altLang="x-none" sz="2000" dirty="0"/>
              <a:t>(formula = Homeowners ~ Immigrants)</a:t>
            </a:r>
          </a:p>
          <a:p>
            <a:pPr marL="0" indent="0">
              <a:buFontTx/>
              <a:buNone/>
            </a:pPr>
            <a:endParaRPr lang="en-US" altLang="x-none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Coefficients:</a:t>
            </a:r>
          </a:p>
          <a:p>
            <a:pPr marL="0" indent="0">
              <a:buFontTx/>
              <a:buNone/>
            </a:pPr>
            <a:r>
              <a:rPr lang="en-US" altLang="x-none" sz="2000" dirty="0"/>
              <a:t>(Intercept)   Immigrants  </a:t>
            </a:r>
          </a:p>
          <a:p>
            <a:pPr marL="0" indent="0">
              <a:buFontTx/>
              <a:buNone/>
            </a:pPr>
            <a:r>
              <a:rPr lang="en-US" altLang="x-none" sz="2000" dirty="0"/>
              <a:t>     107495        -6657  </a:t>
            </a:r>
          </a:p>
          <a:p>
            <a:pPr marL="0" indent="0">
              <a:buFontTx/>
              <a:buNone/>
            </a:pPr>
            <a:endParaRPr lang="en-US" altLang="x-none" sz="2000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ADA913-5115-634F-B403-667AC4EC9C29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pic>
        <p:nvPicPr>
          <p:cNvPr id="31748" name="Picture 4" descr="mm_tab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97858"/>
            <a:ext cx="5424984" cy="198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5A9B8-C26E-4F4A-8CDB-84F35179D574}"/>
              </a:ext>
            </a:extLst>
          </p:cNvPr>
          <p:cNvSpPr txBox="1"/>
          <p:nvPr/>
        </p:nvSpPr>
        <p:spPr>
          <a:xfrm>
            <a:off x="2987824" y="407707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dependent variable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5182-4357-9A4E-99FE-5F86CDD58337}"/>
              </a:ext>
            </a:extLst>
          </p:cNvPr>
          <p:cNvSpPr txBox="1"/>
          <p:nvPr/>
        </p:nvSpPr>
        <p:spPr>
          <a:xfrm>
            <a:off x="5580112" y="407393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independent variable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BC3B01-5F03-7044-80D8-649BA1FF690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81388" y="3645024"/>
            <a:ext cx="226516" cy="428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50F30F-4E42-C647-9561-2D1187CE6B46}"/>
              </a:ext>
            </a:extLst>
          </p:cNvPr>
          <p:cNvCxnSpPr/>
          <p:nvPr/>
        </p:nvCxnSpPr>
        <p:spPr bwMode="auto">
          <a:xfrm flipH="1" flipV="1">
            <a:off x="6012160" y="3645024"/>
            <a:ext cx="144016" cy="428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361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E539-86D1-024F-8485-041FEAA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88"/>
            <a:ext cx="7772400" cy="457200"/>
          </a:xfrm>
        </p:spPr>
        <p:txBody>
          <a:bodyPr/>
          <a:lstStyle/>
          <a:p>
            <a:r>
              <a:rPr lang="en-US" dirty="0" err="1"/>
              <a:t>Multivariate.csv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AACF-59AE-B14F-B59C-7EF23B67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20688"/>
            <a:ext cx="8763000" cy="6237312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Dataset “</a:t>
            </a:r>
            <a:r>
              <a:rPr lang="en-US" sz="1800" dirty="0" err="1"/>
              <a:t>multivariate.csv</a:t>
            </a:r>
            <a:r>
              <a:rPr lang="en-US" sz="1800" dirty="0"/>
              <a:t>” is available at: </a:t>
            </a:r>
            <a:r>
              <a:rPr lang="en-US" sz="1800" dirty="0">
                <a:hlinkClick r:id="rId3"/>
              </a:rPr>
              <a:t>http://aquarius.tw.rpi.edu/html/DA/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Multivariate Regression </a:t>
            </a:r>
          </a:p>
          <a:p>
            <a:pPr marL="0" indent="0">
              <a:buNone/>
            </a:pPr>
            <a:r>
              <a:rPr lang="en-US" sz="1800" dirty="0"/>
              <a:t>multivariate &lt;-</a:t>
            </a:r>
            <a:r>
              <a:rPr lang="en-US" sz="1800" dirty="0" err="1"/>
              <a:t>read.csv</a:t>
            </a:r>
            <a:r>
              <a:rPr lang="en-US" sz="1800" dirty="0"/>
              <a:t>("~/Downloads/</a:t>
            </a:r>
            <a:r>
              <a:rPr lang="en-US" sz="1800" dirty="0" err="1"/>
              <a:t>multivariate.csv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head(multivariate)</a:t>
            </a:r>
          </a:p>
          <a:p>
            <a:pPr marL="0" indent="0">
              <a:buNone/>
            </a:pPr>
            <a:r>
              <a:rPr lang="en-US" sz="1800" dirty="0"/>
              <a:t>attach(multivariate)</a:t>
            </a:r>
          </a:p>
          <a:p>
            <a:pPr marL="0" indent="0">
              <a:buNone/>
            </a:pPr>
            <a:r>
              <a:rPr lang="en-US" sz="1800" dirty="0"/>
              <a:t>help(</a:t>
            </a:r>
            <a:r>
              <a:rPr lang="en-US" sz="1800" dirty="0" err="1"/>
              <a:t>lm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mm &lt;-</a:t>
            </a:r>
            <a:r>
              <a:rPr lang="en-US" sz="1800" dirty="0" err="1"/>
              <a:t>lm</a:t>
            </a:r>
            <a:r>
              <a:rPr lang="en-US" sz="1800" dirty="0"/>
              <a:t>(</a:t>
            </a:r>
            <a:r>
              <a:rPr lang="en-US" sz="1800" dirty="0" err="1"/>
              <a:t>Homeowners~Immigrant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mm # mm here is a R object. </a:t>
            </a:r>
          </a:p>
          <a:p>
            <a:pPr marL="0" indent="0">
              <a:buNone/>
            </a:pPr>
            <a:r>
              <a:rPr lang="en-US" sz="1800" dirty="0"/>
              <a:t>summary(mm)$</a:t>
            </a:r>
            <a:r>
              <a:rPr lang="en-US" sz="1800" dirty="0" err="1"/>
              <a:t>coef</a:t>
            </a:r>
            <a:r>
              <a:rPr lang="en-US" sz="1800" dirty="0"/>
              <a:t> # The output above shows the estimate of the regression beta coefficients (column Estimate) and </a:t>
            </a:r>
          </a:p>
          <a:p>
            <a:pPr marL="0" indent="0">
              <a:buNone/>
            </a:pPr>
            <a:r>
              <a:rPr lang="en-US" sz="1800" dirty="0"/>
              <a:t># their significance levels (column </a:t>
            </a:r>
            <a:r>
              <a:rPr lang="en-US" sz="1800" dirty="0" err="1"/>
              <a:t>Pr</a:t>
            </a:r>
            <a:r>
              <a:rPr lang="en-US" sz="1800" dirty="0"/>
              <a:t>(&gt;|t|).</a:t>
            </a:r>
          </a:p>
          <a:p>
            <a:pPr marL="0" indent="0">
              <a:buNone/>
            </a:pPr>
            <a:r>
              <a:rPr lang="en-US" sz="1800" dirty="0"/>
              <a:t># The intercept is 107494.898 and the coefficient of Immigrant variable is -6656.839.</a:t>
            </a:r>
          </a:p>
          <a:p>
            <a:pPr marL="0" indent="0">
              <a:buNone/>
            </a:pPr>
            <a:r>
              <a:rPr lang="en-US" sz="1800" dirty="0"/>
              <a:t># The estimated regression equation can be written as follow:</a:t>
            </a:r>
          </a:p>
          <a:p>
            <a:pPr marL="0" indent="0">
              <a:buNone/>
            </a:pPr>
            <a:r>
              <a:rPr lang="en-US" sz="1800" dirty="0"/>
              <a:t># Homeowners = 107494.898 + (-6656.839)*Immigrant </a:t>
            </a:r>
          </a:p>
          <a:p>
            <a:pPr marL="0" indent="0">
              <a:buNone/>
            </a:pPr>
            <a:r>
              <a:rPr lang="en-US" sz="1800" dirty="0"/>
              <a:t># We can rewrite it </a:t>
            </a:r>
            <a:r>
              <a:rPr lang="en-US" sz="1800"/>
              <a:t>as: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 Homeowners = 107494.898 - 6656.839*Immigrant.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C43B-EAC0-264F-B060-1B8DB806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DFCE-4CD9-D04D-BAFE-0893A8F4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4F59-650C-EA4E-91AF-CFCB723C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plot(</a:t>
            </a:r>
            <a:r>
              <a:rPr lang="en-US" sz="1600" dirty="0" err="1"/>
              <a:t>Homeowners~Immigrant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help(</a:t>
            </a:r>
            <a:r>
              <a:rPr lang="en-US" sz="1600" dirty="0" err="1"/>
              <a:t>abline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(mm)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</a:t>
            </a:r>
            <a:r>
              <a:rPr lang="en-US" sz="1600" dirty="0" err="1"/>
              <a:t>mm,col</a:t>
            </a:r>
            <a:r>
              <a:rPr lang="en-US" sz="1600" dirty="0"/>
              <a:t>=2,lwd=3)</a:t>
            </a:r>
          </a:p>
          <a:p>
            <a:pPr marL="0" indent="0">
              <a:buNone/>
            </a:pPr>
            <a:r>
              <a:rPr lang="en-US" sz="1600" dirty="0"/>
              <a:t># Using this formula, for each new value in Immigrant, you can predict the value for Homeowners.</a:t>
            </a:r>
          </a:p>
          <a:p>
            <a:pPr marL="0" indent="0">
              <a:buNone/>
            </a:pPr>
            <a:r>
              <a:rPr lang="en-US" sz="1600" dirty="0"/>
              <a:t># As an example:</a:t>
            </a:r>
          </a:p>
          <a:p>
            <a:pPr marL="0" indent="0">
              <a:buNone/>
            </a:pPr>
            <a:r>
              <a:rPr lang="en-US" sz="1600" dirty="0"/>
              <a:t># For Immigrant value = 0, we will get: Homeowners = 107494.898 - 6656.839*0 = 107494.898</a:t>
            </a:r>
          </a:p>
          <a:p>
            <a:pPr marL="0" indent="0">
              <a:buNone/>
            </a:pPr>
            <a:r>
              <a:rPr lang="en-US" sz="1600" dirty="0"/>
              <a:t># for Immigrant value = 20, we will get: Homeowners = 107494.898 - 6656.839*20 = -25641.88</a:t>
            </a:r>
          </a:p>
          <a:p>
            <a:pPr marL="0" indent="0">
              <a:buNone/>
            </a:pPr>
            <a:r>
              <a:rPr lang="en-US" sz="1600" dirty="0"/>
              <a:t># Predictions can be easily made using the R function predict().</a:t>
            </a:r>
          </a:p>
          <a:p>
            <a:pPr marL="0" indent="0">
              <a:buNone/>
            </a:pPr>
            <a:r>
              <a:rPr lang="en-US" sz="1600" dirty="0"/>
              <a:t># In the following example, we predict Homeowners for two Immigrant values: 0 and 20.</a:t>
            </a:r>
          </a:p>
          <a:p>
            <a:pPr marL="0" indent="0">
              <a:buNone/>
            </a:pPr>
            <a:r>
              <a:rPr lang="en-US" sz="1600" dirty="0"/>
              <a:t># you can pass the 0 and 20 values as a concatenated list for Immigrants as follows:</a:t>
            </a:r>
          </a:p>
          <a:p>
            <a:pPr marL="0" indent="0">
              <a:buNone/>
            </a:pPr>
            <a:r>
              <a:rPr lang="en-US" sz="1600" dirty="0" err="1"/>
              <a:t>newImmigrantdata</a:t>
            </a:r>
            <a:r>
              <a:rPr lang="en-US" sz="1600" dirty="0"/>
              <a:t> &lt;- </a:t>
            </a:r>
            <a:r>
              <a:rPr lang="en-US" sz="1600" dirty="0" err="1"/>
              <a:t>data.frame</a:t>
            </a:r>
            <a:r>
              <a:rPr lang="en-US" sz="1600" dirty="0"/>
              <a:t>(Immigrant = c(0,  20))</a:t>
            </a:r>
          </a:p>
          <a:p>
            <a:pPr marL="0" indent="0">
              <a:buNone/>
            </a:pPr>
            <a:r>
              <a:rPr lang="en-US" sz="1600" dirty="0"/>
              <a:t>mm %&gt;% predict(</a:t>
            </a:r>
            <a:r>
              <a:rPr lang="en-US" sz="1600" dirty="0" err="1"/>
              <a:t>newImmigrantdata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(mm)</a:t>
            </a:r>
          </a:p>
          <a:p>
            <a:pPr marL="0" indent="0">
              <a:buNone/>
            </a:pPr>
            <a:r>
              <a:rPr lang="en-US" sz="1600" dirty="0" err="1"/>
              <a:t>abline</a:t>
            </a:r>
            <a:r>
              <a:rPr lang="en-US" sz="1600" dirty="0"/>
              <a:t>(</a:t>
            </a:r>
            <a:r>
              <a:rPr lang="en-US" sz="1600" dirty="0" err="1"/>
              <a:t>mm,col</a:t>
            </a:r>
            <a:r>
              <a:rPr lang="en-US" sz="1600" dirty="0"/>
              <a:t>=3,lwd=3) # line color = green, line width = 3</a:t>
            </a:r>
          </a:p>
          <a:p>
            <a:pPr marL="0" indent="0">
              <a:buNone/>
            </a:pPr>
            <a:r>
              <a:rPr lang="en-US" sz="1600" dirty="0"/>
              <a:t>attributes(mm)</a:t>
            </a:r>
          </a:p>
          <a:p>
            <a:pPr marL="0" indent="0">
              <a:buNone/>
            </a:pPr>
            <a:r>
              <a:rPr lang="en-US" sz="1600" dirty="0" err="1"/>
              <a:t>mm$coefficients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7575-2D41-BA40-9B67-D8EE0E95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3EC3-2218-C346-91D7-9CCE4073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In-Class Work: ggplot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2EF7E-4EF2-A549-B444-50A118D2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83FD4-FA50-4846-A6F8-FEDD40F1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8" y="1052736"/>
            <a:ext cx="818256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0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78DD-562B-4D40-B301-3E97296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4EE7-37C9-7E44-B2E9-F767621A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37AA1-9838-A246-83CC-5BCC6C2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0E91B-E6CC-774F-BA7B-4F361526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" y="918716"/>
            <a:ext cx="82881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5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524-1BF6-8440-8C10-6E5EFCF7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Histograms using 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A912-C9E5-484D-93CA-B614D2DF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09F8-2ABA-8B42-8D00-BDFF24B5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57EC5-25C6-874E-AA90-06667A2B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6" y="1484784"/>
            <a:ext cx="8519711" cy="27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AEE-3FE2-2D45-BBF9-A35EA23E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Box-plots using ggplot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D982D-8678-7F4F-A108-67D8FB91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647466"/>
            <a:ext cx="8763000" cy="35630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CB83-735B-D74C-947B-06267AB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C0B4-4C52-C54F-99DB-C855E3EF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B760-DA43-C340-B6CB-49F98CE1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ggplot2 library examples are available on LMS. Please see the “</a:t>
            </a:r>
            <a:r>
              <a:rPr lang="en-US" b="1" dirty="0"/>
              <a:t>visualization exercise</a:t>
            </a:r>
            <a:r>
              <a:rPr lang="en-US" dirty="0"/>
              <a:t>: ggplot and bar graphs” R code snippet on LMS </a:t>
            </a:r>
            <a:endParaRPr lang="en-US" b="1" dirty="0"/>
          </a:p>
          <a:p>
            <a:r>
              <a:rPr lang="en-US" dirty="0"/>
              <a:t>After you finish the visualization </a:t>
            </a:r>
            <a:r>
              <a:rPr lang="en-US" dirty="0" err="1"/>
              <a:t>exersize</a:t>
            </a:r>
            <a:r>
              <a:rPr lang="en-US" dirty="0"/>
              <a:t>, make sure to push your code to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24A6-CC45-3146-98C7-BBCCB91D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FB1F-E3E9-0F40-9E4F-AAEA7782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FE0FB-8F88-CC46-9418-40696C83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your Lab1_part2 code to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Share your GitHub repo URL with the TA if you have not shared it.</a:t>
            </a:r>
          </a:p>
          <a:p>
            <a:r>
              <a:rPr lang="en-US" b="1" dirty="0"/>
              <a:t>Project dataset search: This is a reminder for you to look/search for the datasets that you will be working for the class project.</a:t>
            </a:r>
          </a:p>
          <a:p>
            <a:r>
              <a:rPr lang="en-US" b="1" dirty="0"/>
              <a:t>Read: Chapter 3 – Introduction to Statistical Learning with Applications in R, 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2B25-7D28-2045-9DF1-1041FA46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B11D-1B0A-E746-B57D-C88A800F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Quantile-Quantile (Q-Q)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D3AA-2AD1-5E46-86A9-196FEE2B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105400"/>
          </a:xfrm>
        </p:spPr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() function produces a quantile-quantile (Q-Q) plot, also called a probability plot.</a:t>
            </a:r>
          </a:p>
          <a:p>
            <a:r>
              <a:rPr lang="en-US" sz="1800" dirty="0"/>
              <a:t>A </a:t>
            </a:r>
            <a:r>
              <a:rPr lang="en-US" sz="1800" i="1" dirty="0"/>
              <a:t>quantile-quantile (Q-Q) plot</a:t>
            </a:r>
            <a:r>
              <a:rPr lang="en-US" sz="1800" dirty="0"/>
              <a:t>, also called a </a:t>
            </a:r>
            <a:r>
              <a:rPr lang="en-US" sz="1800" i="1" dirty="0"/>
              <a:t>probability plot</a:t>
            </a:r>
            <a:r>
              <a:rPr lang="en-US" sz="1800" dirty="0"/>
              <a:t>, is a plot of the observed order statistics from a random sample (the empirical quantiles) against their (estimated) mean or median values based on an assumed distribution, or against the empirical quantiles of another set of data (Wilk and </a:t>
            </a:r>
            <a:r>
              <a:rPr lang="en-US" sz="1800" dirty="0" err="1"/>
              <a:t>Gnanadesikan</a:t>
            </a:r>
            <a:r>
              <a:rPr lang="en-US" sz="1800" dirty="0"/>
              <a:t>, 1968). </a:t>
            </a:r>
          </a:p>
          <a:p>
            <a:r>
              <a:rPr lang="en-US" sz="1800" b="1" dirty="0"/>
              <a:t>Q-Q plots are used to assess whether data come from a particular distribution, or whether two datasets have the same parent distribution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If the distributions have the same shape (but not necessarily the same location or scale parameters), then the plot will fall roughly on a straight line. </a:t>
            </a:r>
          </a:p>
          <a:p>
            <a:r>
              <a:rPr lang="en-US" sz="1800" b="1" dirty="0"/>
              <a:t>If the distributions are exactly the same, then the plot will fall roughly on the straight line y=x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BF17-8562-FA4C-B85A-98FDB637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DA1BC-31EF-124A-A266-69F8966B368C}"/>
              </a:ext>
            </a:extLst>
          </p:cNvPr>
          <p:cNvSpPr txBox="1"/>
          <p:nvPr/>
        </p:nvSpPr>
        <p:spPr>
          <a:xfrm>
            <a:off x="152400" y="6138446"/>
            <a:ext cx="8404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Read the Q-Q Plot documentation</a:t>
            </a:r>
            <a:r>
              <a:rPr lang="en-US" sz="2000" b="1" dirty="0"/>
              <a:t>:</a:t>
            </a:r>
          </a:p>
          <a:p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921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712"/>
            <a:ext cx="7772400" cy="762000"/>
          </a:xfrm>
        </p:spPr>
        <p:txBody>
          <a:bodyPr/>
          <a:lstStyle/>
          <a:p>
            <a:r>
              <a:rPr lang="en-US" sz="3600" dirty="0"/>
              <a:t>Exercise 1: fitting a distribution beyond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Cumulative density function</a:t>
            </a:r>
          </a:p>
          <a:p>
            <a:pPr marL="457200" lvl="1" indent="0">
              <a:buNone/>
            </a:pPr>
            <a:r>
              <a:rPr lang="en-US" sz="2400" dirty="0"/>
              <a:t>&gt; plot(</a:t>
            </a:r>
            <a:r>
              <a:rPr lang="en-US" sz="2400" dirty="0" err="1"/>
              <a:t>ecdf</a:t>
            </a:r>
            <a:r>
              <a:rPr lang="en-US" sz="2400" dirty="0"/>
              <a:t>(EPI), </a:t>
            </a:r>
            <a:r>
              <a:rPr lang="en-US" sz="2400" dirty="0" err="1"/>
              <a:t>do.points</a:t>
            </a:r>
            <a:r>
              <a:rPr lang="en-US" sz="2400" dirty="0"/>
              <a:t>=FALSE, verticals=TRUE) </a:t>
            </a:r>
          </a:p>
          <a:p>
            <a:r>
              <a:rPr lang="en-US" sz="2800" dirty="0"/>
              <a:t>Quantile-Quantile</a:t>
            </a:r>
          </a:p>
          <a:p>
            <a:r>
              <a:rPr lang="en-US" sz="2800" dirty="0"/>
              <a:t>help("</a:t>
            </a:r>
            <a:r>
              <a:rPr lang="en-US" sz="2800" dirty="0" err="1"/>
              <a:t>qqnorm</a:t>
            </a:r>
            <a:r>
              <a:rPr lang="en-US" sz="2800" dirty="0"/>
              <a:t>") </a:t>
            </a:r>
            <a:r>
              <a:rPr lang="en-US" sz="2000" dirty="0"/>
              <a:t>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qqnorm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par(</a:t>
            </a:r>
            <a:r>
              <a:rPr lang="en-US" sz="2400" dirty="0" err="1"/>
              <a:t>pty</a:t>
            </a:r>
            <a:r>
              <a:rPr lang="en-US" sz="2400" dirty="0"/>
              <a:t>="s") 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qqnorm</a:t>
            </a:r>
            <a:r>
              <a:rPr lang="en-US" sz="2400" dirty="0"/>
              <a:t>(EPI); </a:t>
            </a:r>
            <a:r>
              <a:rPr lang="en-US" sz="2400" dirty="0" err="1"/>
              <a:t>qqline</a:t>
            </a:r>
            <a:r>
              <a:rPr lang="en-US" sz="2400" dirty="0"/>
              <a:t>(EPI)</a:t>
            </a:r>
          </a:p>
          <a:p>
            <a:r>
              <a:rPr lang="fr-FR" sz="2800" dirty="0" err="1"/>
              <a:t>Make</a:t>
            </a:r>
            <a:r>
              <a:rPr lang="fr-FR" sz="2800" dirty="0"/>
              <a:t> a Q-Q plot </a:t>
            </a:r>
            <a:r>
              <a:rPr lang="fr-FR" sz="2800" dirty="0" err="1"/>
              <a:t>against</a:t>
            </a:r>
            <a:r>
              <a:rPr lang="fr-FR" sz="2800" dirty="0"/>
              <a:t> the </a:t>
            </a:r>
            <a:r>
              <a:rPr lang="fr-FR" sz="2800" dirty="0" err="1"/>
              <a:t>generating</a:t>
            </a:r>
            <a:r>
              <a:rPr lang="fr-FR" sz="2800" dirty="0"/>
              <a:t> distribution by: </a:t>
            </a:r>
            <a:r>
              <a:rPr lang="de-DE" sz="2800" dirty="0"/>
              <a:t>x&lt;-</a:t>
            </a:r>
            <a:r>
              <a:rPr lang="de-DE" sz="2800" dirty="0" err="1"/>
              <a:t>seq</a:t>
            </a:r>
            <a:r>
              <a:rPr lang="de-DE" sz="2800" dirty="0"/>
              <a:t>(30,95,1)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qqplot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(</a:t>
            </a:r>
            <a:r>
              <a:rPr lang="en-US" sz="2400" dirty="0" err="1"/>
              <a:t>ppoints</a:t>
            </a:r>
            <a:r>
              <a:rPr lang="en-US" sz="2400" dirty="0"/>
              <a:t>(250), </a:t>
            </a:r>
            <a:r>
              <a:rPr lang="en-US" sz="2400" dirty="0" err="1"/>
              <a:t>df</a:t>
            </a:r>
            <a:r>
              <a:rPr lang="en-US" sz="2400" dirty="0"/>
              <a:t> = 5), x, </a:t>
            </a:r>
            <a:r>
              <a:rPr lang="en-US" sz="2400" dirty="0" err="1"/>
              <a:t>xlab</a:t>
            </a:r>
            <a:r>
              <a:rPr lang="en-US" sz="2400" dirty="0"/>
              <a:t> = "Q-Q plot for t </a:t>
            </a:r>
            <a:r>
              <a:rPr lang="en-US" sz="2400" dirty="0" err="1"/>
              <a:t>dsn</a:t>
            </a:r>
            <a:r>
              <a:rPr lang="en-US" sz="2400" dirty="0"/>
              <a:t>")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qqline</a:t>
            </a:r>
            <a:r>
              <a:rPr lang="en-US" sz="2400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05035-743E-CD46-9C17-C01044B9303A}"/>
              </a:ext>
            </a:extLst>
          </p:cNvPr>
          <p:cNvSpPr/>
          <p:nvPr/>
        </p:nvSpPr>
        <p:spPr>
          <a:xfrm>
            <a:off x="152400" y="6153834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Read the QQ plot Documentation:</a:t>
            </a:r>
          </a:p>
          <a:p>
            <a:r>
              <a:rPr lang="en-US" sz="1800" dirty="0">
                <a:hlinkClick r:id="rId2"/>
              </a:rPr>
              <a:t> 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61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76F1-7390-2D4F-A935-47D8F9C6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4B2E-73B7-8C4D-886C-1CFF303E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ecdf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),</a:t>
            </a:r>
            <a:r>
              <a:rPr lang="en-US" sz="2000" dirty="0" err="1"/>
              <a:t>do.points</a:t>
            </a:r>
            <a:r>
              <a:rPr lang="en-US" sz="2000" dirty="0"/>
              <a:t>=</a:t>
            </a:r>
            <a:r>
              <a:rPr lang="en-US" sz="2000" dirty="0" err="1"/>
              <a:t>FALSE,verticals</a:t>
            </a:r>
            <a:r>
              <a:rPr lang="en-US" sz="2000" dirty="0"/>
              <a:t> = TRUE) </a:t>
            </a:r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ecdf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),</a:t>
            </a:r>
            <a:r>
              <a:rPr lang="en-US" sz="2000" dirty="0" err="1"/>
              <a:t>do.points</a:t>
            </a:r>
            <a:r>
              <a:rPr lang="en-US" sz="2000" dirty="0"/>
              <a:t>=</a:t>
            </a:r>
            <a:r>
              <a:rPr lang="en-US" sz="2000" dirty="0" err="1"/>
              <a:t>TRUE,verticals</a:t>
            </a:r>
            <a:r>
              <a:rPr lang="en-US" sz="2000" dirty="0"/>
              <a:t> = TRUE) # points are visible on the plot.</a:t>
            </a:r>
          </a:p>
          <a:p>
            <a:pPr marL="0" indent="0">
              <a:buNone/>
            </a:pPr>
            <a:r>
              <a:rPr lang="en-US" sz="2000" dirty="0"/>
              <a:t>par(</a:t>
            </a:r>
            <a:r>
              <a:rPr lang="en-US" sz="2000" dirty="0" err="1"/>
              <a:t>pty</a:t>
            </a:r>
            <a:r>
              <a:rPr lang="en-US" sz="2000" dirty="0"/>
              <a:t>="s")</a:t>
            </a:r>
          </a:p>
          <a:p>
            <a:pPr marL="0" indent="0">
              <a:buNone/>
            </a:pPr>
            <a:r>
              <a:rPr lang="en-US" sz="2000" dirty="0"/>
              <a:t>help("</a:t>
            </a:r>
            <a:r>
              <a:rPr lang="en-US" sz="2000" dirty="0" err="1"/>
              <a:t>qqnorm</a:t>
            </a:r>
            <a:r>
              <a:rPr lang="en-US" sz="2000" dirty="0"/>
              <a:t>") 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qqnorm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help("</a:t>
            </a:r>
            <a:r>
              <a:rPr lang="en-US" sz="2000" dirty="0" err="1"/>
              <a:t>qqplot</a:t>
            </a:r>
            <a:r>
              <a:rPr lang="en-US" sz="2000" dirty="0"/>
              <a:t>") # read the </a:t>
            </a:r>
            <a:r>
              <a:rPr lang="en-US" sz="2000" dirty="0" err="1"/>
              <a:t>RStudio</a:t>
            </a:r>
            <a:r>
              <a:rPr lang="en-US" sz="2000" dirty="0"/>
              <a:t> documentation for </a:t>
            </a:r>
            <a:r>
              <a:rPr lang="en-US" sz="2000" dirty="0" err="1"/>
              <a:t>qqplot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qqnorm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qqline</a:t>
            </a:r>
            <a:r>
              <a:rPr lang="en-US" sz="2000" dirty="0"/>
              <a:t>(</a:t>
            </a:r>
            <a:r>
              <a:rPr lang="en-US" sz="2000" dirty="0" err="1"/>
              <a:t>EPI_data$EPI</a:t>
            </a:r>
            <a:r>
              <a:rPr lang="en-US" sz="2000" dirty="0"/>
              <a:t>) # adding the line on the Q-Q plot</a:t>
            </a:r>
          </a:p>
          <a:p>
            <a:pPr marL="0" indent="0">
              <a:buNone/>
            </a:pPr>
            <a:r>
              <a:rPr lang="en-US" sz="2000" dirty="0"/>
              <a:t>x &lt;- </a:t>
            </a:r>
            <a:r>
              <a:rPr lang="en-US" sz="2000" dirty="0" err="1"/>
              <a:t>seq</a:t>
            </a:r>
            <a:r>
              <a:rPr lang="en-US" sz="2000" dirty="0"/>
              <a:t>(30,95,1)</a:t>
            </a:r>
          </a:p>
          <a:p>
            <a:pPr marL="0" indent="0">
              <a:buNone/>
            </a:pPr>
            <a:r>
              <a:rPr lang="en-US" sz="2000" dirty="0"/>
              <a:t>x</a:t>
            </a:r>
          </a:p>
          <a:p>
            <a:pPr marL="0" indent="0">
              <a:buNone/>
            </a:pPr>
            <a:r>
              <a:rPr lang="en-US" sz="2000" dirty="0"/>
              <a:t>x2 &lt;-</a:t>
            </a:r>
            <a:r>
              <a:rPr lang="en-US" sz="2000" dirty="0" err="1"/>
              <a:t>seq</a:t>
            </a:r>
            <a:r>
              <a:rPr lang="en-US" sz="2000" dirty="0"/>
              <a:t>(30,95,2)</a:t>
            </a:r>
          </a:p>
          <a:p>
            <a:pPr marL="0" indent="0">
              <a:buNone/>
            </a:pPr>
            <a:r>
              <a:rPr lang="en-US" sz="2000" dirty="0"/>
              <a:t>x2</a:t>
            </a:r>
          </a:p>
          <a:p>
            <a:pPr marL="0" indent="0">
              <a:buNone/>
            </a:pPr>
            <a:r>
              <a:rPr lang="en-US" sz="2000" dirty="0"/>
              <a:t>x2 &lt;-</a:t>
            </a:r>
            <a:r>
              <a:rPr lang="en-US" sz="2000" dirty="0" err="1"/>
              <a:t>seq</a:t>
            </a:r>
            <a:r>
              <a:rPr lang="en-US" sz="2000" dirty="0"/>
              <a:t>(30,96,2)</a:t>
            </a:r>
          </a:p>
          <a:p>
            <a:pPr marL="0" indent="0">
              <a:buNone/>
            </a:pPr>
            <a:r>
              <a:rPr lang="en-US" sz="2000" dirty="0"/>
              <a:t>x2</a:t>
            </a:r>
          </a:p>
          <a:p>
            <a:pPr marL="0" indent="0">
              <a:buNone/>
            </a:pPr>
            <a:r>
              <a:rPr lang="en-US" sz="2000" dirty="0" err="1"/>
              <a:t>qqplot</a:t>
            </a:r>
            <a:r>
              <a:rPr lang="en-US" sz="2000" dirty="0"/>
              <a:t>(qt(</a:t>
            </a:r>
            <a:r>
              <a:rPr lang="en-US" sz="2000" dirty="0" err="1"/>
              <a:t>ppoints</a:t>
            </a:r>
            <a:r>
              <a:rPr lang="en-US" sz="2000" dirty="0"/>
              <a:t>(250),</a:t>
            </a:r>
            <a:r>
              <a:rPr lang="en-US" sz="2000" dirty="0" err="1"/>
              <a:t>df</a:t>
            </a:r>
            <a:r>
              <a:rPr lang="en-US" sz="2000" dirty="0"/>
              <a:t>=5),x, </a:t>
            </a:r>
            <a:r>
              <a:rPr lang="en-US" sz="2000" dirty="0" err="1"/>
              <a:t>xlab</a:t>
            </a:r>
            <a:r>
              <a:rPr lang="en-US" sz="2000" dirty="0"/>
              <a:t> = "Q-Q plot")</a:t>
            </a:r>
          </a:p>
          <a:p>
            <a:pPr marL="0" indent="0">
              <a:buNone/>
            </a:pPr>
            <a:r>
              <a:rPr lang="en-US" sz="2000" dirty="0" err="1"/>
              <a:t>qqline</a:t>
            </a:r>
            <a:r>
              <a:rPr lang="en-US" sz="20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D856-DA70-5143-A3D0-C77E973E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fitting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exercise: do the same exploration and fitting for another 2 variables in the </a:t>
            </a:r>
            <a:r>
              <a:rPr lang="en-AU" dirty="0" err="1"/>
              <a:t>EPI_data</a:t>
            </a:r>
            <a:r>
              <a:rPr lang="en-US" dirty="0"/>
              <a:t>, i.e. primary variables (DALY, WATER_H, …)</a:t>
            </a:r>
          </a:p>
          <a:p>
            <a:endParaRPr lang="en-US" dirty="0"/>
          </a:p>
          <a:p>
            <a:r>
              <a:rPr lang="en-US" dirty="0"/>
              <a:t>Try fitting other distributions – i.e. as </a:t>
            </a:r>
            <a:r>
              <a:rPr lang="en-US" dirty="0" err="1"/>
              <a:t>ecdf</a:t>
            </a:r>
            <a:r>
              <a:rPr lang="en-US" dirty="0"/>
              <a:t> or </a:t>
            </a:r>
            <a:r>
              <a:rPr lang="en-US" dirty="0" err="1"/>
              <a:t>qq</a:t>
            </a:r>
            <a:r>
              <a:rPr lang="en-US" dirty="0"/>
              <a:t>-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Qplot_EPI_DAL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07" y="153882"/>
            <a:ext cx="5187786" cy="550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(EPI,DALY)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AC11C-A417-2948-81C0-C8B6F61D94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3563D-C27E-7D42-9DAF-C77CF47CF5BC}"/>
              </a:ext>
            </a:extLst>
          </p:cNvPr>
          <p:cNvSpPr txBox="1"/>
          <p:nvPr/>
        </p:nvSpPr>
        <p:spPr>
          <a:xfrm>
            <a:off x="419100" y="6184900"/>
            <a:ext cx="840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 the QQ Documentation:</a:t>
            </a:r>
          </a:p>
          <a:p>
            <a:r>
              <a:rPr lang="en-US" sz="1800" dirty="0">
                <a:hlinkClick r:id="rId4"/>
              </a:rPr>
              <a:t> https://www.rdocumentation.org/packages/EnvStats/versions/2.3.1/topics/qqPlot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6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" dirty="0"/>
              <a:t>boxplot(EPI_data$EPI,EPI_data$DALY)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box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6" y="2115882"/>
            <a:ext cx="2895507" cy="38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exercise – </a:t>
            </a:r>
            <a:r>
              <a:rPr lang="en-US" dirty="0" err="1"/>
              <a:t>intercompare</a:t>
            </a:r>
            <a:r>
              <a:rPr lang="en-US" dirty="0"/>
              <a:t>: EPI, ENVHEALTH, ECOSYSTEM, DALY, AIR_H, WATER_H, AIR_EWATER_E, BIODIVERSITY ** (subject to possible filtering…)</a:t>
            </a:r>
          </a:p>
          <a:p>
            <a:endParaRPr lang="en-AU" dirty="0"/>
          </a:p>
          <a:p>
            <a:r>
              <a:rPr lang="en-AU" dirty="0"/>
              <a:t>Note 2010 and 2016 datasets….</a:t>
            </a:r>
          </a:p>
          <a:p>
            <a:r>
              <a:rPr lang="en-US" dirty="0"/>
              <a:t>Environmental Performance Index (EPI) </a:t>
            </a:r>
            <a:r>
              <a:rPr lang="en-AU" dirty="0"/>
              <a:t>Datasets are from: </a:t>
            </a:r>
            <a:r>
              <a:rPr lang="en-US" dirty="0">
                <a:hlinkClick r:id="rId2"/>
              </a:rPr>
              <a:t>https://sedac.ciesin.columbia.edu/data/collection/epi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73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81462</TotalTime>
  <Words>2093</Words>
  <Application>Microsoft Macintosh PowerPoint</Application>
  <PresentationFormat>On-screen Show (4:3)</PresentationFormat>
  <Paragraphs>244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Cambria Math</vt:lpstr>
      <vt:lpstr>Blank Presentation</vt:lpstr>
      <vt:lpstr>Lab exercises: beginning to work with data: distributions, correlations, Linear Regression, visualization exercises using ggplot2 package</vt:lpstr>
      <vt:lpstr>Reminder: files </vt:lpstr>
      <vt:lpstr>Quantile-Quantile (Q-Q) Plot</vt:lpstr>
      <vt:lpstr>Exercise 1: fitting a distribution beyond histograms</vt:lpstr>
      <vt:lpstr>Exercise 1 code…</vt:lpstr>
      <vt:lpstr>Exercise 1: fitting a distribution</vt:lpstr>
      <vt:lpstr>qqplot(EPI,DALY)</vt:lpstr>
      <vt:lpstr>Comparing distributions</vt:lpstr>
      <vt:lpstr>But there is more</vt:lpstr>
      <vt:lpstr>Input/Output</vt:lpstr>
      <vt:lpstr>PowerPoint Presentation</vt:lpstr>
      <vt:lpstr>Correlation</vt:lpstr>
      <vt:lpstr>Correlation…</vt:lpstr>
      <vt:lpstr>Textbook</vt:lpstr>
      <vt:lpstr>Residuals …</vt:lpstr>
      <vt:lpstr>Best line?</vt:lpstr>
      <vt:lpstr>Least Squares Line</vt:lpstr>
      <vt:lpstr>Outliers in Regression</vt:lpstr>
      <vt:lpstr> regression…</vt:lpstr>
      <vt:lpstr>Linear basis and least-squares constraints</vt:lpstr>
      <vt:lpstr>Multivariate.csv dataset</vt:lpstr>
      <vt:lpstr>PowerPoint Presentation</vt:lpstr>
      <vt:lpstr>In-Class Work: ggplot examples</vt:lpstr>
      <vt:lpstr>Creating Bar graphs</vt:lpstr>
      <vt:lpstr>Creating Histograms using ggplot</vt:lpstr>
      <vt:lpstr>Creating Box-plots using ggplot</vt:lpstr>
      <vt:lpstr>visualization exercise</vt:lpstr>
      <vt:lpstr>PowerPoint Presentation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446</cp:revision>
  <cp:lastPrinted>2007-01-04T17:13:00Z</cp:lastPrinted>
  <dcterms:created xsi:type="dcterms:W3CDTF">2010-08-30T14:12:46Z</dcterms:created>
  <dcterms:modified xsi:type="dcterms:W3CDTF">2021-02-11T00:46:19Z</dcterms:modified>
</cp:coreProperties>
</file>