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B0F6-F838-4525-801B-B3C929310EB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2413F-8FB4-460C-9F8F-88CC0C39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2413F-8FB4-460C-9F8F-88CC0C395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44A9-4CBF-4660-801D-5ADCFFB72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53D58-C5E6-4BE8-94F4-3B934771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E4E0-741A-400A-B70F-C1FD56D6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24A0-46AA-4FCB-A597-45B2C821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3DB9-A77B-448A-9EDD-F4D9AEE6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0A5A-797C-4477-82AA-DA33EB2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FD63B-292C-4334-BEB6-FDD553CEC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B951-CFDA-4B6E-BC7F-D289C976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9DB7-F72F-41BC-8F64-58305A00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4552-CB41-4466-B3DA-08738BD3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AFCDE-74AD-4647-A2D0-18DD043EB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14336-5F90-4F48-B8D9-CA503938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777A9-35EB-4D2B-9740-A4568867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E651-3C7A-49F1-9F24-815444FD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F322-4D73-487F-AD98-22C563F9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AEBA-C14A-4577-9CC1-AD1D203A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5DA2-7A64-4984-8556-AC3E125C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EDCD-8A60-4883-BB30-F62CCC2C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F09C-E22B-4037-90D2-D087A419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5889-A037-4C68-ADD2-E11EB6D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CC73-EB42-42AA-93D0-ACA8292E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177CF-5112-42DF-83E7-0892E987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4424-1326-4047-87A9-87348139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1A1C-14AD-402E-B4B5-55416A2C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865E-B072-47EE-BA3F-932B0ECE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D4EB-A7E9-4843-96EA-374593AB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3444-1E1B-45FD-AF25-A4ED17F61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A69CF-BD37-428D-A861-C73F100E2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7704C-2B3F-473C-AAF0-E87F89EB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32023-297F-468A-AA75-AA82F25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C8DD2-173A-4D17-85B8-D8D03732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197E-8A5C-4752-8A52-86531036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4F854-E734-4672-B7FC-A6DC8BF5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45939-322B-40AF-B543-FC5FB6E53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AD6B1-2C77-4C82-892B-790BEB5A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2744F-08E7-43AB-8794-767A4CB5D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95F71-EA64-423B-B65F-4D9D3F62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AC559-5548-4394-A5FA-44DCAFC6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2F2E1-06E2-4E6F-9727-2B3BB813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23A-97FD-4A67-A414-EE3D8B53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FFDE7-D481-42A7-B3C5-A20036B7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1EA4D-CEE0-4B33-BF13-731F3808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4F271-BD01-4930-8AAE-494F9AEE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C43B9-118B-45A9-AE54-2BA07D36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9A76A-6BEE-4240-A724-DE68DB38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F8CE-12F1-4C98-8501-03D2A6AE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3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11D-D0D5-4C28-B1E6-0F298FF7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C11-ED7B-4D0D-9C6E-AF437267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3AFA8-CB75-4B12-BCF2-725D35B70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40146-04B7-4B6B-AA5B-147FB7C2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B671-D4DC-4E5A-8F76-7104A9CC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08727-5CED-415D-8D90-30FB9D0D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5AB8-F727-4D40-B1F5-4AFFCA8C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E3188-EAC7-4EBC-9518-217C68C01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88B4-4548-48C2-ADDB-AEBA7CA0C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E323D-70AB-41F3-AE80-664F51F9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FEB5-0526-483F-9C79-9BF22A65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69AE1-7225-4816-9B39-E69DFE2D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047C4-14EF-4E40-913D-0BDC1CE2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48600-AEBE-4DE7-95DD-A89D0C56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6825A-76B4-46A8-A69B-5B45D452F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BDF7-7F6B-41E6-AE00-D9E5B27547A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9A30-D890-45CE-8288-CF07DC847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CAFE-BF71-496A-9FD9-DC1679807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7B80-8A40-4065-83CD-827ABBB4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hp.niehs.nih.gov/doi/10.1289/EHP3766" TargetMode="External"/><Relationship Id="rId2" Type="http://schemas.openxmlformats.org/officeDocument/2006/relationships/hyperlink" Target="https://www.mdpi.com/2072-4292/12/6/913/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essd.copernicus.org/articles/9/697/2017/essd-9-697-2017-discussion.html" TargetMode="External"/><Relationship Id="rId4" Type="http://schemas.openxmlformats.org/officeDocument/2006/relationships/hyperlink" Target="https://pubs.acs.org/doi/full/10.1021/acs.est.0c0176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firedata.org/" TargetMode="External"/><Relationship Id="rId2" Type="http://schemas.openxmlformats.org/officeDocument/2006/relationships/hyperlink" Target="https://sites.wustl.edu/acag/datasets/surface-pm2-5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onder.cdc.gov/ucd-icd10.html" TargetMode="External"/><Relationship Id="rId4" Type="http://schemas.openxmlformats.org/officeDocument/2006/relationships/hyperlink" Target="https://www.ncei.noaa.gov/access/metadata/landing-page/bin/iso?id=gov.noaa.ncdc:C0000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atasets/time-series/demo/popest/intercensal-2000-2010-counties.html" TargetMode="External"/><Relationship Id="rId2" Type="http://schemas.openxmlformats.org/officeDocument/2006/relationships/hyperlink" Target="https://www.census.gov/geographies/mapping-files/time-series/geo/cartographic-bounda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data/datasets/time-series/demo/popest/2010s-counties-tota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usuala1l2e3x4/Research-Spring2021/tree/main/code/plot_usa-outfil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nusuala1l2e3x4/Research-Spring2021/tree/main/code/read_acag_pm2-5-outfiles/TENA_2000-2018_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7D02-B561-41F3-AE8D-75DA13AF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30" y="1521857"/>
            <a:ext cx="9068540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 of Fire Emissions on Air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uality, Respiratory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isease Incidence, and Healthcare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097BC-F7D6-491B-A076-D5CDB4F28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474" y="4401028"/>
            <a:ext cx="10011052" cy="1655762"/>
          </a:xfrm>
        </p:spPr>
        <p:txBody>
          <a:bodyPr/>
          <a:lstStyle/>
          <a:p>
            <a:r>
              <a:rPr lang="en-US" dirty="0"/>
              <a:t>Alexander He</a:t>
            </a:r>
          </a:p>
        </p:txBody>
      </p:sp>
    </p:spTree>
    <p:extLst>
      <p:ext uri="{BB962C8B-B14F-4D97-AF65-F5344CB8AC3E}">
        <p14:creationId xmlns:p14="http://schemas.microsoft.com/office/powerpoint/2010/main" val="197846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5E0E-E4C6-4E6A-91D7-13B3DB35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24" y="294104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94890A-8544-4E21-A5C4-D942F1269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224" y="1793300"/>
                <a:ext cx="11353799" cy="49182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Wildfires contribute significantly to fire emissions and pose imminent risks to human and ecosystem health</a:t>
                </a:r>
              </a:p>
              <a:p>
                <a:pPr lvl="1"/>
                <a:r>
                  <a:rPr lang="en-US" sz="1400" dirty="0">
                    <a:hlinkClick r:id="rId2"/>
                  </a:rPr>
                  <a:t>Remote Sensing | Impact of Fire Emissions on U.S. Air Quality from 1997 to 2016–A Modeling Study in the Satellite Era (mdpi.com)</a:t>
                </a:r>
                <a:endParaRPr lang="en-US" sz="1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P</m:t>
                    </m:r>
                    <m:sSub>
                      <m:sSubPr>
                        <m:ctrlPr>
                          <a:rPr lang="en-US" sz="26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2.5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Ozone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N</m:t>
                    </m:r>
                    <m:sSub>
                      <m:sSubPr>
                        <m:ctrlPr>
                          <a:rPr lang="en-US" sz="26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/>
                  <a:t> increase </a:t>
                </a:r>
                <a:r>
                  <a:rPr lang="en-US" sz="2400" dirty="0"/>
                  <a:t>respiratory disease incidence/deaths, i.e. asthma, COPD, lung disease</a:t>
                </a:r>
              </a:p>
              <a:p>
                <a:pPr lvl="1"/>
                <a:r>
                  <a:rPr lang="en-US" sz="1400" dirty="0">
                    <a:hlinkClick r:id="rId3"/>
                  </a:rPr>
                  <a:t>Estimates of the Global Burden of Ambient PM2.5, Ozone, and NO2 on Asthma Incidence and Emergency Room Visits | Environmental Health Perspectives (nih.gov)</a:t>
                </a:r>
                <a:endParaRPr lang="en-US" sz="1400" dirty="0"/>
              </a:p>
              <a:p>
                <a:r>
                  <a:rPr lang="en-US" sz="2600" dirty="0"/>
                  <a:t>Advances in satellite observations, chemical transport modeling, and ground-based monitoring give higher resolution and better-validated air quality indicator concentrations</a:t>
                </a:r>
              </a:p>
              <a:p>
                <a:pPr lvl="1"/>
                <a:r>
                  <a:rPr lang="en-US" sz="1400" dirty="0">
                    <a:hlinkClick r:id="rId4"/>
                  </a:rPr>
                  <a:t>Global Estimates and Long-Term Trends of Fine Particulate Matter Concentrations (1998–2018) | Environmental Science &amp; Technology (acs.org)</a:t>
                </a:r>
                <a:endParaRPr lang="en-US" sz="1400" dirty="0"/>
              </a:p>
              <a:p>
                <a:pPr lvl="1"/>
                <a:r>
                  <a:rPr lang="en-US" sz="1400" dirty="0">
                    <a:hlinkClick r:id="rId5"/>
                  </a:rPr>
                  <a:t>Global fire emissions estimates during 1997–2016 (copernicus.org)</a:t>
                </a:r>
                <a:endParaRPr lang="en-US" sz="14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94890A-8544-4E21-A5C4-D942F1269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224" y="1793300"/>
                <a:ext cx="11353799" cy="4918229"/>
              </a:xfrm>
              <a:blipFill>
                <a:blip r:embed="rId6"/>
                <a:stretch>
                  <a:fillRect l="-966" t="-1983" r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8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2938-FE7F-46ED-851C-F2DFED3C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06E13-B482-4531-BBF4-237AE3533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47159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Publicly available datasets of air quality indicators such as surface PM2.5 and carbon mass are created by researchers using satellite products and models</a:t>
                </a:r>
              </a:p>
              <a:p>
                <a:pPr marL="628650" lvl="1" indent="-171450"/>
                <a:r>
                  <a:rPr lang="en-US" sz="1900" dirty="0">
                    <a:hlinkClick r:id="rId2"/>
                  </a:rPr>
                  <a:t>Surface PM2.5 | Atmospheric Composition Analysis Group | Washington University in St. Louis (wustl.edu)</a:t>
                </a:r>
                <a:endParaRPr lang="en-US" sz="1900" dirty="0"/>
              </a:p>
              <a:p>
                <a:pPr marL="1085850" lvl="2" indent="-171450"/>
                <a:r>
                  <a:rPr lang="en-US" sz="1600" dirty="0"/>
                  <a:t>B</a:t>
                </a:r>
                <a:r>
                  <a:rPr lang="en-US" sz="1600" b="0" dirty="0"/>
                  <a:t>y month,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1600" dirty="0"/>
                  <a:t> coordinate grid cells</a:t>
                </a:r>
              </a:p>
              <a:p>
                <a:pPr marL="628650" lvl="1" indent="-171450"/>
                <a:r>
                  <a:rPr lang="en-US" sz="1900" dirty="0">
                    <a:hlinkClick r:id="rId3"/>
                  </a:rPr>
                  <a:t>Global Fire Emissions Database (globalfiredata.org)</a:t>
                </a:r>
                <a:endParaRPr lang="en-US" sz="1900" dirty="0"/>
              </a:p>
              <a:p>
                <a:pPr marL="1085850" lvl="2" indent="-171450"/>
                <a:r>
                  <a:rPr lang="en-US" sz="1600" dirty="0"/>
                  <a:t>B</a:t>
                </a:r>
                <a:r>
                  <a:rPr lang="en-US" sz="1600" b="0" dirty="0"/>
                  <a:t>y month,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1600" dirty="0"/>
                  <a:t> coordinate grid cells</a:t>
                </a:r>
                <a:endParaRPr lang="en-US" sz="2400" dirty="0"/>
              </a:p>
              <a:p>
                <a:r>
                  <a:rPr lang="en-US" dirty="0"/>
                  <a:t>NOAA’s Climate Divisional Database (</a:t>
                </a:r>
                <a:r>
                  <a:rPr lang="en-US" dirty="0" err="1"/>
                  <a:t>nClimDiv</a:t>
                </a:r>
                <a:r>
                  <a:rPr lang="en-US" dirty="0"/>
                  <a:t>) – temperature and precipitation data</a:t>
                </a:r>
              </a:p>
              <a:p>
                <a:pPr lvl="1"/>
                <a:r>
                  <a:rPr lang="en-US" sz="1900" dirty="0">
                    <a:hlinkClick r:id="rId4"/>
                  </a:rPr>
                  <a:t>NOAA's Climate Divisional Database (</a:t>
                </a:r>
                <a:r>
                  <a:rPr lang="en-US" sz="1900" dirty="0" err="1">
                    <a:hlinkClick r:id="rId4"/>
                  </a:rPr>
                  <a:t>nCLIMDIV</a:t>
                </a:r>
                <a:r>
                  <a:rPr lang="en-US" sz="1900" dirty="0">
                    <a:hlinkClick r:id="rId4"/>
                  </a:rPr>
                  <a:t>)</a:t>
                </a:r>
                <a:endParaRPr lang="en-US" sz="1900" dirty="0"/>
              </a:p>
              <a:p>
                <a:pPr lvl="2"/>
                <a:r>
                  <a:rPr lang="en-US" sz="1600" dirty="0"/>
                  <a:t>By county, month</a:t>
                </a:r>
              </a:p>
              <a:p>
                <a:r>
                  <a:rPr lang="en-US" dirty="0"/>
                  <a:t>Public health data is available from the CDC, including deaths from cardiovascular/respiratory disease</a:t>
                </a:r>
              </a:p>
              <a:p>
                <a:pPr lvl="1"/>
                <a:r>
                  <a:rPr lang="en-US" sz="1900" dirty="0">
                    <a:hlinkClick r:id="rId5"/>
                  </a:rPr>
                  <a:t>Underlying Cause of Death, 1999-2019 Request (cdc.gov)</a:t>
                </a:r>
                <a:endParaRPr lang="en-US" sz="1900" dirty="0"/>
              </a:p>
              <a:p>
                <a:pPr lvl="2"/>
                <a:r>
                  <a:rPr lang="en-US" sz="1600" dirty="0"/>
                  <a:t>By county, month</a:t>
                </a:r>
                <a:endParaRPr lang="en-US" sz="2400" dirty="0"/>
              </a:p>
              <a:p>
                <a:pPr lvl="2"/>
                <a:endParaRPr lang="en-US" sz="11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06E13-B482-4531-BBF4-237AE3533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47159" cy="4351338"/>
              </a:xfrm>
              <a:blipFill>
                <a:blip r:embed="rId6"/>
                <a:stretch>
                  <a:fillRect l="-851" t="-3501" r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BAB2-E090-47E6-BD76-CB410258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County shapefiles</a:t>
            </a:r>
          </a:p>
          <a:p>
            <a:pPr lvl="1"/>
            <a:r>
              <a:rPr lang="en-US" dirty="0">
                <a:hlinkClick r:id="rId2"/>
              </a:rPr>
              <a:t>Cartographic Boundary Files (census.gov)</a:t>
            </a:r>
            <a:endParaRPr lang="en-US" dirty="0"/>
          </a:p>
          <a:p>
            <a:r>
              <a:rPr lang="en-US" dirty="0"/>
              <a:t>Population data – yearly; monthly data estimated</a:t>
            </a:r>
          </a:p>
          <a:p>
            <a:pPr lvl="1"/>
            <a:r>
              <a:rPr lang="en-US" dirty="0">
                <a:hlinkClick r:id="rId3"/>
              </a:rPr>
              <a:t>County Intercensal Datasets: 2000-2010 (census.gov)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County Population Totals: 2010-2019 (census.gov)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8F123B-FBD1-400B-92D5-DE3A515A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207847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A21D-19B6-46E1-91F5-AA45D64A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861C-A49C-40B9-9E01-A71237C2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search of rich public datasets in the same timeframe</a:t>
            </a:r>
          </a:p>
          <a:p>
            <a:r>
              <a:rPr lang="en-US" dirty="0"/>
              <a:t>Create visualizations to understand the datasets (</a:t>
            </a:r>
            <a:r>
              <a:rPr lang="en-US" dirty="0">
                <a:highlight>
                  <a:srgbClr val="FFFF00"/>
                </a:highlight>
              </a:rPr>
              <a:t>next 2 slides</a:t>
            </a:r>
            <a:r>
              <a:rPr lang="en-US" dirty="0"/>
              <a:t>)</a:t>
            </a:r>
          </a:p>
          <a:p>
            <a:r>
              <a:rPr lang="en-US" dirty="0"/>
              <a:t>Prepare data for analysis</a:t>
            </a:r>
          </a:p>
          <a:p>
            <a:pPr lvl="1"/>
            <a:r>
              <a:rPr lang="en-US" dirty="0"/>
              <a:t>Organize all datasets into similar data structures/formats</a:t>
            </a:r>
          </a:p>
          <a:p>
            <a:r>
              <a:rPr lang="en-US" dirty="0"/>
              <a:t>Use of county shapefiles</a:t>
            </a:r>
          </a:p>
          <a:p>
            <a:pPr lvl="1"/>
            <a:r>
              <a:rPr lang="en-US" dirty="0"/>
              <a:t>Account for county changes since 2000</a:t>
            </a:r>
          </a:p>
          <a:p>
            <a:pPr lvl="1"/>
            <a:r>
              <a:rPr lang="en-US" dirty="0"/>
              <a:t>Total area of land and water (per county) to compute population densities</a:t>
            </a:r>
          </a:p>
          <a:p>
            <a:pPr lvl="1"/>
            <a:r>
              <a:rPr lang="en-US" dirty="0"/>
              <a:t>Aggregate grid cells by county to compute average air quality indicator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18098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7550C6B-752F-4898-A325-2600E484E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t="10194" r="17372" b="9357"/>
          <a:stretch/>
        </p:blipFill>
        <p:spPr>
          <a:xfrm>
            <a:off x="730392" y="115756"/>
            <a:ext cx="10713460" cy="66442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92BA77-93D3-49F8-82D0-3858F4C7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Total deaths from Respiratory Diseases, 1999/01-2019/07, by county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10A3F-24E6-4A08-81EE-A5152871FB20}"/>
              </a:ext>
            </a:extLst>
          </p:cNvPr>
          <p:cNvSpPr txBox="1"/>
          <p:nvPr/>
        </p:nvSpPr>
        <p:spPr>
          <a:xfrm>
            <a:off x="292963" y="5992427"/>
            <a:ext cx="50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Research-Spring2021/code/</a:t>
            </a:r>
            <a:r>
              <a:rPr lang="en-US" dirty="0" err="1">
                <a:hlinkClick r:id="rId3"/>
              </a:rPr>
              <a:t>plot_usa-outfiles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0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p&#10;&#10;Description automatically generated with medium confidence">
            <a:extLst>
              <a:ext uri="{FF2B5EF4-FFF2-40B4-BE49-F238E27FC236}">
                <a16:creationId xmlns:a16="http://schemas.microsoft.com/office/drawing/2014/main" id="{C31C04F0-0B7D-4A45-BF08-E4D094D90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7" t="9983" r="17042" b="9845"/>
          <a:stretch/>
        </p:blipFill>
        <p:spPr>
          <a:xfrm>
            <a:off x="728764" y="94773"/>
            <a:ext cx="10769983" cy="66329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3B8C097-96A1-4764-B43A-2D8AA32697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286043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Total deaths from Respiratory Diseases, 2017/01-2017/12,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 grid cells (1-year example)</a:t>
                </a: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3B8C097-96A1-4764-B43A-2D8AA3269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286043" cy="1325563"/>
              </a:xfrm>
              <a:blipFill>
                <a:blip r:embed="rId3"/>
                <a:stretch>
                  <a:fillRect l="-985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C67EC15-53B2-469B-8D98-43696A9CECA0}"/>
              </a:ext>
            </a:extLst>
          </p:cNvPr>
          <p:cNvSpPr txBox="1"/>
          <p:nvPr/>
        </p:nvSpPr>
        <p:spPr>
          <a:xfrm>
            <a:off x="284084" y="5965794"/>
            <a:ext cx="822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Research-Spring2021/code/read_acag_pm2-5-outfiles/TENA_2000-2018_50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56AE-6C04-422E-829F-8078699C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(In-Progress)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DB4D-4542-4220-B3A5-512B21CD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to identify isolated/recurrent hotspots of PM2.5, carbon emissions</a:t>
            </a:r>
          </a:p>
          <a:p>
            <a:r>
              <a:rPr lang="en-US" dirty="0"/>
              <a:t>Multivariate analysis between air quality/emission indicators, disease incidence, temperature, precipitation</a:t>
            </a:r>
          </a:p>
          <a:p>
            <a:r>
              <a:rPr lang="en-US" dirty="0"/>
              <a:t>Random forest regression to rank the importance of variables</a:t>
            </a:r>
          </a:p>
          <a:p>
            <a:r>
              <a:rPr lang="en-US" dirty="0"/>
              <a:t>Measure seasonal variations in indicator concentrations and death counts</a:t>
            </a:r>
          </a:p>
        </p:txBody>
      </p:sp>
    </p:spTree>
    <p:extLst>
      <p:ext uri="{BB962C8B-B14F-4D97-AF65-F5344CB8AC3E}">
        <p14:creationId xmlns:p14="http://schemas.microsoft.com/office/powerpoint/2010/main" val="4566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504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Impact of Fire Emissions on Air Quality, Respiratory Disease Incidence, and Healthcare Costs</vt:lpstr>
      <vt:lpstr>Background</vt:lpstr>
      <vt:lpstr>Datasets</vt:lpstr>
      <vt:lpstr>Datasets</vt:lpstr>
      <vt:lpstr>Data wrangling </vt:lpstr>
      <vt:lpstr>Total deaths from Respiratory Diseases, 1999/01-2019/07, by county</vt:lpstr>
      <vt:lpstr>Total deaths from Respiratory Diseases, 2017/01-2017/12, 0.01° grid cells (1-year example)</vt:lpstr>
      <vt:lpstr>Analysis (In-Progress)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Fire Emissions on Air Quality, Respiratory Disease Incidence, and Healthcare Costs</dc:title>
  <dc:creator>Alexander He</dc:creator>
  <cp:lastModifiedBy>Alexander He</cp:lastModifiedBy>
  <cp:revision>26</cp:revision>
  <dcterms:created xsi:type="dcterms:W3CDTF">2021-04-05T23:36:31Z</dcterms:created>
  <dcterms:modified xsi:type="dcterms:W3CDTF">2021-04-06T04:52:39Z</dcterms:modified>
</cp:coreProperties>
</file>