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4"/>
  </p:notesMasterIdLst>
  <p:handoutMasterIdLst>
    <p:handoutMasterId r:id="rId15"/>
  </p:handoutMasterIdLst>
  <p:sldIdLst>
    <p:sldId id="504" r:id="rId2"/>
    <p:sldId id="745" r:id="rId3"/>
    <p:sldId id="758" r:id="rId4"/>
    <p:sldId id="766" r:id="rId5"/>
    <p:sldId id="749" r:id="rId6"/>
    <p:sldId id="767" r:id="rId7"/>
    <p:sldId id="759" r:id="rId8"/>
    <p:sldId id="769" r:id="rId9"/>
    <p:sldId id="770" r:id="rId10"/>
    <p:sldId id="771" r:id="rId11"/>
    <p:sldId id="713" r:id="rId12"/>
    <p:sldId id="7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p:restoredTop sz="76762" autoAdjust="0"/>
  </p:normalViewPr>
  <p:slideViewPr>
    <p:cSldViewPr snapToGrid="0" snapToObjects="1">
      <p:cViewPr varScale="1">
        <p:scale>
          <a:sx n="124" d="100"/>
          <a:sy n="124" d="100"/>
        </p:scale>
        <p:origin x="1494" y="108"/>
      </p:cViewPr>
      <p:guideLst/>
    </p:cSldViewPr>
  </p:slideViewPr>
  <p:outlineViewPr>
    <p:cViewPr>
      <p:scale>
        <a:sx n="33" d="100"/>
        <a:sy n="33" d="100"/>
      </p:scale>
      <p:origin x="0" y="-1080"/>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3155B9-5190-344B-AFB2-7417CE72CB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E38CA3-4E26-B541-894A-4B9B6B385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7AC92-A940-084B-AA89-8D472F173DBE}" type="datetimeFigureOut">
              <a:rPr lang="en-US" smtClean="0"/>
              <a:t>4/6/2023</a:t>
            </a:fld>
            <a:endParaRPr lang="en-US"/>
          </a:p>
        </p:txBody>
      </p:sp>
      <p:sp>
        <p:nvSpPr>
          <p:cNvPr id="4" name="Footer Placeholder 3">
            <a:extLst>
              <a:ext uri="{FF2B5EF4-FFF2-40B4-BE49-F238E27FC236}">
                <a16:creationId xmlns:a16="http://schemas.microsoft.com/office/drawing/2014/main" id="{A3B943CD-9CD2-D441-8990-CD7ED85833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CC49A3-69D5-EC41-A671-6A2840568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6A6892-316C-B74A-B1BF-683BCD438F37}" type="slidenum">
              <a:rPr lang="en-US" smtClean="0"/>
              <a:t>‹#›</a:t>
            </a:fld>
            <a:endParaRPr lang="en-US"/>
          </a:p>
        </p:txBody>
      </p:sp>
    </p:spTree>
    <p:extLst>
      <p:ext uri="{BB962C8B-B14F-4D97-AF65-F5344CB8AC3E}">
        <p14:creationId xmlns:p14="http://schemas.microsoft.com/office/powerpoint/2010/main" val="1803976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5CB20-77DE-FE48-AC1C-0F8D27F48C2D}"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45D55-6580-4D4E-A229-5C5ED4DDA7DD}" type="slidenum">
              <a:rPr lang="en-US" smtClean="0"/>
              <a:t>‹#›</a:t>
            </a:fld>
            <a:endParaRPr lang="en-US"/>
          </a:p>
        </p:txBody>
      </p:sp>
    </p:spTree>
    <p:extLst>
      <p:ext uri="{BB962C8B-B14F-4D97-AF65-F5344CB8AC3E}">
        <p14:creationId xmlns:p14="http://schemas.microsoft.com/office/powerpoint/2010/main" val="90162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aseline="0" dirty="0"/>
              <a:t>Hello everyone my name is Enmao Diao today I will present our work</a:t>
            </a:r>
          </a:p>
          <a:p>
            <a:pPr marL="0" indent="0">
              <a:buNone/>
            </a:pPr>
            <a:r>
              <a:rPr lang="en-US" altLang="zh-CN" sz="1600" dirty="0">
                <a:latin typeface="Calibri" charset="0"/>
                <a:ea typeface="Calibri" charset="0"/>
                <a:cs typeface="Calibri" charset="0"/>
              </a:rPr>
              <a:t>Pruning Deep Neural Networks from a </a:t>
            </a:r>
            <a:r>
              <a:rPr lang="en-US" altLang="zh-CN" sz="1600">
                <a:latin typeface="Calibri" charset="0"/>
                <a:ea typeface="Calibri" charset="0"/>
                <a:cs typeface="Calibri" charset="0"/>
              </a:rPr>
              <a:t>Sparsity Perspective</a:t>
            </a:r>
            <a:endParaRPr lang="en-US" altLang="zh-CN" sz="1600" dirty="0">
              <a:latin typeface="Calibri" charset="0"/>
              <a:ea typeface="Calibri" charset="0"/>
              <a:cs typeface="Calibri" charset="0"/>
            </a:endParaRPr>
          </a:p>
          <a:p>
            <a:pPr marL="0" indent="0">
              <a:buNone/>
            </a:pPr>
            <a:r>
              <a:rPr lang="en-US" altLang="zh-CN" sz="1200" dirty="0">
                <a:latin typeface="Calibri" charset="0"/>
                <a:ea typeface="Calibri" charset="0"/>
                <a:cs typeface="Calibri" charset="0"/>
              </a:rPr>
              <a:t>This work is published by Enmao Diao, </a:t>
            </a:r>
            <a:r>
              <a:rPr lang="en-US" altLang="zh-CN" sz="1200" dirty="0" err="1">
                <a:latin typeface="Calibri" charset="0"/>
                <a:ea typeface="Calibri" charset="0"/>
                <a:cs typeface="Calibri" charset="0"/>
              </a:rPr>
              <a:t>Ganghua</a:t>
            </a:r>
            <a:r>
              <a:rPr lang="en-US" altLang="zh-CN" sz="1200" dirty="0">
                <a:latin typeface="Calibri" charset="0"/>
                <a:ea typeface="Calibri" charset="0"/>
                <a:cs typeface="Calibri" charset="0"/>
              </a:rPr>
              <a:t> Wang, Jiawei Zhang, </a:t>
            </a:r>
            <a:r>
              <a:rPr lang="en-US" altLang="zh-CN" sz="1200" dirty="0" err="1">
                <a:latin typeface="Calibri" charset="0"/>
                <a:ea typeface="Calibri" charset="0"/>
                <a:cs typeface="Calibri" charset="0"/>
              </a:rPr>
              <a:t>Yuhong</a:t>
            </a:r>
            <a:r>
              <a:rPr lang="en-US" altLang="zh-CN" sz="1200" dirty="0">
                <a:latin typeface="Calibri" charset="0"/>
                <a:ea typeface="Calibri" charset="0"/>
                <a:cs typeface="Calibri" charset="0"/>
              </a:rPr>
              <a:t> Yang, Jie Ding, and Vahid </a:t>
            </a:r>
            <a:r>
              <a:rPr lang="en-US" altLang="zh-CN" sz="1200" dirty="0" err="1">
                <a:latin typeface="Calibri" charset="0"/>
                <a:ea typeface="Calibri" charset="0"/>
                <a:cs typeface="Calibri" charset="0"/>
              </a:rPr>
              <a:t>Tarokh</a:t>
            </a:r>
            <a:r>
              <a:rPr lang="en-US" altLang="zh-CN" sz="1200" dirty="0">
                <a:latin typeface="Calibri" charset="0"/>
                <a:ea typeface="Calibri" charset="0"/>
                <a:cs typeface="Calibri" charset="0"/>
              </a:rPr>
              <a:t> .</a:t>
            </a:r>
          </a:p>
          <a:p>
            <a:pPr marL="0" indent="0">
              <a:buNone/>
            </a:pPr>
            <a:r>
              <a:rPr lang="en-US" sz="1200" baseline="0" dirty="0">
                <a:latin typeface="Calibri" charset="0"/>
                <a:cs typeface="Calibri" charset="0"/>
              </a:rPr>
              <a:t>You can access </a:t>
            </a:r>
            <a:r>
              <a:rPr lang="en-US" baseline="0" dirty="0"/>
              <a:t>our paper and source codes by scanning these QR codes.</a:t>
            </a:r>
          </a:p>
        </p:txBody>
      </p:sp>
      <p:sp>
        <p:nvSpPr>
          <p:cNvPr id="4" name="Slide Number Placeholder 3"/>
          <p:cNvSpPr>
            <a:spLocks noGrp="1"/>
          </p:cNvSpPr>
          <p:nvPr>
            <p:ph type="sldNum" sz="quarter" idx="10"/>
          </p:nvPr>
        </p:nvSpPr>
        <p:spPr/>
        <p:txBody>
          <a:bodyPr/>
          <a:lstStyle/>
          <a:p>
            <a:fld id="{BC545D55-6580-4D4E-A229-5C5ED4DDA7DD}" type="slidenum">
              <a:rPr lang="en-US" smtClean="0"/>
              <a:t>1</a:t>
            </a:fld>
            <a:endParaRPr lang="en-US"/>
          </a:p>
        </p:txBody>
      </p:sp>
    </p:spTree>
    <p:extLst>
      <p:ext uri="{BB962C8B-B14F-4D97-AF65-F5344CB8AC3E}">
        <p14:creationId xmlns:p14="http://schemas.microsoft.com/office/powerpoint/2010/main" val="112232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Calibri" panose="020F0502020204030204" pitchFamily="34" charset="0"/>
                <a:cs typeface="Calibri" panose="020F0502020204030204" pitchFamily="34" charset="0"/>
              </a:rPr>
              <a:t>In this work, </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proposed a new notion of sparsity for vectors named PQ Index (PQI), which follows the principles a sparsity measure should obey</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develop a new perspective on the compressibility of neural networks by measuring the sparsity of pruned models</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postulate a hypothesis on the relationship between the sparsity and compressibility of neural networks</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We further develop a Sparsity-informed Adaptive Pruning (SAP) algorithm that uses PQI to choose the pruning ratio adaptively</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Our experimental results demonstrate that SAP can compress more efficiently and robustly than state-of-the-art algorithms</a:t>
            </a:r>
          </a:p>
          <a:p>
            <a:endParaRPr lang="en-US" altLang="zh-CN"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cs typeface="Calibri" panose="020F0502020204030204" pitchFamily="34" charset="0"/>
              </a:rPr>
              <a:t>Some interesting future directions including using PQ Index for regularization and measuring the sparsity of a graph</a:t>
            </a:r>
          </a:p>
        </p:txBody>
      </p:sp>
      <p:sp>
        <p:nvSpPr>
          <p:cNvPr id="4" name="灯片编号占位符 3"/>
          <p:cNvSpPr>
            <a:spLocks noGrp="1"/>
          </p:cNvSpPr>
          <p:nvPr>
            <p:ph type="sldNum" sz="quarter" idx="5"/>
          </p:nvPr>
        </p:nvSpPr>
        <p:spPr/>
        <p:txBody>
          <a:bodyPr/>
          <a:lstStyle/>
          <a:p>
            <a:fld id="{BC545D55-6580-4D4E-A229-5C5ED4DDA7DD}" type="slidenum">
              <a:rPr lang="en-US" smtClean="0"/>
              <a:t>10</a:t>
            </a:fld>
            <a:endParaRPr lang="en-US"/>
          </a:p>
        </p:txBody>
      </p:sp>
    </p:spTree>
    <p:extLst>
      <p:ext uri="{BB962C8B-B14F-4D97-AF65-F5344CB8AC3E}">
        <p14:creationId xmlns:p14="http://schemas.microsoft.com/office/powerpoint/2010/main" val="89286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11</a:t>
            </a:fld>
            <a:endParaRPr lang="en-US"/>
          </a:p>
        </p:txBody>
      </p:sp>
    </p:spTree>
    <p:extLst>
      <p:ext uri="{BB962C8B-B14F-4D97-AF65-F5344CB8AC3E}">
        <p14:creationId xmlns:p14="http://schemas.microsoft.com/office/powerpoint/2010/main" val="222297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12</a:t>
            </a:fld>
            <a:endParaRPr lang="en-US"/>
          </a:p>
        </p:txBody>
      </p:sp>
    </p:spTree>
    <p:extLst>
      <p:ext uri="{BB962C8B-B14F-4D97-AF65-F5344CB8AC3E}">
        <p14:creationId xmlns:p14="http://schemas.microsoft.com/office/powerpoint/2010/main" val="393679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will talk about our motivation including the ideal properties of sparsity measure and our proposed hypothesis.</a:t>
            </a:r>
          </a:p>
          <a:p>
            <a:r>
              <a:rPr lang="en-US" altLang="zh-CN" dirty="0"/>
              <a:t>Then I will introduce our proposed PQ Index for measuring sparsity and </a:t>
            </a:r>
            <a:r>
              <a:rPr lang="en-US" altLang="zh-CN" dirty="0">
                <a:latin typeface="Calibri" panose="020F0502020204030204" pitchFamily="34" charset="0"/>
                <a:cs typeface="Calibri" panose="020F0502020204030204" pitchFamily="34" charset="0"/>
              </a:rPr>
              <a:t>Sparsity-informed Adaptive Pruning for compressing deep neural networks</a:t>
            </a:r>
            <a:endParaRPr lang="en-US" altLang="zh-CN" b="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Next, I will demonstrate our experimental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Finally, I will draw our conclusion and discuss future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BC545D55-6580-4D4E-A229-5C5ED4DDA7DD}" type="slidenum">
              <a:rPr lang="en-US" smtClean="0"/>
              <a:t>2</a:t>
            </a:fld>
            <a:endParaRPr lang="en-US"/>
          </a:p>
        </p:txBody>
      </p:sp>
    </p:spTree>
    <p:extLst>
      <p:ext uri="{BB962C8B-B14F-4D97-AF65-F5344CB8AC3E}">
        <p14:creationId xmlns:p14="http://schemas.microsoft.com/office/powerpoint/2010/main" val="366146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ltLang="zh-CN" sz="1200" b="0" i="0" dirty="0">
              <a:solidFill>
                <a:srgbClr val="000000"/>
              </a:solidFill>
              <a:effectLst/>
              <a:latin typeface="NimbusRomNo9L-Regu"/>
            </a:endParaRPr>
          </a:p>
          <a:p>
            <a:r>
              <a:rPr lang="en-US" altLang="zh-CN" sz="1200" b="0" i="0" dirty="0">
                <a:solidFill>
                  <a:srgbClr val="000000"/>
                </a:solidFill>
                <a:effectLst/>
                <a:latin typeface="NimbusRomNo9L-Regu"/>
              </a:rPr>
              <a:t>Existing approaches on model compression lack a quantifiable measure to estimate the compressibility of a sub-network during each pruning iteration and thus may under prune or over-prune the model.</a:t>
            </a:r>
            <a:r>
              <a:rPr lang="en-US" altLang="zh-CN" dirty="0"/>
              <a:t> </a:t>
            </a:r>
          </a:p>
          <a:p>
            <a:br>
              <a:rPr lang="en-US" altLang="zh-CN" dirty="0"/>
            </a:br>
            <a:r>
              <a:rPr lang="en-US" altLang="zh-CN" dirty="0"/>
              <a:t>In this work, we connect the compressibility and performance of a neural network to its sparsity.</a:t>
            </a:r>
          </a:p>
          <a:p>
            <a:r>
              <a:rPr lang="en-US" altLang="zh-CN" dirty="0"/>
              <a:t>Let us consider the sparsity of a non-negative vector and a sparsity measure. We summarize six properties that an ideal sparsity measure should have as follows.</a:t>
            </a:r>
          </a:p>
          <a:p>
            <a:endParaRPr lang="en-US" dirty="0"/>
          </a:p>
          <a:p>
            <a:endParaRPr lang="en-US" dirty="0"/>
          </a:p>
          <a:p>
            <a:r>
              <a:rPr lang="en-US" dirty="0"/>
              <a:t>###</a:t>
            </a:r>
          </a:p>
          <a:p>
            <a:r>
              <a:rPr lang="en-US" altLang="zh-CN" dirty="0"/>
              <a:t>In a highly over-parameterized network, one popular assumption is that the relatively small weights are considered redundant or non-influential and may be pruned without impacting the performance. </a:t>
            </a:r>
            <a:endParaRPr lang="en-US" dirty="0"/>
          </a:p>
        </p:txBody>
      </p:sp>
      <p:sp>
        <p:nvSpPr>
          <p:cNvPr id="4" name="Slide Number Placeholder 3"/>
          <p:cNvSpPr>
            <a:spLocks noGrp="1"/>
          </p:cNvSpPr>
          <p:nvPr>
            <p:ph type="sldNum" sz="quarter" idx="5"/>
          </p:nvPr>
        </p:nvSpPr>
        <p:spPr/>
        <p:txBody>
          <a:bodyPr/>
          <a:lstStyle/>
          <a:p>
            <a:fld id="{BC545D55-6580-4D4E-A229-5C5ED4DDA7DD}" type="slidenum">
              <a:rPr lang="en-US" smtClean="0"/>
              <a:t>3</a:t>
            </a:fld>
            <a:endParaRPr lang="en-US"/>
          </a:p>
        </p:txBody>
      </p:sp>
    </p:spTree>
    <p:extLst>
      <p:ext uri="{BB962C8B-B14F-4D97-AF65-F5344CB8AC3E}">
        <p14:creationId xmlns:p14="http://schemas.microsoft.com/office/powerpoint/2010/main" val="301573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sz="1200" b="0" i="0" dirty="0">
                <a:solidFill>
                  <a:srgbClr val="000000"/>
                </a:solidFill>
                <a:effectLst/>
                <a:latin typeface="NimbusRomNo9L-Regu"/>
              </a:rPr>
              <a:t>Our study is motivated by following hypothesis. In the beginning stage of model compression, the sparsity of model parameters will decrease, and the performance may be improved due to regularization. When the model is further compressed, part of the model parameters will become smaller when the model converges. Thus, the sparsity will increase, and the performance will moderately decrease. Finally, when the model collapse starts to occur, the sparsity will decrease, and performance will significantly degrade. </a:t>
            </a:r>
          </a:p>
          <a:p>
            <a:endParaRPr lang="en-US" altLang="zh-CN" sz="1200" b="0" i="0" dirty="0">
              <a:solidFill>
                <a:srgbClr val="000000"/>
              </a:solidFill>
              <a:effectLst/>
              <a:latin typeface="NimbusRomNo9L-Regu"/>
            </a:endParaRPr>
          </a:p>
          <a:p>
            <a:endParaRPr lang="en-US" altLang="zh-CN" sz="1200" b="0" i="0" dirty="0">
              <a:solidFill>
                <a:srgbClr val="000000"/>
              </a:solidFill>
              <a:effectLst/>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NimbusRomNo9L-Regu"/>
              </a:rPr>
              <a:t>###</a:t>
            </a:r>
          </a:p>
          <a:p>
            <a:r>
              <a:rPr lang="en-US" altLang="zh-CN" sz="1200" b="0" i="0" dirty="0">
                <a:solidFill>
                  <a:srgbClr val="000000"/>
                </a:solidFill>
                <a:effectLst/>
                <a:latin typeface="NimbusRomNo9L-Regu"/>
              </a:rPr>
              <a:t>Our extensive experiments on pruning algorithms corroborate the hypothesis. </a:t>
            </a:r>
          </a:p>
          <a:p>
            <a:r>
              <a:rPr lang="en-US" altLang="zh-CN" sz="1200" b="0" i="0" dirty="0">
                <a:solidFill>
                  <a:srgbClr val="000000"/>
                </a:solidFill>
                <a:effectLst/>
                <a:latin typeface="NimbusRomNo9L-Regu"/>
              </a:rPr>
              <a:t>Consequently, PQI can infer whether a model is inherently compressible. Motivated by this discovery, we also propose the Sparsity-informed Adaptive Pruning (SAP) algorithm, which can compress more efficiently and robustly compared with iterative pruning algorithms such as the lottery ticket-based pruning methods. Overall, our work presents a new understanding of the inherent structures of deep neural networks for model compression. Our main contributions are summarized below. </a:t>
            </a:r>
            <a:endParaRPr lang="en-US" dirty="0"/>
          </a:p>
        </p:txBody>
      </p:sp>
      <p:sp>
        <p:nvSpPr>
          <p:cNvPr id="4" name="Slide Number Placeholder 3"/>
          <p:cNvSpPr>
            <a:spLocks noGrp="1"/>
          </p:cNvSpPr>
          <p:nvPr>
            <p:ph type="sldNum" sz="quarter" idx="5"/>
          </p:nvPr>
        </p:nvSpPr>
        <p:spPr/>
        <p:txBody>
          <a:bodyPr/>
          <a:lstStyle/>
          <a:p>
            <a:fld id="{BC545D55-6580-4D4E-A229-5C5ED4DDA7DD}" type="slidenum">
              <a:rPr lang="en-US" smtClean="0"/>
              <a:t>4</a:t>
            </a:fld>
            <a:endParaRPr lang="en-US"/>
          </a:p>
        </p:txBody>
      </p:sp>
    </p:spTree>
    <p:extLst>
      <p:ext uri="{BB962C8B-B14F-4D97-AF65-F5344CB8AC3E}">
        <p14:creationId xmlns:p14="http://schemas.microsoft.com/office/powerpoint/2010/main" val="385766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proposed PQ Index (PQI) which satisfies all the six properties a sparsity measure should have as proved in Theorem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As model pruning algorithm assumes that parameters with small magnitudes are removable. We immediately have a lower bound for the retaining ratio of the pruning algorithm from Theorem 2.</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5</a:t>
            </a:fld>
            <a:endParaRPr lang="en-US"/>
          </a:p>
        </p:txBody>
      </p:sp>
    </p:spTree>
    <p:extLst>
      <p:ext uri="{BB962C8B-B14F-4D97-AF65-F5344CB8AC3E}">
        <p14:creationId xmlns:p14="http://schemas.microsoft.com/office/powerpoint/2010/main" val="253622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introduce the Sparsity-informed Adaptive Pruning (SAP) algorithm as illustrated in Algorithm 1. </a:t>
                </a:r>
                <a:r>
                  <a:rPr lang="en-US" altLang="zh-CN" sz="1200" dirty="0">
                    <a:latin typeface="Calibri" panose="020F0502020204030204" pitchFamily="34" charset="0"/>
                    <a:cs typeface="Calibri" panose="020F0502020204030204" pitchFamily="34" charset="0"/>
                  </a:rPr>
                  <a:t>SAP can adaptively determine the number of pruned parameters at each pruning iteration based on the PQI-bound and lottery ticket hypothesis.</a:t>
                </a:r>
                <a:endParaRPr lang="en-US" altLang="zh-CN" dirty="0">
                  <a:latin typeface="Calibri" panose="020F0502020204030204" pitchFamily="34" charset="0"/>
                  <a:cs typeface="Calibri" panose="020F050202020403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propose a decentralized learning framework named Gradient Assisted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that there are $N$ data observations where $y $ and $x$ respectively represent the task label and feature variables, and $d$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Suppose there are </a:t>
                </a:r>
                <a:r>
                  <a:rPr lang="en-US" altLang="zh-CN" b="0" i="0" kern="100">
                    <a:latin typeface="Cambria Math" panose="02040503050406030204" pitchFamily="18" charset="0"/>
                    <a:cs typeface="Arial" panose="020B0604020202020204" pitchFamily="34" charset="0"/>
                  </a:rPr>
                  <a:t>𝑀</a:t>
                </a:r>
                <a:r>
                  <a:rPr lang="en-US" altLang="zh-CN" dirty="0">
                    <a:latin typeface="Calibri" panose="020F0502020204030204" pitchFamily="34" charset="0"/>
                    <a:cs typeface="Calibri" panose="020F0502020204030204" pitchFamily="34" charset="0"/>
                  </a:rPr>
                  <a:t> organizations. Each organization </a:t>
                </a:r>
                <a:r>
                  <a:rPr lang="en-US" altLang="zh-CN" b="0" i="0" kern="100">
                    <a:latin typeface="Cambria Math" panose="02040503050406030204" pitchFamily="18" charset="0"/>
                    <a:cs typeface="Arial" panose="020B0604020202020204" pitchFamily="34" charset="0"/>
                  </a:rPr>
                  <a:t>𝑚</a:t>
                </a:r>
                <a:r>
                  <a:rPr lang="en-US" altLang="zh-CN" dirty="0">
                    <a:latin typeface="Calibri" panose="020F0502020204030204" pitchFamily="34" charset="0"/>
                    <a:cs typeface="Calibri" panose="020F0502020204030204" pitchFamily="34" charset="0"/>
                  </a:rPr>
                  <a:t> only holds </a:t>
                </a:r>
                <a:r>
                  <a:rPr lang="en-US" altLang="zh-CN" i="0" kern="100">
                    <a:effectLst/>
                    <a:latin typeface="Cambria Math" panose="02040503050406030204" pitchFamily="18" charset="0"/>
                    <a:ea typeface="等线" panose="02010600030101010101" pitchFamily="2" charset="-122"/>
                    <a:cs typeface="Arial" panose="020B0604020202020204" pitchFamily="34" charset="0"/>
                  </a:rPr>
                  <a:t>𝑋</a:t>
                </a:r>
                <a:r>
                  <a:rPr lang="zh-CN" altLang="zh-CN" i="0" kern="100">
                    <a:effectLst/>
                    <a:latin typeface="Cambria Math" panose="02040503050406030204" pitchFamily="18" charset="0"/>
                    <a:ea typeface="等线" panose="02010600030101010101" pitchFamily="2" charset="-122"/>
                    <a:cs typeface="Arial" panose="020B0604020202020204" pitchFamily="34" charset="0"/>
                  </a:rPr>
                  <a:t>_</a:t>
                </a:r>
                <a:r>
                  <a:rPr lang="en-US" altLang="zh-CN" b="0" i="0" kern="100">
                    <a:effectLst/>
                    <a:latin typeface="Cambria Math" panose="02040503050406030204" pitchFamily="18" charset="0"/>
                    <a:ea typeface="等线" panose="02010600030101010101" pitchFamily="2" charset="-122"/>
                    <a:cs typeface="Arial" panose="020B0604020202020204" pitchFamily="34" charset="0"/>
                  </a:rPr>
                  <a:t>𝑚</a:t>
                </a:r>
                <a:r>
                  <a:rPr lang="en-US" altLang="zh-CN" dirty="0">
                    <a:latin typeface="Calibri" panose="020F0502020204030204" pitchFamily="34" charset="0"/>
                    <a:cs typeface="Calibri" panose="020F0502020204030204" pitchFamily="34" charset="0"/>
                  </a:rPr>
                  <a:t>, a sub-vector of the joint data </a:t>
                </a:r>
                <a:r>
                  <a:rPr lang="en-US" altLang="zh-CN" i="0" kern="100">
                    <a:latin typeface="Cambria Math" panose="02040503050406030204" pitchFamily="18" charset="0"/>
                    <a:cs typeface="Arial" panose="020B0604020202020204" pitchFamily="34" charset="0"/>
                  </a:rPr>
                  <a:t>𝑋</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Alice, the organization to be assisted, has local data $x_1$ and task label $y_1$, while other organizations are collaborators with local data $x_2 \</a:t>
                </a:r>
                <a:r>
                  <a:rPr lang="en-US" altLang="zh-CN" dirty="0" err="1">
                    <a:latin typeface="Calibri" panose="020F0502020204030204" pitchFamily="34" charset="0"/>
                    <a:cs typeface="Calibri" panose="020F0502020204030204" pitchFamily="34" charset="0"/>
                  </a:rPr>
                  <a:t>ldots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x_M</a:t>
                </a:r>
                <a:r>
                  <a:rPr lang="en-US" altLang="zh-CN" dirty="0">
                    <a:latin typeface="Calibri" panose="020F0502020204030204" pitchFamily="34" charset="0"/>
                    <a:cs typeface="Calibri" panose="020F0502020204030204" pitchFamily="34" charset="0"/>
                  </a:rPr>
                  <a:t>$</a:t>
                </a:r>
              </a:p>
            </p:txBody>
          </p:sp>
        </mc:Fallback>
      </mc:AlternateContent>
      <p:sp>
        <p:nvSpPr>
          <p:cNvPr id="4" name="灯片编号占位符 3"/>
          <p:cNvSpPr>
            <a:spLocks noGrp="1"/>
          </p:cNvSpPr>
          <p:nvPr>
            <p:ph type="sldNum" sz="quarter" idx="5"/>
          </p:nvPr>
        </p:nvSpPr>
        <p:spPr/>
        <p:txBody>
          <a:bodyPr/>
          <a:lstStyle/>
          <a:p>
            <a:fld id="{BC545D55-6580-4D4E-A229-5C5ED4DDA7DD}" type="slidenum">
              <a:rPr lang="en-US" smtClean="0"/>
              <a:t>6</a:t>
            </a:fld>
            <a:endParaRPr lang="en-US"/>
          </a:p>
        </p:txBody>
      </p:sp>
    </p:spTree>
    <p:extLst>
      <p:ext uri="{BB962C8B-B14F-4D97-AF65-F5344CB8AC3E}">
        <p14:creationId xmlns:p14="http://schemas.microsoft.com/office/powerpoint/2010/main" val="321338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compare the proposed SAP with two baselines, including `One Shot' and `Lottery Ticket'~\</a:t>
            </a:r>
            <a:r>
              <a:rPr lang="en-US" altLang="zh-CN" dirty="0" err="1">
                <a:latin typeface="Calibri" panose="020F0502020204030204" pitchFamily="34" charset="0"/>
                <a:cs typeface="Calibri" panose="020F0502020204030204" pitchFamily="34" charset="0"/>
              </a:rPr>
              <a:t>citep</a:t>
            </a:r>
            <a:r>
              <a:rPr lang="en-US" altLang="zh-CN" dirty="0">
                <a:latin typeface="Calibri" panose="020F0502020204030204" pitchFamily="34" charset="0"/>
                <a:cs typeface="Calibri" panose="020F0502020204030204" pitchFamily="34" charset="0"/>
              </a:rPr>
              <a:t>{frankle2018lottery} pruning algorithms. We compare the proposed PQ Index ($p=0.5$, $q=1.0$) with the well-known Gini Index~\</a:t>
            </a:r>
            <a:r>
              <a:rPr lang="en-US" altLang="zh-CN" dirty="0" err="1">
                <a:latin typeface="Calibri" panose="020F0502020204030204" pitchFamily="34" charset="0"/>
                <a:cs typeface="Calibri" panose="020F0502020204030204" pitchFamily="34" charset="0"/>
              </a:rPr>
              <a:t>citep</a:t>
            </a:r>
            <a:r>
              <a:rPr lang="en-US" altLang="zh-CN" dirty="0">
                <a:latin typeface="Calibri" panose="020F0502020204030204" pitchFamily="34" charset="0"/>
                <a:cs typeface="Calibri" panose="020F0502020204030204" pitchFamily="34" charset="0"/>
              </a:rPr>
              <a:t>{gini1912variabilita} to validate its effectiveness in evaluating sparsity. Furthermore, we perform pruning on various pruning scopes, including `Neuron-wise Pruning,' `Layer-wise Pruning,' and `Global Pruning.' The results show that </a:t>
            </a:r>
            <a:r>
              <a:rPr lang="en-US" altLang="zh-CN" sz="1200" dirty="0">
                <a:latin typeface="Calibri" panose="020F0502020204030204" pitchFamily="34" charset="0"/>
                <a:cs typeface="Calibri" panose="020F0502020204030204" pitchFamily="34" charset="0"/>
              </a:rPr>
              <a:t>the dynamics of the sparsity corroborate our hypothesis and </a:t>
            </a:r>
            <a:r>
              <a:rPr lang="en-US" altLang="zh-CN" dirty="0">
                <a:latin typeface="Calibri" panose="020F0502020204030204" pitchFamily="34" charset="0"/>
                <a:cs typeface="Calibri" panose="020F0502020204030204" pitchFamily="34" charset="0"/>
              </a:rPr>
              <a:t>an ideal pruning procedure should avoid a rapid increase in sparsity.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particular, `Global Pruning' gather all model parameters as a vector for pruning, while `Neuron-wise Pruning' and `Layer-wise Pruning' prune each neuron and layer of model parameters separately. </a:t>
            </a:r>
          </a:p>
        </p:txBody>
      </p:sp>
      <p:sp>
        <p:nvSpPr>
          <p:cNvPr id="4" name="灯片编号占位符 3"/>
          <p:cNvSpPr>
            <a:spLocks noGrp="1"/>
          </p:cNvSpPr>
          <p:nvPr>
            <p:ph type="sldNum" sz="quarter" idx="5"/>
          </p:nvPr>
        </p:nvSpPr>
        <p:spPr/>
        <p:txBody>
          <a:bodyPr/>
          <a:lstStyle/>
          <a:p>
            <a:fld id="{BC545D55-6580-4D4E-A229-5C5ED4DDA7DD}" type="slidenum">
              <a:rPr lang="en-US" smtClean="0"/>
              <a:t>7</a:t>
            </a:fld>
            <a:endParaRPr lang="en-US"/>
          </a:p>
        </p:txBody>
      </p:sp>
    </p:spTree>
    <p:extLst>
      <p:ext uri="{BB962C8B-B14F-4D97-AF65-F5344CB8AC3E}">
        <p14:creationId xmlns:p14="http://schemas.microsoft.com/office/powerpoint/2010/main" val="161763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We demonstrate various pruning scopes regarding compression trade-off, layer-wise percent of remaining weights, and layer-wise PQ Index. SAP with `Neuron-wise Pruning' and `Layer-wise Pruning' perform better than `One Shot' and `Lottery Ticket.’  SAP can adaptively adjust the pruning ratio of each neuron and layer, but `One Shot' and `Lottery Ticket' may over-prune specific neurons and layers because they adopt a fixed pruning ratio. Interestingly, the parameters of the first layer are pruned more aggressively by `Neuron-wise Pruning' than `Global Pruning' in the early pruning iterations. However, they are not pruned by `Neuron-wise Pruning'  in the late pruning iterations, while `Global Pruning' still prunes them aggressively. It aligns with the intuition that the initial layers of deep neural networks are more important to maintain the performance</a:t>
            </a:r>
          </a:p>
        </p:txBody>
      </p:sp>
      <p:sp>
        <p:nvSpPr>
          <p:cNvPr id="4" name="灯片编号占位符 3"/>
          <p:cNvSpPr>
            <a:spLocks noGrp="1"/>
          </p:cNvSpPr>
          <p:nvPr>
            <p:ph type="sldNum" sz="quarter" idx="5"/>
          </p:nvPr>
        </p:nvSpPr>
        <p:spPr/>
        <p:txBody>
          <a:bodyPr/>
          <a:lstStyle/>
          <a:p>
            <a:fld id="{BC545D55-6580-4D4E-A229-5C5ED4DDA7DD}" type="slidenum">
              <a:rPr lang="en-US" smtClean="0"/>
              <a:t>8</a:t>
            </a:fld>
            <a:endParaRPr lang="en-US"/>
          </a:p>
        </p:txBody>
      </p:sp>
    </p:spTree>
    <p:extLst>
      <p:ext uri="{BB962C8B-B14F-4D97-AF65-F5344CB8AC3E}">
        <p14:creationId xmlns:p14="http://schemas.microsoft.com/office/powerpoint/2010/main" val="297556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a:latin typeface="Calibri" panose="020F0502020204030204" pitchFamily="34" charset="0"/>
                <a:cs typeface="Calibri" panose="020F0502020204030204" pitchFamily="34" charset="0"/>
              </a:rPr>
              <a:t>We demonstrate ablation studies of various hyper parameters used in </a:t>
            </a:r>
            <a:r>
              <a:rPr lang="en-US" altLang="zh-CN">
                <a:latin typeface="Calibri" panose="020F0502020204030204" pitchFamily="34" charset="0"/>
                <a:cs typeface="Calibri" panose="020F0502020204030204" pitchFamily="34" charset="0"/>
              </a:rPr>
              <a:t>our algorithm. </a:t>
            </a:r>
            <a:r>
              <a:rPr lang="en-US" altLang="zh-CN" sz="1200" dirty="0">
                <a:latin typeface="Calibri" panose="020F0502020204030204" pitchFamily="34" charset="0"/>
                <a:cs typeface="Calibri" panose="020F0502020204030204" pitchFamily="34" charset="0"/>
              </a:rPr>
              <a:t>The dynamics of the sparsity measure of SAP with various ablation studies also corroborate our hypothesis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BC545D55-6580-4D4E-A229-5C5ED4DDA7DD}" type="slidenum">
              <a:rPr lang="en-US" smtClean="0"/>
              <a:t>9</a:t>
            </a:fld>
            <a:endParaRPr lang="en-US"/>
          </a:p>
        </p:txBody>
      </p:sp>
    </p:spTree>
    <p:extLst>
      <p:ext uri="{BB962C8B-B14F-4D97-AF65-F5344CB8AC3E}">
        <p14:creationId xmlns:p14="http://schemas.microsoft.com/office/powerpoint/2010/main" val="3984245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500DE-311D-9D44-88CF-4E66CAA162DE}"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25187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8A9A9B-2C45-4E47-A6DA-08B0DF6D0D08}"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99694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FC2DC-EFD4-D646-81BD-5B682B9A8A81}"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3702848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2025" y="1107757"/>
            <a:ext cx="5659099"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12023" y="2098357"/>
            <a:ext cx="5683964"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107757"/>
            <a:ext cx="5694547" cy="823912"/>
          </a:xfrm>
        </p:spPr>
        <p:txBody>
          <a:bodyPr anchor="b"/>
          <a:lstStyle>
            <a:lvl1pPr marL="342900" indent="-342900">
              <a:buFont typeface="Arial" charset="0"/>
              <a:buChar char="•"/>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098357"/>
            <a:ext cx="5694547" cy="3684588"/>
          </a:xfrm>
        </p:spPr>
        <p:txBody>
          <a:bodyPr>
            <a:normAutofit/>
          </a:bodyPr>
          <a:lstStyle>
            <a:lvl1pPr marL="228600" indent="-228600">
              <a:buFont typeface="Arial" charset="0"/>
              <a:buChar cha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509DA01-7393-5D4E-BB42-AE8BE0806346}" type="datetime1">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sp>
        <p:nvSpPr>
          <p:cNvPr id="10" name="Title 1"/>
          <p:cNvSpPr>
            <a:spLocks noGrp="1"/>
          </p:cNvSpPr>
          <p:nvPr>
            <p:ph type="title"/>
          </p:nvPr>
        </p:nvSpPr>
        <p:spPr>
          <a:xfrm>
            <a:off x="312023" y="278498"/>
            <a:ext cx="10515600" cy="481897"/>
          </a:xfrm>
        </p:spPr>
        <p:txBody>
          <a:bodyPr>
            <a:noAutofit/>
          </a:bodyPr>
          <a:lstStyle>
            <a:lvl1pPr>
              <a:defRPr sz="3600"/>
            </a:lvl1pPr>
          </a:lstStyle>
          <a:p>
            <a:r>
              <a:rPr lang="en-US" dirty="0"/>
              <a:t>Click to edit Master title style</a:t>
            </a:r>
          </a:p>
        </p:txBody>
      </p:sp>
      <p:cxnSp>
        <p:nvCxnSpPr>
          <p:cNvPr id="11" name="Straight Connector 10"/>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96062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
        <p:nvSpPr>
          <p:cNvPr id="3" name="Content Placeholder 2"/>
          <p:cNvSpPr>
            <a:spLocks noGrp="1"/>
          </p:cNvSpPr>
          <p:nvPr>
            <p:ph idx="1"/>
          </p:nvPr>
        </p:nvSpPr>
        <p:spPr>
          <a:xfrm>
            <a:off x="838200" y="1467638"/>
            <a:ext cx="10515600" cy="47093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1DEC57-3F81-7A46-AA34-F62476510537}" type="datetime1">
              <a:rPr lang="en-US" smtClean="0"/>
              <a:t>4/6/2023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171510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D9002-E01C-7F4F-91C6-1CA3F658A958}"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129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3CDF8-767A-CA46-B3C5-FA8F0D32C091}"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41704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FD5CC-5FE9-5B47-94AE-BE231C6C3175}" type="datetime1">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0BF48-74A5-3444-BFBF-2743B1A0D0E6}" type="slidenum">
              <a:rPr lang="en-US" smtClean="0"/>
              <a:t>‹#›</a:t>
            </a:fld>
            <a:endParaRPr lang="en-US"/>
          </a:p>
        </p:txBody>
      </p:sp>
      <p:cxnSp>
        <p:nvCxnSpPr>
          <p:cNvPr id="10" name="Straight Connector 9">
            <a:extLst>
              <a:ext uri="{FF2B5EF4-FFF2-40B4-BE49-F238E27FC236}">
                <a16:creationId xmlns:a16="http://schemas.microsoft.com/office/drawing/2014/main" id="{DBAA225F-59B4-514B-AAD7-5CFB1C0FB568}"/>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22101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BC1087-FBBA-7F4D-A4FA-FD296468C930}" type="datetime1">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0BF48-74A5-3444-BFBF-2743B1A0D0E6}" type="slidenum">
              <a:rPr lang="en-US" smtClean="0"/>
              <a:t>‹#›</a:t>
            </a:fld>
            <a:endParaRPr lang="en-US"/>
          </a:p>
        </p:txBody>
      </p:sp>
      <p:sp>
        <p:nvSpPr>
          <p:cNvPr id="8" name="Title 1">
            <a:extLst>
              <a:ext uri="{FF2B5EF4-FFF2-40B4-BE49-F238E27FC236}">
                <a16:creationId xmlns:a16="http://schemas.microsoft.com/office/drawing/2014/main" id="{285D00D2-6F99-9544-9AAF-36DBCC9162B8}"/>
              </a:ext>
            </a:extLst>
          </p:cNvPr>
          <p:cNvSpPr>
            <a:spLocks noGrp="1"/>
          </p:cNvSpPr>
          <p:nvPr>
            <p:ph type="title"/>
          </p:nvPr>
        </p:nvSpPr>
        <p:spPr>
          <a:xfrm>
            <a:off x="0" y="0"/>
            <a:ext cx="12192000" cy="966651"/>
          </a:xfrm>
          <a:solidFill>
            <a:schemeClr val="accent6">
              <a:lumMod val="20000"/>
              <a:lumOff val="80000"/>
            </a:schemeClr>
          </a:solidFill>
        </p:spPr>
        <p:txBody>
          <a:bodyPr>
            <a:normAutofit/>
          </a:bodyPr>
          <a:lstStyle>
            <a:lvl1pPr algn="ctr">
              <a:defRPr sz="4000"/>
            </a:lvl1pPr>
          </a:lstStyle>
          <a:p>
            <a:r>
              <a:rPr lang="en-US" dirty="0"/>
              <a:t>Click to edit Master title style</a:t>
            </a:r>
          </a:p>
        </p:txBody>
      </p:sp>
    </p:spTree>
    <p:extLst>
      <p:ext uri="{BB962C8B-B14F-4D97-AF65-F5344CB8AC3E}">
        <p14:creationId xmlns:p14="http://schemas.microsoft.com/office/powerpoint/2010/main" val="42795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B7F40-CEDF-8740-85B5-8CED2A84DACE}" type="datetime1">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778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A09B7-70AE-6147-8758-85BBB11B76AE}"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spTree>
    <p:extLst>
      <p:ext uri="{BB962C8B-B14F-4D97-AF65-F5344CB8AC3E}">
        <p14:creationId xmlns:p14="http://schemas.microsoft.com/office/powerpoint/2010/main" val="27939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F35BC-DB4F-DD4B-90A5-ADAE49F1F11F}"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0BF48-74A5-3444-BFBF-2743B1A0D0E6}" type="slidenum">
              <a:rPr lang="en-US" smtClean="0"/>
              <a:t>‹#›</a:t>
            </a:fld>
            <a:endParaRPr lang="en-US"/>
          </a:p>
        </p:txBody>
      </p:sp>
      <p:cxnSp>
        <p:nvCxnSpPr>
          <p:cNvPr id="8" name="Straight Connector 7">
            <a:extLst>
              <a:ext uri="{FF2B5EF4-FFF2-40B4-BE49-F238E27FC236}">
                <a16:creationId xmlns:a16="http://schemas.microsoft.com/office/drawing/2014/main" id="{55C688AC-584F-884A-AB72-F6E04A14FCF0}"/>
              </a:ext>
            </a:extLst>
          </p:cNvPr>
          <p:cNvCxnSpPr>
            <a:cxnSpLocks noChangeShapeType="1"/>
          </p:cNvCxnSpPr>
          <p:nvPr userDrawn="1"/>
        </p:nvCxnSpPr>
        <p:spPr bwMode="auto">
          <a:xfrm>
            <a:off x="299587" y="915450"/>
            <a:ext cx="11567160" cy="0"/>
          </a:xfrm>
          <a:prstGeom prst="line">
            <a:avLst/>
          </a:prstGeom>
          <a:noFill/>
          <a:ln w="22225">
            <a:solidFill>
              <a:srgbClr val="0F5E90"/>
            </a:solidFill>
            <a:round/>
            <a:headEnd/>
            <a:tailEnd/>
          </a:ln>
          <a:extLst>
            <a:ext uri="{909E8E84-426E-40dd-AFC4-6F175D3DCCD1}">
              <a14:hiddenFill xmlns:a14="http://schemas.microsoft.com/office/drawing/2010/main" xmlns="">
                <a:noFill/>
              </a14:hiddenFill>
            </a:ext>
          </a:extLst>
        </p:spPr>
      </p:cxnSp>
      <p:sp>
        <p:nvSpPr>
          <p:cNvPr id="9" name="Title 1">
            <a:extLst>
              <a:ext uri="{FF2B5EF4-FFF2-40B4-BE49-F238E27FC236}">
                <a16:creationId xmlns:a16="http://schemas.microsoft.com/office/drawing/2014/main" id="{79FB8749-22FC-7840-8B55-89D69E9B0DDE}"/>
              </a:ext>
            </a:extLst>
          </p:cNvPr>
          <p:cNvSpPr txBox="1">
            <a:spLocks/>
          </p:cNvSpPr>
          <p:nvPr userDrawn="1"/>
        </p:nvSpPr>
        <p:spPr>
          <a:xfrm>
            <a:off x="312023" y="278498"/>
            <a:ext cx="10515600" cy="481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a:lstStyle>
          <a:p>
            <a:endParaRPr lang="en-US" sz="3600" dirty="0"/>
          </a:p>
        </p:txBody>
      </p:sp>
    </p:spTree>
    <p:extLst>
      <p:ext uri="{BB962C8B-B14F-4D97-AF65-F5344CB8AC3E}">
        <p14:creationId xmlns:p14="http://schemas.microsoft.com/office/powerpoint/2010/main" val="58227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AA9D-FF7D-FA42-963E-3D8A1C39E1B2}" type="datetime1">
              <a:rPr lang="en-US" smtClean="0"/>
              <a:t>4/6/2023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0BF48-74A5-3444-BFBF-2743B1A0D0E6}" type="slidenum">
              <a:rPr lang="en-US" smtClean="0"/>
              <a:t>‹#›</a:t>
            </a:fld>
            <a:endParaRPr lang="en-US"/>
          </a:p>
        </p:txBody>
      </p:sp>
    </p:spTree>
    <p:extLst>
      <p:ext uri="{BB962C8B-B14F-4D97-AF65-F5344CB8AC3E}">
        <p14:creationId xmlns:p14="http://schemas.microsoft.com/office/powerpoint/2010/main" val="4126058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QR 代码&#10;&#10;描述已自动生成">
            <a:extLst>
              <a:ext uri="{FF2B5EF4-FFF2-40B4-BE49-F238E27FC236}">
                <a16:creationId xmlns:a16="http://schemas.microsoft.com/office/drawing/2014/main" id="{0493271B-9CDE-1E9C-B6BA-53B544624061}"/>
              </a:ext>
            </a:extLst>
          </p:cNvPr>
          <p:cNvPicPr>
            <a:picLocks noChangeAspect="1"/>
          </p:cNvPicPr>
          <p:nvPr/>
        </p:nvPicPr>
        <p:blipFill>
          <a:blip r:embed="rId3"/>
          <a:stretch>
            <a:fillRect/>
          </a:stretch>
        </p:blipFill>
        <p:spPr>
          <a:xfrm>
            <a:off x="10750160" y="5411502"/>
            <a:ext cx="1395622" cy="1395622"/>
          </a:xfrm>
          <a:prstGeom prst="rect">
            <a:avLst/>
          </a:prstGeom>
        </p:spPr>
      </p:pic>
      <p:sp>
        <p:nvSpPr>
          <p:cNvPr id="2" name="Title 1"/>
          <p:cNvSpPr>
            <a:spLocks noGrp="1"/>
          </p:cNvSpPr>
          <p:nvPr>
            <p:ph type="ctrTitle"/>
          </p:nvPr>
        </p:nvSpPr>
        <p:spPr>
          <a:xfrm>
            <a:off x="2209800" y="1766394"/>
            <a:ext cx="7772399" cy="1170800"/>
          </a:xfrm>
        </p:spPr>
        <p:txBody>
          <a:bodyPr>
            <a:noAutofit/>
          </a:bodyPr>
          <a:lstStyle/>
          <a:p>
            <a:r>
              <a:rPr lang="en-US" altLang="zh-CN" sz="4000" dirty="0">
                <a:latin typeface="Calibri" charset="0"/>
                <a:ea typeface="Calibri" charset="0"/>
                <a:cs typeface="Calibri" charset="0"/>
              </a:rPr>
              <a:t>Pruning Deep Neural Networks from a Sparsity Perspective</a:t>
            </a:r>
            <a:endParaRPr lang="en-US" sz="1200" i="1" dirty="0">
              <a:latin typeface="Calibri" panose="020F0502020204030204" pitchFamily="34" charset="0"/>
              <a:ea typeface="Calibri" charset="0"/>
              <a:cs typeface="Calibri" panose="020F0502020204030204" pitchFamily="34" charset="0"/>
            </a:endParaRPr>
          </a:p>
        </p:txBody>
      </p:sp>
      <p:sp>
        <p:nvSpPr>
          <p:cNvPr id="3" name="Subtitle 2"/>
          <p:cNvSpPr>
            <a:spLocks noGrp="1"/>
          </p:cNvSpPr>
          <p:nvPr>
            <p:ph type="subTitle" idx="1"/>
          </p:nvPr>
        </p:nvSpPr>
        <p:spPr>
          <a:xfrm>
            <a:off x="2209799" y="3766150"/>
            <a:ext cx="7772400" cy="379508"/>
          </a:xfrm>
        </p:spPr>
        <p:txBody>
          <a:bodyPr>
            <a:noAutofit/>
          </a:bodyPr>
          <a:lstStyle/>
          <a:p>
            <a:r>
              <a:rPr lang="en-US" dirty="0">
                <a:latin typeface="Calibri" charset="0"/>
                <a:ea typeface="Calibri" charset="0"/>
                <a:cs typeface="Calibri" charset="0"/>
              </a:rPr>
              <a:t>Presenter: Enmao Diao</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pic>
        <p:nvPicPr>
          <p:cNvPr id="4" name="Picture 3">
            <a:extLst>
              <a:ext uri="{FF2B5EF4-FFF2-40B4-BE49-F238E27FC236}">
                <a16:creationId xmlns:a16="http://schemas.microsoft.com/office/drawing/2014/main" id="{7ADB2210-C01D-B84A-94A7-A244098F5BAD}"/>
              </a:ext>
            </a:extLst>
          </p:cNvPr>
          <p:cNvPicPr>
            <a:picLocks noChangeAspect="1"/>
          </p:cNvPicPr>
          <p:nvPr/>
        </p:nvPicPr>
        <p:blipFill>
          <a:blip r:embed="rId4"/>
          <a:stretch>
            <a:fillRect/>
          </a:stretch>
        </p:blipFill>
        <p:spPr>
          <a:xfrm>
            <a:off x="1289494" y="5913211"/>
            <a:ext cx="1138040" cy="680157"/>
          </a:xfrm>
          <a:prstGeom prst="rect">
            <a:avLst/>
          </a:prstGeom>
        </p:spPr>
      </p:pic>
      <p:sp>
        <p:nvSpPr>
          <p:cNvPr id="7" name="Subtitle 2">
            <a:extLst>
              <a:ext uri="{FF2B5EF4-FFF2-40B4-BE49-F238E27FC236}">
                <a16:creationId xmlns:a16="http://schemas.microsoft.com/office/drawing/2014/main" id="{DAFA8F32-6A46-3F4B-86AA-447E3DB200FC}"/>
              </a:ext>
            </a:extLst>
          </p:cNvPr>
          <p:cNvSpPr txBox="1">
            <a:spLocks/>
          </p:cNvSpPr>
          <p:nvPr/>
        </p:nvSpPr>
        <p:spPr>
          <a:xfrm>
            <a:off x="3330324" y="5336264"/>
            <a:ext cx="5531350" cy="1510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Calibri" charset="0"/>
                <a:ea typeface="Calibri" charset="0"/>
                <a:cs typeface="Calibri" charset="0"/>
              </a:rPr>
              <a:t>Enmao Diao</a:t>
            </a:r>
            <a:r>
              <a:rPr lang="en-US" sz="2000" baseline="30000" dirty="0">
                <a:latin typeface="Calibri" charset="0"/>
                <a:ea typeface="Calibri" charset="0"/>
                <a:cs typeface="Calibri" charset="0"/>
              </a:rPr>
              <a:t>1</a:t>
            </a:r>
            <a:r>
              <a:rPr lang="en-US" altLang="zh-CN" sz="2000" dirty="0">
                <a:latin typeface="Calibri" charset="0"/>
                <a:ea typeface="Calibri" charset="0"/>
                <a:cs typeface="Calibri" charset="0"/>
              </a:rPr>
              <a:t>*</a:t>
            </a:r>
            <a:r>
              <a:rPr lang="en-US" sz="2000" dirty="0">
                <a:latin typeface="Calibri" charset="0"/>
                <a:ea typeface="Calibri" charset="0"/>
                <a:cs typeface="Calibri" charset="0"/>
              </a:rPr>
              <a:t>    </a:t>
            </a:r>
            <a:r>
              <a:rPr lang="en-US" sz="2000" dirty="0" err="1">
                <a:latin typeface="Calibri" charset="0"/>
                <a:ea typeface="Calibri" charset="0"/>
                <a:cs typeface="Calibri" charset="0"/>
              </a:rPr>
              <a:t>G</a:t>
            </a:r>
            <a:r>
              <a:rPr lang="en-US" altLang="zh-CN" sz="2000" dirty="0" err="1">
                <a:latin typeface="Calibri" charset="0"/>
                <a:ea typeface="Calibri" charset="0"/>
                <a:cs typeface="Calibri" charset="0"/>
              </a:rPr>
              <a:t>anghua</a:t>
            </a:r>
            <a:r>
              <a:rPr lang="en-US" altLang="zh-CN" sz="2000" dirty="0">
                <a:latin typeface="Calibri" charset="0"/>
                <a:ea typeface="Calibri" charset="0"/>
                <a:cs typeface="Calibri" charset="0"/>
              </a:rPr>
              <a:t> Wang</a:t>
            </a:r>
            <a:r>
              <a:rPr lang="en-US" sz="2000" baseline="30000" dirty="0">
                <a:latin typeface="Calibri" charset="0"/>
                <a:ea typeface="Calibri" charset="0"/>
                <a:cs typeface="Calibri" charset="0"/>
              </a:rPr>
              <a:t>2</a:t>
            </a:r>
            <a:r>
              <a:rPr lang="en-US" altLang="zh-CN" sz="2000" dirty="0">
                <a:latin typeface="Calibri" charset="0"/>
                <a:ea typeface="Calibri" charset="0"/>
                <a:cs typeface="Calibri" charset="0"/>
              </a:rPr>
              <a:t>*</a:t>
            </a:r>
            <a:r>
              <a:rPr lang="en-US" sz="2000" dirty="0">
                <a:latin typeface="Calibri" charset="0"/>
                <a:ea typeface="Calibri" charset="0"/>
                <a:cs typeface="Calibri" charset="0"/>
              </a:rPr>
              <a:t>    Jiawei Zhang</a:t>
            </a:r>
            <a:r>
              <a:rPr lang="en-US" altLang="zh-CN" sz="2000" baseline="30000" dirty="0">
                <a:latin typeface="Calibri" charset="0"/>
                <a:ea typeface="Calibri" charset="0"/>
                <a:cs typeface="Calibri" charset="0"/>
              </a:rPr>
              <a:t>2</a:t>
            </a:r>
            <a:endParaRPr lang="en-US" sz="2000" dirty="0">
              <a:latin typeface="Calibri" charset="0"/>
              <a:ea typeface="Calibri" charset="0"/>
              <a:cs typeface="Calibri" charset="0"/>
            </a:endParaRPr>
          </a:p>
          <a:p>
            <a:r>
              <a:rPr lang="en-US" sz="2000" dirty="0" err="1">
                <a:latin typeface="Calibri" charset="0"/>
                <a:ea typeface="Calibri" charset="0"/>
                <a:cs typeface="Calibri" charset="0"/>
              </a:rPr>
              <a:t>Yuhong</a:t>
            </a:r>
            <a:r>
              <a:rPr lang="en-US" sz="2000" dirty="0">
                <a:latin typeface="Calibri" charset="0"/>
                <a:ea typeface="Calibri" charset="0"/>
                <a:cs typeface="Calibri" charset="0"/>
              </a:rPr>
              <a:t> Yang</a:t>
            </a:r>
            <a:r>
              <a:rPr lang="en-US" altLang="zh-CN" sz="2000" baseline="30000" dirty="0">
                <a:latin typeface="Calibri" charset="0"/>
                <a:ea typeface="Calibri" charset="0"/>
                <a:cs typeface="Calibri" charset="0"/>
              </a:rPr>
              <a:t>2    </a:t>
            </a:r>
            <a:r>
              <a:rPr lang="en-US" sz="2000" dirty="0">
                <a:latin typeface="Calibri" charset="0"/>
                <a:ea typeface="Calibri" charset="0"/>
                <a:cs typeface="Calibri" charset="0"/>
              </a:rPr>
              <a:t>Jie Ding</a:t>
            </a:r>
            <a:r>
              <a:rPr lang="en-US" altLang="zh-CN" sz="2000" baseline="30000" dirty="0">
                <a:latin typeface="Calibri" charset="0"/>
                <a:ea typeface="Calibri" charset="0"/>
                <a:cs typeface="Calibri" charset="0"/>
              </a:rPr>
              <a:t>2    </a:t>
            </a:r>
            <a:r>
              <a:rPr lang="en-US" sz="2000" dirty="0">
                <a:latin typeface="Calibri" charset="0"/>
                <a:ea typeface="Calibri" charset="0"/>
                <a:cs typeface="Calibri" charset="0"/>
              </a:rPr>
              <a:t>Vahid Tarokh</a:t>
            </a:r>
            <a:r>
              <a:rPr lang="en-US" altLang="zh-CN" sz="2000" baseline="30000" dirty="0">
                <a:latin typeface="Calibri" charset="0"/>
                <a:ea typeface="Calibri" charset="0"/>
                <a:cs typeface="Calibri" charset="0"/>
              </a:rPr>
              <a:t>1</a:t>
            </a:r>
            <a:endParaRPr lang="en-US" sz="2000" dirty="0">
              <a:latin typeface="Calibri" charset="0"/>
              <a:ea typeface="Calibri" charset="0"/>
              <a:cs typeface="Calibri" charset="0"/>
            </a:endParaRPr>
          </a:p>
          <a:p>
            <a:r>
              <a:rPr lang="en-US" altLang="zh-CN" sz="2000" baseline="30000" dirty="0">
                <a:latin typeface="Calibri" charset="0"/>
                <a:ea typeface="Calibri" charset="0"/>
                <a:cs typeface="Calibri" charset="0"/>
              </a:rPr>
              <a:t>1</a:t>
            </a:r>
            <a:r>
              <a:rPr lang="en-US" sz="2000" dirty="0">
                <a:latin typeface="Calibri" charset="0"/>
                <a:ea typeface="Calibri" charset="0"/>
                <a:cs typeface="Calibri" charset="0"/>
              </a:rPr>
              <a:t>Duke University  </a:t>
            </a:r>
            <a:r>
              <a:rPr lang="en-US" altLang="zh-CN" sz="2000" baseline="30000" dirty="0">
                <a:latin typeface="Calibri" charset="0"/>
                <a:ea typeface="Calibri" charset="0"/>
                <a:cs typeface="Calibri" charset="0"/>
              </a:rPr>
              <a:t>2</a:t>
            </a:r>
            <a:r>
              <a:rPr lang="en-US" sz="2000" dirty="0">
                <a:latin typeface="Calibri" charset="0"/>
                <a:ea typeface="Calibri" charset="0"/>
                <a:cs typeface="Calibri" charset="0"/>
              </a:rPr>
              <a:t>University of Minnesota </a:t>
            </a:r>
          </a:p>
          <a:p>
            <a:r>
              <a:rPr lang="en-US" altLang="zh-CN" sz="2000" dirty="0">
                <a:latin typeface="Calibri" charset="0"/>
                <a:ea typeface="Calibri" charset="0"/>
                <a:cs typeface="Calibri" charset="0"/>
              </a:rPr>
              <a:t>*</a:t>
            </a:r>
            <a:r>
              <a:rPr lang="en-US" sz="2000" dirty="0">
                <a:latin typeface="Calibri" charset="0"/>
                <a:ea typeface="Calibri" charset="0"/>
                <a:cs typeface="Calibri" charset="0"/>
              </a:rPr>
              <a:t>Equal Contribution</a:t>
            </a:r>
          </a:p>
        </p:txBody>
      </p:sp>
      <p:sp>
        <p:nvSpPr>
          <p:cNvPr id="9" name="文本框 4">
            <a:extLst>
              <a:ext uri="{FF2B5EF4-FFF2-40B4-BE49-F238E27FC236}">
                <a16:creationId xmlns:a16="http://schemas.microsoft.com/office/drawing/2014/main" id="{802B7A07-7D4A-BF4A-B91F-81EC2ABBEF2E}"/>
              </a:ext>
            </a:extLst>
          </p:cNvPr>
          <p:cNvSpPr txBox="1"/>
          <p:nvPr/>
        </p:nvSpPr>
        <p:spPr>
          <a:xfrm>
            <a:off x="9194791" y="4945650"/>
            <a:ext cx="104222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Paper</a:t>
            </a:r>
            <a:endParaRPr lang="zh-CN" altLang="en-US" sz="2400" dirty="0">
              <a:latin typeface="Calibri" panose="020F0502020204030204" pitchFamily="34" charset="0"/>
              <a:cs typeface="Calibri" panose="020F0502020204030204" pitchFamily="34" charset="0"/>
            </a:endParaRPr>
          </a:p>
        </p:txBody>
      </p:sp>
      <p:sp>
        <p:nvSpPr>
          <p:cNvPr id="11" name="文本框 6">
            <a:extLst>
              <a:ext uri="{FF2B5EF4-FFF2-40B4-BE49-F238E27FC236}">
                <a16:creationId xmlns:a16="http://schemas.microsoft.com/office/drawing/2014/main" id="{FBCD69BD-5352-5042-976A-E4C5A893AD4A}"/>
              </a:ext>
            </a:extLst>
          </p:cNvPr>
          <p:cNvSpPr txBox="1"/>
          <p:nvPr/>
        </p:nvSpPr>
        <p:spPr>
          <a:xfrm>
            <a:off x="11013341" y="4949839"/>
            <a:ext cx="86925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Code</a:t>
            </a:r>
            <a:endParaRPr lang="zh-CN" altLang="en-US"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29C7806-E63A-9643-B615-13F5AC30FD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918" y="5884416"/>
            <a:ext cx="842477" cy="842477"/>
          </a:xfrm>
          <a:prstGeom prst="rect">
            <a:avLst/>
          </a:prstGeom>
        </p:spPr>
      </p:pic>
      <p:pic>
        <p:nvPicPr>
          <p:cNvPr id="6" name="图片 5" descr="QR 代码&#10;&#10;描述已自动生成">
            <a:extLst>
              <a:ext uri="{FF2B5EF4-FFF2-40B4-BE49-F238E27FC236}">
                <a16:creationId xmlns:a16="http://schemas.microsoft.com/office/drawing/2014/main" id="{1B55E7EB-4BF4-DFDB-8F3B-E7B3AF1BBF6E}"/>
              </a:ext>
            </a:extLst>
          </p:cNvPr>
          <p:cNvPicPr>
            <a:picLocks noChangeAspect="1"/>
          </p:cNvPicPr>
          <p:nvPr/>
        </p:nvPicPr>
        <p:blipFill>
          <a:blip r:embed="rId6"/>
          <a:stretch>
            <a:fillRect/>
          </a:stretch>
        </p:blipFill>
        <p:spPr>
          <a:xfrm>
            <a:off x="9018091" y="5393885"/>
            <a:ext cx="1395622" cy="1395622"/>
          </a:xfrm>
          <a:prstGeom prst="rect">
            <a:avLst/>
          </a:prstGeom>
        </p:spPr>
      </p:pic>
    </p:spTree>
    <p:extLst>
      <p:ext uri="{BB962C8B-B14F-4D97-AF65-F5344CB8AC3E}">
        <p14:creationId xmlns:p14="http://schemas.microsoft.com/office/powerpoint/2010/main" val="771948534"/>
      </p:ext>
    </p:extLst>
  </p:cSld>
  <p:clrMapOvr>
    <a:masterClrMapping/>
  </p:clrMapOvr>
  <mc:AlternateContent xmlns:mc="http://schemas.openxmlformats.org/markup-compatibility/2006" xmlns:p14="http://schemas.microsoft.com/office/powerpoint/2010/main">
    <mc:Choice Requires="p14">
      <p:transition p14:dur="0" advTm="1127"/>
    </mc:Choice>
    <mc:Fallback xmlns="">
      <p:transition advTm="11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Conclusion</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10</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fontScale="92500" lnSpcReduction="10000"/>
          </a:bodyPr>
          <a:lstStyle/>
          <a:p>
            <a:r>
              <a:rPr lang="en-US" altLang="zh-CN" sz="2400" dirty="0">
                <a:latin typeface="Calibri" panose="020F0502020204030204" pitchFamily="34" charset="0"/>
                <a:cs typeface="Calibri" panose="020F0502020204030204" pitchFamily="34" charset="0"/>
              </a:rPr>
              <a:t>We proposed a new notion of sparsity for vectors named PQ Index (PQI), which follows the principles a sparsity measure should obey</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We develop a new perspective on the compressibility of neural networks by measuring the sparsity of pruned models</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We postulate a hypothesis on the relationship between the sparsity and compressibility of neural networks</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We further develop a Sparsity-informed Adaptive Pruning (SAP) algorithm that uses PQI to choose the pruning ratio adaptively</a:t>
            </a:r>
          </a:p>
          <a:p>
            <a:endParaRPr lang="en-US" altLang="zh-CN" sz="2400" dirty="0">
              <a:latin typeface="Calibri" panose="020F0502020204030204" pitchFamily="34" charset="0"/>
              <a:cs typeface="Calibri" panose="020F0502020204030204" pitchFamily="34" charset="0"/>
            </a:endParaRPr>
          </a:p>
          <a:p>
            <a:r>
              <a:rPr lang="en-US" altLang="zh-CN" sz="2400" dirty="0">
                <a:latin typeface="Calibri" panose="020F0502020204030204" pitchFamily="34" charset="0"/>
                <a:cs typeface="Calibri" panose="020F0502020204030204" pitchFamily="34" charset="0"/>
              </a:rPr>
              <a:t>Our experimental results demonstrate that SAP can compress more efficiently and robustly than state-of-the-art algorithms</a:t>
            </a:r>
          </a:p>
        </p:txBody>
      </p:sp>
    </p:spTree>
    <p:extLst>
      <p:ext uri="{BB962C8B-B14F-4D97-AF65-F5344CB8AC3E}">
        <p14:creationId xmlns:p14="http://schemas.microsoft.com/office/powerpoint/2010/main" val="341019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871B8-1FAF-E840-B090-B507E2FDBA02}"/>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400" b="1" dirty="0"/>
              <a:t>Thank you!</a:t>
            </a:r>
          </a:p>
          <a:p>
            <a:pPr marL="0" indent="0" algn="ctr">
              <a:buNone/>
            </a:pPr>
            <a:endParaRPr lang="en-US" sz="4400" dirty="0"/>
          </a:p>
          <a:p>
            <a:pPr marL="0" indent="0" algn="ctr">
              <a:buNone/>
            </a:pPr>
            <a:endParaRPr lang="en-US" sz="4400" dirty="0"/>
          </a:p>
        </p:txBody>
      </p:sp>
      <p:sp>
        <p:nvSpPr>
          <p:cNvPr id="5" name="Slide Number Placeholder 4">
            <a:extLst>
              <a:ext uri="{FF2B5EF4-FFF2-40B4-BE49-F238E27FC236}">
                <a16:creationId xmlns:a16="http://schemas.microsoft.com/office/drawing/2014/main" id="{C1142285-A8B5-CE4A-909D-C65B8AFD7220}"/>
              </a:ext>
            </a:extLst>
          </p:cNvPr>
          <p:cNvSpPr>
            <a:spLocks noGrp="1"/>
          </p:cNvSpPr>
          <p:nvPr>
            <p:ph type="sldNum" sz="quarter" idx="12"/>
          </p:nvPr>
        </p:nvSpPr>
        <p:spPr/>
        <p:txBody>
          <a:bodyPr/>
          <a:lstStyle/>
          <a:p>
            <a:fld id="{E910BF48-74A5-3444-BFBF-2743B1A0D0E6}" type="slidenum">
              <a:rPr lang="en-US" smtClean="0"/>
              <a:t>11</a:t>
            </a:fld>
            <a:endParaRPr lang="en-US"/>
          </a:p>
        </p:txBody>
      </p:sp>
    </p:spTree>
    <p:extLst>
      <p:ext uri="{BB962C8B-B14F-4D97-AF65-F5344CB8AC3E}">
        <p14:creationId xmlns:p14="http://schemas.microsoft.com/office/powerpoint/2010/main" val="213320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References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12</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fontScale="92500" lnSpcReduction="10000"/>
          </a:bodyPr>
          <a:lstStyle/>
          <a:p>
            <a:pPr marL="0" indent="0">
              <a:buNone/>
            </a:pPr>
            <a:r>
              <a:rPr lang="en-US" altLang="zh-CN" sz="2000" dirty="0">
                <a:cs typeface="Calibri" panose="020F0502020204030204" pitchFamily="34" charset="0"/>
              </a:rPr>
              <a:t>[1] </a:t>
            </a:r>
            <a:r>
              <a:rPr lang="it-IT" altLang="zh-CN" sz="2000" dirty="0">
                <a:cs typeface="Calibri" panose="020F0502020204030204" pitchFamily="34" charset="0"/>
              </a:rPr>
              <a:t>Gini, Corrado. Variabilità e mutabilità: contributo allo studio delle distribuzioni e delle relazioni statistiche.[Fasc. I.]. Tipogr. di P. Cuppini, 1912.</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[2] </a:t>
            </a:r>
            <a:r>
              <a:rPr lang="en-US" altLang="zh-CN" sz="2000" b="0" i="0" dirty="0">
                <a:solidFill>
                  <a:srgbClr val="222222"/>
                </a:solidFill>
                <a:effectLst/>
              </a:rPr>
              <a:t>Dalton, Hugh. "The measurement of the inequality of incomes." </a:t>
            </a:r>
            <a:r>
              <a:rPr lang="en-US" altLang="zh-CN" sz="2000" b="0" i="1" dirty="0">
                <a:solidFill>
                  <a:srgbClr val="222222"/>
                </a:solidFill>
                <a:effectLst/>
              </a:rPr>
              <a:t>The Economic Journal</a:t>
            </a:r>
            <a:r>
              <a:rPr lang="en-US" altLang="zh-CN" sz="2000" b="0" i="0" dirty="0">
                <a:solidFill>
                  <a:srgbClr val="222222"/>
                </a:solidFill>
                <a:effectLst/>
              </a:rPr>
              <a:t> 30.119 (1920): 348-361.</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[3] </a:t>
            </a:r>
            <a:r>
              <a:rPr lang="en-US" altLang="zh-CN" sz="2000" b="0" i="0" dirty="0">
                <a:solidFill>
                  <a:srgbClr val="222222"/>
                </a:solidFill>
                <a:effectLst/>
              </a:rPr>
              <a:t>Rickard, Scott, and Maurice Fallon. "The Gini index of speech." </a:t>
            </a:r>
            <a:r>
              <a:rPr lang="en-US" altLang="zh-CN" sz="2000" b="0" i="1" dirty="0">
                <a:solidFill>
                  <a:srgbClr val="222222"/>
                </a:solidFill>
                <a:effectLst/>
              </a:rPr>
              <a:t>Proceedings of the 38th Conference on Information Science and Systems (CISS’04)</a:t>
            </a:r>
            <a:r>
              <a:rPr lang="en-US" altLang="zh-CN" sz="2000" b="0" i="0" dirty="0">
                <a:solidFill>
                  <a:srgbClr val="222222"/>
                </a:solidFill>
                <a:effectLst/>
              </a:rPr>
              <a:t>. 2004.</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[4] </a:t>
            </a:r>
            <a:r>
              <a:rPr lang="en-US" altLang="zh-CN" sz="2000" b="0" i="0" dirty="0">
                <a:solidFill>
                  <a:srgbClr val="222222"/>
                </a:solidFill>
                <a:effectLst/>
              </a:rPr>
              <a:t>Hurley, Niall, and Scott Rickard. "Comparing measures of sparsity." </a:t>
            </a:r>
            <a:r>
              <a:rPr lang="en-US" altLang="zh-CN" sz="2000" b="0" i="1" dirty="0">
                <a:solidFill>
                  <a:srgbClr val="222222"/>
                </a:solidFill>
                <a:effectLst/>
              </a:rPr>
              <a:t>IEEE Transactions on Information Theory</a:t>
            </a:r>
            <a:r>
              <a:rPr lang="en-US" altLang="zh-CN" sz="2000" b="0" i="0" dirty="0">
                <a:solidFill>
                  <a:srgbClr val="222222"/>
                </a:solidFill>
                <a:effectLst/>
              </a:rPr>
              <a:t> 55.10 (2009): 4723-4741.</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[5] </a:t>
            </a:r>
            <a:r>
              <a:rPr lang="en-US" altLang="zh-CN" sz="2000" b="0" i="0" dirty="0" err="1">
                <a:solidFill>
                  <a:srgbClr val="222222"/>
                </a:solidFill>
                <a:effectLst/>
              </a:rPr>
              <a:t>Frankle</a:t>
            </a:r>
            <a:r>
              <a:rPr lang="en-US" altLang="zh-CN" sz="2000" b="0" i="0" dirty="0">
                <a:solidFill>
                  <a:srgbClr val="222222"/>
                </a:solidFill>
                <a:effectLst/>
              </a:rPr>
              <a:t>, Jonathan, and Michael </a:t>
            </a:r>
            <a:r>
              <a:rPr lang="en-US" altLang="zh-CN" sz="2000" b="0" i="0" dirty="0" err="1">
                <a:solidFill>
                  <a:srgbClr val="222222"/>
                </a:solidFill>
                <a:effectLst/>
              </a:rPr>
              <a:t>Carbin</a:t>
            </a:r>
            <a:r>
              <a:rPr lang="en-US" altLang="zh-CN" sz="2000" b="0" i="0" dirty="0">
                <a:solidFill>
                  <a:srgbClr val="222222"/>
                </a:solidFill>
                <a:effectLst/>
              </a:rPr>
              <a:t>. "The lottery ticket hypothesis: Finding sparse, trainable neural networks." </a:t>
            </a:r>
            <a:r>
              <a:rPr lang="en-US" altLang="zh-CN" sz="2000" b="0" i="1" dirty="0" err="1">
                <a:solidFill>
                  <a:srgbClr val="222222"/>
                </a:solidFill>
                <a:effectLst/>
              </a:rPr>
              <a:t>arXiv</a:t>
            </a:r>
            <a:r>
              <a:rPr lang="en-US" altLang="zh-CN" sz="2000" b="0" i="1" dirty="0">
                <a:solidFill>
                  <a:srgbClr val="222222"/>
                </a:solidFill>
                <a:effectLst/>
              </a:rPr>
              <a:t> preprint arXiv:1803.03635</a:t>
            </a:r>
            <a:r>
              <a:rPr lang="en-US" altLang="zh-CN" sz="2000" b="0" i="0" dirty="0">
                <a:solidFill>
                  <a:srgbClr val="222222"/>
                </a:solidFill>
                <a:effectLst/>
              </a:rPr>
              <a:t> (2018).</a:t>
            </a:r>
            <a:endParaRPr lang="en-US" altLang="zh-CN" sz="2000" dirty="0">
              <a:cs typeface="Calibri" panose="020F0502020204030204" pitchFamily="34" charset="0"/>
            </a:endParaRPr>
          </a:p>
          <a:p>
            <a:pPr marL="0" indent="0">
              <a:buNone/>
            </a:pPr>
            <a:endParaRPr lang="en-US" altLang="zh-CN" sz="2000" dirty="0">
              <a:cs typeface="Calibri" panose="020F0502020204030204" pitchFamily="34" charset="0"/>
            </a:endParaRPr>
          </a:p>
          <a:p>
            <a:pPr marL="0" indent="0">
              <a:buNone/>
            </a:pPr>
            <a:r>
              <a:rPr lang="en-US" altLang="zh-CN" sz="2000" dirty="0">
                <a:cs typeface="Calibri" panose="020F0502020204030204" pitchFamily="34" charset="0"/>
              </a:rPr>
              <a:t>[6] </a:t>
            </a:r>
            <a:r>
              <a:rPr lang="en-US" altLang="zh-CN" sz="2000" b="0" i="0" dirty="0">
                <a:solidFill>
                  <a:srgbClr val="222222"/>
                </a:solidFill>
                <a:effectLst/>
              </a:rPr>
              <a:t>Gale, Trevor, Erich </a:t>
            </a:r>
            <a:r>
              <a:rPr lang="en-US" altLang="zh-CN" sz="2000" b="0" i="0" dirty="0" err="1">
                <a:solidFill>
                  <a:srgbClr val="222222"/>
                </a:solidFill>
                <a:effectLst/>
              </a:rPr>
              <a:t>Elsen</a:t>
            </a:r>
            <a:r>
              <a:rPr lang="en-US" altLang="zh-CN" sz="2000" b="0" i="0" dirty="0">
                <a:solidFill>
                  <a:srgbClr val="222222"/>
                </a:solidFill>
                <a:effectLst/>
              </a:rPr>
              <a:t>, and Sara Hooker. "The state of sparsity in deep neural networks." </a:t>
            </a:r>
            <a:r>
              <a:rPr lang="en-US" altLang="zh-CN" sz="2000" b="0" i="1" dirty="0" err="1">
                <a:solidFill>
                  <a:srgbClr val="222222"/>
                </a:solidFill>
                <a:effectLst/>
              </a:rPr>
              <a:t>arXiv</a:t>
            </a:r>
            <a:r>
              <a:rPr lang="en-US" altLang="zh-CN" sz="2000" b="0" i="1" dirty="0">
                <a:solidFill>
                  <a:srgbClr val="222222"/>
                </a:solidFill>
                <a:effectLst/>
              </a:rPr>
              <a:t> preprint arXiv:1902.09574</a:t>
            </a:r>
            <a:r>
              <a:rPr lang="en-US" altLang="zh-CN" sz="2000" b="0" i="0" dirty="0">
                <a:solidFill>
                  <a:srgbClr val="222222"/>
                </a:solidFill>
                <a:effectLst/>
              </a:rPr>
              <a:t> (2019).</a:t>
            </a:r>
            <a:endParaRPr lang="en-US" altLang="zh-CN" sz="2000" dirty="0">
              <a:cs typeface="Calibri" panose="020F0502020204030204" pitchFamily="34" charset="0"/>
            </a:endParaRPr>
          </a:p>
        </p:txBody>
      </p:sp>
    </p:spTree>
    <p:extLst>
      <p:ext uri="{BB962C8B-B14F-4D97-AF65-F5344CB8AC3E}">
        <p14:creationId xmlns:p14="http://schemas.microsoft.com/office/powerpoint/2010/main" val="92342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896-0614-5141-A18B-1206C57EB5AD}"/>
              </a:ext>
            </a:extLst>
          </p:cNvPr>
          <p:cNvSpPr>
            <a:spLocks noGrp="1"/>
          </p:cNvSpPr>
          <p:nvPr>
            <p:ph type="title"/>
          </p:nvPr>
        </p:nvSpPr>
        <p:spPr/>
        <p:txBody>
          <a:bodyPr/>
          <a:lstStyle/>
          <a:p>
            <a:r>
              <a:rPr lang="en-US" altLang="zh-CN" b="1" dirty="0"/>
              <a:t>Overview</a:t>
            </a:r>
            <a:endParaRPr lang="en-US" b="1" dirty="0"/>
          </a:p>
        </p:txBody>
      </p:sp>
      <p:sp>
        <p:nvSpPr>
          <p:cNvPr id="3" name="Content Placeholder 2">
            <a:extLst>
              <a:ext uri="{FF2B5EF4-FFF2-40B4-BE49-F238E27FC236}">
                <a16:creationId xmlns:a16="http://schemas.microsoft.com/office/drawing/2014/main" id="{31E233E6-4AB6-124D-A0D2-046410491C81}"/>
              </a:ext>
            </a:extLst>
          </p:cNvPr>
          <p:cNvSpPr>
            <a:spLocks noGrp="1"/>
          </p:cNvSpPr>
          <p:nvPr>
            <p:ph idx="1"/>
          </p:nvPr>
        </p:nvSpPr>
        <p:spPr>
          <a:xfrm>
            <a:off x="377158" y="1110185"/>
            <a:ext cx="11417834" cy="5253837"/>
          </a:xfrm>
        </p:spPr>
        <p:txBody>
          <a:bodyPr>
            <a:normAutofit fontScale="92500" lnSpcReduction="10000"/>
          </a:bodyPr>
          <a:lstStyle/>
          <a:p>
            <a:r>
              <a:rPr lang="en-US" altLang="zh-CN" b="1" dirty="0">
                <a:latin typeface="Calibri" panose="020F0502020204030204" pitchFamily="34" charset="0"/>
                <a:cs typeface="Calibri" panose="020F0502020204030204" pitchFamily="34" charset="0"/>
              </a:rPr>
              <a:t>Motivation</a:t>
            </a:r>
          </a:p>
          <a:p>
            <a:pPr lvl="1"/>
            <a:r>
              <a:rPr lang="en-US" altLang="zh-CN" dirty="0">
                <a:latin typeface="Calibri" panose="020F0502020204030204" pitchFamily="34" charset="0"/>
                <a:cs typeface="Calibri" panose="020F0502020204030204" pitchFamily="34" charset="0"/>
              </a:rPr>
              <a:t>Sparsity measure</a:t>
            </a:r>
          </a:p>
          <a:p>
            <a:pPr lvl="1"/>
            <a:r>
              <a:rPr lang="en-US" altLang="zh-CN" dirty="0">
                <a:latin typeface="Calibri" panose="020F0502020204030204" pitchFamily="34" charset="0"/>
                <a:cs typeface="Calibri" panose="020F0502020204030204" pitchFamily="34" charset="0"/>
              </a:rPr>
              <a:t>Hypothesis</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Pruning with PQ Index</a:t>
            </a:r>
          </a:p>
          <a:p>
            <a:pPr lvl="1"/>
            <a:r>
              <a:rPr lang="en-US" altLang="zh-CN" dirty="0">
                <a:latin typeface="Calibri" panose="020F0502020204030204" pitchFamily="34" charset="0"/>
                <a:cs typeface="Calibri" panose="020F0502020204030204" pitchFamily="34" charset="0"/>
              </a:rPr>
              <a:t>PQ Index (PQI)</a:t>
            </a:r>
          </a:p>
          <a:p>
            <a:pPr lvl="1"/>
            <a:r>
              <a:rPr lang="en-US" altLang="zh-CN" dirty="0">
                <a:latin typeface="Calibri" panose="020F0502020204030204" pitchFamily="34" charset="0"/>
                <a:cs typeface="Calibri" panose="020F0502020204030204" pitchFamily="34" charset="0"/>
              </a:rPr>
              <a:t>Sparsity-informed Adaptive Pruning (SAP)</a:t>
            </a:r>
          </a:p>
          <a:p>
            <a:pPr marL="457200" lvl="1" indent="0">
              <a:buNone/>
            </a:pPr>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Experiments</a:t>
            </a:r>
          </a:p>
          <a:p>
            <a:pPr lvl="1"/>
            <a:r>
              <a:rPr lang="en-US" altLang="zh-CN" dirty="0">
                <a:latin typeface="Calibri" panose="020F0502020204030204" pitchFamily="34" charset="0"/>
                <a:cs typeface="Calibri" panose="020F0502020204030204" pitchFamily="34" charset="0"/>
              </a:rPr>
              <a:t>Retrained and Pruned models</a:t>
            </a:r>
          </a:p>
          <a:p>
            <a:pPr lvl="1"/>
            <a:r>
              <a:rPr lang="en-US" altLang="zh-CN" dirty="0">
                <a:latin typeface="Calibri" panose="020F0502020204030204" pitchFamily="34" charset="0"/>
                <a:cs typeface="Calibri" panose="020F0502020204030204" pitchFamily="34" charset="0"/>
              </a:rPr>
              <a:t>Pruning scopes</a:t>
            </a:r>
          </a:p>
          <a:p>
            <a:pPr lvl="1"/>
            <a:r>
              <a:rPr lang="en-US" altLang="zh-CN" dirty="0">
                <a:latin typeface="Calibri" panose="020F0502020204030204" pitchFamily="34" charset="0"/>
                <a:cs typeface="Calibri" panose="020F0502020204030204" pitchFamily="34" charset="0"/>
              </a:rPr>
              <a:t>Ablation studies</a:t>
            </a:r>
          </a:p>
          <a:p>
            <a:pPr lvl="1"/>
            <a:endParaRPr lang="en-US" altLang="zh-CN" dirty="0">
              <a:latin typeface="Calibri" panose="020F0502020204030204" pitchFamily="34" charset="0"/>
              <a:cs typeface="Calibri" panose="020F0502020204030204" pitchFamily="34" charset="0"/>
            </a:endParaRPr>
          </a:p>
          <a:p>
            <a:r>
              <a:rPr lang="en-US" altLang="zh-CN" b="1" dirty="0">
                <a:latin typeface="Calibri" panose="020F0502020204030204" pitchFamily="34" charset="0"/>
                <a:cs typeface="Calibri" panose="020F0502020204030204" pitchFamily="34" charset="0"/>
              </a:rPr>
              <a:t>Conclusion</a:t>
            </a:r>
            <a:endParaRPr lang="en-US" altLang="zh-C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D89A35CE-5033-624C-BA99-ED2E49EA53B6}"/>
              </a:ext>
            </a:extLst>
          </p:cNvPr>
          <p:cNvSpPr>
            <a:spLocks noGrp="1"/>
          </p:cNvSpPr>
          <p:nvPr>
            <p:ph type="sldNum" sz="quarter" idx="12"/>
          </p:nvPr>
        </p:nvSpPr>
        <p:spPr/>
        <p:txBody>
          <a:bodyPr/>
          <a:lstStyle/>
          <a:p>
            <a:fld id="{E910BF48-74A5-3444-BFBF-2743B1A0D0E6}" type="slidenum">
              <a:rPr lang="en-US" smtClean="0"/>
              <a:t>2</a:t>
            </a:fld>
            <a:endParaRPr lang="en-US"/>
          </a:p>
        </p:txBody>
      </p:sp>
    </p:spTree>
    <p:extLst>
      <p:ext uri="{BB962C8B-B14F-4D97-AF65-F5344CB8AC3E}">
        <p14:creationId xmlns:p14="http://schemas.microsoft.com/office/powerpoint/2010/main" val="621988011"/>
      </p:ext>
    </p:extLst>
  </p:cSld>
  <p:clrMapOvr>
    <a:masterClrMapping/>
  </p:clrMapOvr>
  <mc:AlternateContent xmlns:mc="http://schemas.openxmlformats.org/markup-compatibility/2006" xmlns:p14="http://schemas.microsoft.com/office/powerpoint/2010/main">
    <mc:Choice Requires="p14">
      <p:transition spd="slow" p14:dur="2000" advTm="1823"/>
    </mc:Choice>
    <mc:Fallback xmlns="">
      <p:transition spd="slow" advTm="1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23D8-8631-2247-8D9D-52ECAB024710}"/>
              </a:ext>
            </a:extLst>
          </p:cNvPr>
          <p:cNvSpPr>
            <a:spLocks noGrp="1"/>
          </p:cNvSpPr>
          <p:nvPr>
            <p:ph type="title"/>
          </p:nvPr>
        </p:nvSpPr>
        <p:spPr/>
        <p:txBody>
          <a:bodyPr/>
          <a:lstStyle/>
          <a:p>
            <a:r>
              <a:rPr lang="en-US" b="1" dirty="0"/>
              <a:t>Motivation</a:t>
            </a:r>
          </a:p>
        </p:txBody>
      </p:sp>
      <p:sp>
        <p:nvSpPr>
          <p:cNvPr id="6" name="Slide Number Placeholder 5">
            <a:extLst>
              <a:ext uri="{FF2B5EF4-FFF2-40B4-BE49-F238E27FC236}">
                <a16:creationId xmlns:a16="http://schemas.microsoft.com/office/drawing/2014/main" id="{121B610A-2504-D940-81D5-C6046DF51414}"/>
              </a:ext>
            </a:extLst>
          </p:cNvPr>
          <p:cNvSpPr>
            <a:spLocks noGrp="1"/>
          </p:cNvSpPr>
          <p:nvPr>
            <p:ph type="sldNum" sz="quarter" idx="12"/>
          </p:nvPr>
        </p:nvSpPr>
        <p:spPr/>
        <p:txBody>
          <a:bodyPr/>
          <a:lstStyle/>
          <a:p>
            <a:fld id="{E910BF48-74A5-3444-BFBF-2743B1A0D0E6}" type="slidenum">
              <a:rPr lang="en-US" smtClean="0"/>
              <a:t>3</a:t>
            </a:fld>
            <a:endParaRPr lang="en-US"/>
          </a:p>
        </p:txBody>
      </p:sp>
      <p:pic>
        <p:nvPicPr>
          <p:cNvPr id="11" name="图片 10">
            <a:extLst>
              <a:ext uri="{FF2B5EF4-FFF2-40B4-BE49-F238E27FC236}">
                <a16:creationId xmlns:a16="http://schemas.microsoft.com/office/drawing/2014/main" id="{2D04E6BC-05E6-A363-C212-3EA93516302E}"/>
              </a:ext>
            </a:extLst>
          </p:cNvPr>
          <p:cNvPicPr>
            <a:picLocks noChangeAspect="1"/>
          </p:cNvPicPr>
          <p:nvPr/>
        </p:nvPicPr>
        <p:blipFill>
          <a:blip r:embed="rId3"/>
          <a:stretch>
            <a:fillRect/>
          </a:stretch>
        </p:blipFill>
        <p:spPr>
          <a:xfrm>
            <a:off x="1098300" y="3276123"/>
            <a:ext cx="9975550" cy="3087899"/>
          </a:xfrm>
          <a:prstGeom prst="rect">
            <a:avLst/>
          </a:prstGeom>
        </p:spPr>
      </p:pic>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BEAF8770-1CA6-4FDB-10E5-7ECFAF64F7E9}"/>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Sparsity measure</a:t>
                </a:r>
              </a:p>
              <a:p>
                <a:pPr marL="800100" lvl="1"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Existing approaches lack a quantifiable measure to estimate the compressibility of a sub-network </a:t>
                </a:r>
              </a:p>
              <a:p>
                <a:pPr marL="800100" lvl="1"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For a non-negative vector </a:t>
                </a:r>
                <a14:m>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𝑑</m:t>
                            </m:r>
                          </m:sub>
                        </m:sSub>
                      </m:e>
                    </m:d>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400" dirty="0">
                    <a:latin typeface="Calibri" panose="020F0502020204030204" pitchFamily="34" charset="0"/>
                    <a:cs typeface="Calibri" panose="020F0502020204030204" pitchFamily="34" charset="0"/>
                  </a:rPr>
                  <a:t>, we have six properties that an ideal sparsity measure </a:t>
                </a:r>
                <a14:m>
                  <m:oMath xmlns:m="http://schemas.openxmlformats.org/officeDocument/2006/math">
                    <m:r>
                      <a:rPr lang="en-US" altLang="zh-CN" i="1">
                        <a:latin typeface="Cambria Math" panose="02040503050406030204" pitchFamily="18" charset="0"/>
                      </a:rPr>
                      <m:t>𝑆</m:t>
                    </m:r>
                    <m:d>
                      <m:dPr>
                        <m:ctrlPr>
                          <a:rPr lang="zh-CN" altLang="zh-CN" i="1">
                            <a:latin typeface="Cambria Math" panose="02040503050406030204" pitchFamily="18" charset="0"/>
                          </a:rPr>
                        </m:ctrlPr>
                      </m:dPr>
                      <m:e>
                        <m:r>
                          <a:rPr lang="en-US" altLang="zh-CN" i="1">
                            <a:latin typeface="Cambria Math" panose="02040503050406030204" pitchFamily="18" charset="0"/>
                          </a:rPr>
                          <m:t>𝑤</m:t>
                        </m:r>
                      </m:e>
                    </m:d>
                    <m:r>
                      <a:rPr lang="en-US" altLang="zh-CN" i="1">
                        <a:latin typeface="Cambria Math" panose="02040503050406030204" pitchFamily="18" charset="0"/>
                      </a:rPr>
                      <m:t> </m:t>
                    </m:r>
                  </m:oMath>
                </a14:m>
                <a:r>
                  <a:rPr lang="en-US" altLang="zh-CN" sz="2400" dirty="0">
                    <a:latin typeface="Calibri" panose="020F0502020204030204" pitchFamily="34" charset="0"/>
                    <a:cs typeface="Calibri" panose="020F0502020204030204" pitchFamily="34" charset="0"/>
                  </a:rPr>
                  <a:t>should have [1,2,3,4]</a:t>
                </a:r>
              </a:p>
              <a:p>
                <a:endParaRPr lang="en-US" altLang="zh-CN" dirty="0">
                  <a:latin typeface="Calibri" panose="020F0502020204030204" pitchFamily="34" charset="0"/>
                  <a:cs typeface="Calibri" panose="020F0502020204030204" pitchFamily="34" charset="0"/>
                </a:endParaRPr>
              </a:p>
            </p:txBody>
          </p:sp>
        </mc:Choice>
        <mc:Fallback>
          <p:sp>
            <p:nvSpPr>
              <p:cNvPr id="15" name="Content Placeholder 2">
                <a:extLst>
                  <a:ext uri="{FF2B5EF4-FFF2-40B4-BE49-F238E27FC236}">
                    <a16:creationId xmlns:a16="http://schemas.microsoft.com/office/drawing/2014/main" id="{BEAF8770-1CA6-4FDB-10E5-7ECFAF64F7E9}"/>
                  </a:ext>
                </a:extLst>
              </p:cNvPr>
              <p:cNvSpPr>
                <a:spLocks noGrp="1" noRot="1" noChangeAspect="1" noMove="1" noResize="1" noEditPoints="1" noAdjustHandles="1" noChangeArrowheads="1" noChangeShapeType="1" noTextEdit="1"/>
              </p:cNvSpPr>
              <p:nvPr>
                <p:ph idx="1"/>
              </p:nvPr>
            </p:nvSpPr>
            <p:spPr>
              <a:xfrm>
                <a:off x="377158" y="1110185"/>
                <a:ext cx="11417834" cy="5253837"/>
              </a:xfrm>
              <a:blipFill>
                <a:blip r:embed="rId4"/>
                <a:stretch>
                  <a:fillRect l="-854" t="-1624" r="-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2721118"/>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23D8-8631-2247-8D9D-52ECAB024710}"/>
              </a:ext>
            </a:extLst>
          </p:cNvPr>
          <p:cNvSpPr>
            <a:spLocks noGrp="1"/>
          </p:cNvSpPr>
          <p:nvPr>
            <p:ph type="title"/>
          </p:nvPr>
        </p:nvSpPr>
        <p:spPr/>
        <p:txBody>
          <a:bodyPr/>
          <a:lstStyle/>
          <a:p>
            <a:r>
              <a:rPr lang="en-US" b="1" dirty="0"/>
              <a:t>Motivation</a:t>
            </a:r>
          </a:p>
        </p:txBody>
      </p:sp>
      <p:sp>
        <p:nvSpPr>
          <p:cNvPr id="6" name="Slide Number Placeholder 5">
            <a:extLst>
              <a:ext uri="{FF2B5EF4-FFF2-40B4-BE49-F238E27FC236}">
                <a16:creationId xmlns:a16="http://schemas.microsoft.com/office/drawing/2014/main" id="{121B610A-2504-D940-81D5-C6046DF51414}"/>
              </a:ext>
            </a:extLst>
          </p:cNvPr>
          <p:cNvSpPr>
            <a:spLocks noGrp="1"/>
          </p:cNvSpPr>
          <p:nvPr>
            <p:ph type="sldNum" sz="quarter" idx="12"/>
          </p:nvPr>
        </p:nvSpPr>
        <p:spPr/>
        <p:txBody>
          <a:bodyPr/>
          <a:lstStyle/>
          <a:p>
            <a:fld id="{E910BF48-74A5-3444-BFBF-2743B1A0D0E6}" type="slidenum">
              <a:rPr lang="en-US" smtClean="0"/>
              <a:t>4</a:t>
            </a:fld>
            <a:endParaRPr lang="en-US"/>
          </a:p>
        </p:txBody>
      </p:sp>
      <p:sp>
        <p:nvSpPr>
          <p:cNvPr id="35" name="TextBox 54">
            <a:extLst>
              <a:ext uri="{FF2B5EF4-FFF2-40B4-BE49-F238E27FC236}">
                <a16:creationId xmlns:a16="http://schemas.microsoft.com/office/drawing/2014/main" id="{164DAEFB-60FD-8747-84C4-3ACA4A1EAC7A}"/>
              </a:ext>
            </a:extLst>
          </p:cNvPr>
          <p:cNvSpPr txBox="1"/>
          <p:nvPr/>
        </p:nvSpPr>
        <p:spPr>
          <a:xfrm>
            <a:off x="1311441" y="5521146"/>
            <a:ext cx="9569116"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b="1" dirty="0">
                <a:solidFill>
                  <a:schemeClr val="tx1"/>
                </a:solidFill>
                <a:latin typeface="Calibri" panose="020F0502020204030204" pitchFamily="34" charset="0"/>
                <a:ea typeface="+mn-ea"/>
                <a:cs typeface="Calibri" panose="020F0502020204030204" pitchFamily="34" charset="0"/>
              </a:rPr>
              <a:t>Figure 1.</a:t>
            </a:r>
            <a:r>
              <a:rPr lang="en-US" sz="2400" dirty="0">
                <a:solidFill>
                  <a:schemeClr val="tx1"/>
                </a:solidFill>
                <a:latin typeface="Calibri" panose="020F0502020204030204" pitchFamily="34" charset="0"/>
                <a:ea typeface="+mn-ea"/>
                <a:cs typeface="Calibri" panose="020F0502020204030204" pitchFamily="34" charset="0"/>
              </a:rPr>
              <a:t> An illustration of our hypothesis on the relationship between sparsity and compressibility of neural networks. The width of connections denotes the magnitude of model parameters.</a:t>
            </a:r>
          </a:p>
        </p:txBody>
      </p:sp>
      <p:pic>
        <p:nvPicPr>
          <p:cNvPr id="5" name="图片 4">
            <a:extLst>
              <a:ext uri="{FF2B5EF4-FFF2-40B4-BE49-F238E27FC236}">
                <a16:creationId xmlns:a16="http://schemas.microsoft.com/office/drawing/2014/main" id="{F9001E2D-5F42-4FE7-93AF-903BF6C1420A}"/>
              </a:ext>
            </a:extLst>
          </p:cNvPr>
          <p:cNvPicPr>
            <a:picLocks noChangeAspect="1"/>
          </p:cNvPicPr>
          <p:nvPr/>
        </p:nvPicPr>
        <p:blipFill>
          <a:blip r:embed="rId3"/>
          <a:stretch>
            <a:fillRect/>
          </a:stretch>
        </p:blipFill>
        <p:spPr>
          <a:xfrm>
            <a:off x="1878483" y="2943211"/>
            <a:ext cx="8435031" cy="2577935"/>
          </a:xfrm>
          <a:prstGeom prst="rect">
            <a:avLst/>
          </a:prstGeom>
        </p:spPr>
      </p:pic>
      <p:sp>
        <p:nvSpPr>
          <p:cNvPr id="10" name="Content Placeholder 2">
            <a:extLst>
              <a:ext uri="{FF2B5EF4-FFF2-40B4-BE49-F238E27FC236}">
                <a16:creationId xmlns:a16="http://schemas.microsoft.com/office/drawing/2014/main" id="{C2ABD977-83C1-5149-3502-A3966167CF5B}"/>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Hypothesis</a:t>
            </a:r>
          </a:p>
          <a:p>
            <a:pPr marL="342900" indent="-342900">
              <a:buFont typeface="Arial" panose="020B0604020202020204" pitchFamily="34" charset="0"/>
              <a:buChar char="•"/>
            </a:pPr>
            <a:r>
              <a:rPr lang="en-US" altLang="zh-CN" sz="2400" i="1" dirty="0">
                <a:latin typeface="Calibri" panose="020F0502020204030204" pitchFamily="34" charset="0"/>
                <a:cs typeface="Calibri" panose="020F0502020204030204" pitchFamily="34" charset="0"/>
              </a:rPr>
              <a:t>Regularization</a:t>
            </a:r>
            <a:r>
              <a:rPr lang="en-US" altLang="zh-CN" sz="2400" dirty="0">
                <a:latin typeface="Calibri" panose="020F0502020204030204" pitchFamily="34" charset="0"/>
                <a:cs typeface="Calibri" panose="020F0502020204030204" pitchFamily="34" charset="0"/>
              </a:rPr>
              <a:t>: Performance moderately improves, and Sparsity decrease</a:t>
            </a:r>
          </a:p>
          <a:p>
            <a:pPr marL="342900" indent="-342900">
              <a:buFont typeface="Arial" panose="020B0604020202020204" pitchFamily="34" charset="0"/>
              <a:buChar char="•"/>
            </a:pPr>
            <a:r>
              <a:rPr lang="en-US" altLang="zh-CN" sz="2400" i="1" dirty="0">
                <a:latin typeface="Calibri" panose="020F0502020204030204" pitchFamily="34" charset="0"/>
                <a:cs typeface="Calibri" panose="020F0502020204030204" pitchFamily="34" charset="0"/>
              </a:rPr>
              <a:t>Compression</a:t>
            </a:r>
            <a:r>
              <a:rPr lang="en-US" altLang="zh-CN" sz="2400" dirty="0">
                <a:latin typeface="Calibri" panose="020F0502020204030204" pitchFamily="34" charset="0"/>
                <a:cs typeface="Calibri" panose="020F0502020204030204" pitchFamily="34" charset="0"/>
              </a:rPr>
              <a:t>: Performance moderately degrades, and Sparsity increases</a:t>
            </a:r>
          </a:p>
          <a:p>
            <a:pPr marL="342900" indent="-342900">
              <a:buFont typeface="Arial" panose="020B0604020202020204" pitchFamily="34" charset="0"/>
              <a:buChar char="•"/>
            </a:pPr>
            <a:r>
              <a:rPr lang="en-US" altLang="zh-CN" sz="2400" i="1" dirty="0">
                <a:latin typeface="Calibri" panose="020F0502020204030204" pitchFamily="34" charset="0"/>
                <a:cs typeface="Calibri" panose="020F0502020204030204" pitchFamily="34" charset="0"/>
              </a:rPr>
              <a:t>Collapse</a:t>
            </a:r>
            <a:r>
              <a:rPr lang="en-US" altLang="zh-CN" sz="2400" dirty="0">
                <a:latin typeface="Calibri" panose="020F0502020204030204" pitchFamily="34" charset="0"/>
                <a:cs typeface="Calibri" panose="020F0502020204030204" pitchFamily="34" charset="0"/>
              </a:rPr>
              <a:t>: Performance significantly degrades, and Sparsity decreases</a:t>
            </a:r>
          </a:p>
        </p:txBody>
      </p:sp>
    </p:spTree>
    <p:extLst>
      <p:ext uri="{BB962C8B-B14F-4D97-AF65-F5344CB8AC3E}">
        <p14:creationId xmlns:p14="http://schemas.microsoft.com/office/powerpoint/2010/main" val="315134657"/>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Pruning with PQ Index</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5</a:t>
            </a:fld>
            <a:endParaRPr lang="en-US" dirty="0"/>
          </a:p>
        </p:txBody>
      </p:sp>
      <p:sp>
        <p:nvSpPr>
          <p:cNvPr id="9" name="Content Placeholder 2">
            <a:extLst>
              <a:ext uri="{FF2B5EF4-FFF2-40B4-BE49-F238E27FC236}">
                <a16:creationId xmlns:a16="http://schemas.microsoft.com/office/drawing/2014/main" id="{8AC1388D-EA18-76CB-AC29-62E0C12B7474}"/>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PQ Index (PQI)</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All the six properties (D1)-(D4) and (P1), (P2) are hold for our proposed PQ Index (PQI)</a:t>
            </a:r>
          </a:p>
          <a:p>
            <a:pPr marL="342900" indent="-342900">
              <a:buFont typeface="Arial" panose="020B0604020202020204" pitchFamily="34" charset="0"/>
              <a:buChar char="•"/>
            </a:pPr>
            <a:endParaRPr lang="en-US" altLang="zh-CN" sz="2400"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1C2013D7-CC1F-61A9-7F6A-6CF87142D889}"/>
              </a:ext>
            </a:extLst>
          </p:cNvPr>
          <p:cNvPicPr>
            <a:picLocks noChangeAspect="1"/>
          </p:cNvPicPr>
          <p:nvPr/>
        </p:nvPicPr>
        <p:blipFill>
          <a:blip r:embed="rId3"/>
          <a:stretch>
            <a:fillRect/>
          </a:stretch>
        </p:blipFill>
        <p:spPr>
          <a:xfrm>
            <a:off x="601400" y="2159600"/>
            <a:ext cx="10969350" cy="2895827"/>
          </a:xfrm>
          <a:prstGeom prst="rect">
            <a:avLst/>
          </a:prstGeom>
        </p:spPr>
      </p:pic>
      <p:pic>
        <p:nvPicPr>
          <p:cNvPr id="14" name="图片 13">
            <a:extLst>
              <a:ext uri="{FF2B5EF4-FFF2-40B4-BE49-F238E27FC236}">
                <a16:creationId xmlns:a16="http://schemas.microsoft.com/office/drawing/2014/main" id="{1C075DF5-95E3-1204-2DC2-BF71AFD05B34}"/>
              </a:ext>
            </a:extLst>
          </p:cNvPr>
          <p:cNvPicPr>
            <a:picLocks noChangeAspect="1"/>
          </p:cNvPicPr>
          <p:nvPr/>
        </p:nvPicPr>
        <p:blipFill>
          <a:blip r:embed="rId4"/>
          <a:stretch>
            <a:fillRect/>
          </a:stretch>
        </p:blipFill>
        <p:spPr>
          <a:xfrm>
            <a:off x="601400" y="5198961"/>
            <a:ext cx="10969350" cy="1174022"/>
          </a:xfrm>
          <a:prstGeom prst="rect">
            <a:avLst/>
          </a:prstGeom>
        </p:spPr>
      </p:pic>
    </p:spTree>
    <p:extLst>
      <p:ext uri="{BB962C8B-B14F-4D97-AF65-F5344CB8AC3E}">
        <p14:creationId xmlns:p14="http://schemas.microsoft.com/office/powerpoint/2010/main" val="341762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Pruning with PQ Index</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6</a:t>
            </a:fld>
            <a:endParaRPr lang="en-US" dirty="0"/>
          </a:p>
        </p:txBody>
      </p:sp>
      <p:sp>
        <p:nvSpPr>
          <p:cNvPr id="9" name="Content Placeholder 2">
            <a:extLst>
              <a:ext uri="{FF2B5EF4-FFF2-40B4-BE49-F238E27FC236}">
                <a16:creationId xmlns:a16="http://schemas.microsoft.com/office/drawing/2014/main" id="{8AC1388D-EA18-76CB-AC29-62E0C12B7474}"/>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Sparsity-informed Adaptive Pruning (SAP)</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We propose SAP to adaptively determine the number of pruned parameters at each pruning iteration based on the PQI-bound and lottery ticket hypothesis [5]</a:t>
            </a:r>
          </a:p>
        </p:txBody>
      </p:sp>
      <p:pic>
        <p:nvPicPr>
          <p:cNvPr id="5" name="图片 4">
            <a:extLst>
              <a:ext uri="{FF2B5EF4-FFF2-40B4-BE49-F238E27FC236}">
                <a16:creationId xmlns:a16="http://schemas.microsoft.com/office/drawing/2014/main" id="{F0E4E154-184A-0DF2-13F4-FD47E59E4BB7}"/>
              </a:ext>
            </a:extLst>
          </p:cNvPr>
          <p:cNvPicPr>
            <a:picLocks noChangeAspect="1"/>
          </p:cNvPicPr>
          <p:nvPr/>
        </p:nvPicPr>
        <p:blipFill>
          <a:blip r:embed="rId3"/>
          <a:stretch>
            <a:fillRect/>
          </a:stretch>
        </p:blipFill>
        <p:spPr>
          <a:xfrm>
            <a:off x="2547257" y="2597107"/>
            <a:ext cx="7097486" cy="3840058"/>
          </a:xfrm>
          <a:prstGeom prst="rect">
            <a:avLst/>
          </a:prstGeom>
        </p:spPr>
      </p:pic>
    </p:spTree>
    <p:extLst>
      <p:ext uri="{BB962C8B-B14F-4D97-AF65-F5344CB8AC3E}">
        <p14:creationId xmlns:p14="http://schemas.microsoft.com/office/powerpoint/2010/main" val="31223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7</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Retrained and Pruned models</a:t>
            </a:r>
          </a:p>
          <a:p>
            <a:pPr lvl="1"/>
            <a:r>
              <a:rPr lang="en-US" altLang="zh-CN" sz="2000" dirty="0">
                <a:latin typeface="Calibri" panose="020F0502020204030204" pitchFamily="34" charset="0"/>
                <a:cs typeface="Calibri" panose="020F0502020204030204" pitchFamily="34" charset="0"/>
              </a:rPr>
              <a:t>Obtained from the models after (a) retraining and (b) directly from those after pruning</a:t>
            </a:r>
          </a:p>
          <a:p>
            <a:pPr lvl="1"/>
            <a:r>
              <a:rPr lang="en-US" altLang="zh-CN" sz="2000" dirty="0">
                <a:latin typeface="Calibri" panose="020F0502020204030204" pitchFamily="34" charset="0"/>
                <a:cs typeface="Calibri" panose="020F0502020204030204" pitchFamily="34" charset="0"/>
              </a:rPr>
              <a:t>The dynamics of the sparsity corroborate our hypothesis</a:t>
            </a:r>
          </a:p>
        </p:txBody>
      </p:sp>
      <p:pic>
        <p:nvPicPr>
          <p:cNvPr id="11" name="图片 10">
            <a:extLst>
              <a:ext uri="{FF2B5EF4-FFF2-40B4-BE49-F238E27FC236}">
                <a16:creationId xmlns:a16="http://schemas.microsoft.com/office/drawing/2014/main" id="{D8E54002-806D-75F5-1972-573D19AF9387}"/>
              </a:ext>
            </a:extLst>
          </p:cNvPr>
          <p:cNvPicPr>
            <a:picLocks noChangeAspect="1"/>
          </p:cNvPicPr>
          <p:nvPr/>
        </p:nvPicPr>
        <p:blipFill>
          <a:blip r:embed="rId3"/>
          <a:stretch>
            <a:fillRect/>
          </a:stretch>
        </p:blipFill>
        <p:spPr>
          <a:xfrm>
            <a:off x="1803188" y="2150677"/>
            <a:ext cx="8565136" cy="3747690"/>
          </a:xfrm>
          <a:prstGeom prst="rect">
            <a:avLst/>
          </a:prstGeom>
        </p:spPr>
      </p:pic>
      <p:sp>
        <p:nvSpPr>
          <p:cNvPr id="12" name="TextBox 54">
            <a:extLst>
              <a:ext uri="{FF2B5EF4-FFF2-40B4-BE49-F238E27FC236}">
                <a16:creationId xmlns:a16="http://schemas.microsoft.com/office/drawing/2014/main" id="{70CC4892-4532-B9A1-434E-CF99515703E7}"/>
              </a:ext>
            </a:extLst>
          </p:cNvPr>
          <p:cNvSpPr txBox="1"/>
          <p:nvPr/>
        </p:nvSpPr>
        <p:spPr>
          <a:xfrm>
            <a:off x="122946" y="5773841"/>
            <a:ext cx="1192562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2400" b="1" dirty="0">
                <a:solidFill>
                  <a:schemeClr val="tx1"/>
                </a:solidFill>
                <a:latin typeface="Calibri" panose="020F0502020204030204" pitchFamily="34" charset="0"/>
                <a:ea typeface="+mn-ea"/>
                <a:cs typeface="Calibri" panose="020F0502020204030204" pitchFamily="34" charset="0"/>
              </a:rPr>
              <a:t>Figure 2.</a:t>
            </a:r>
            <a:r>
              <a:rPr lang="en-US" sz="2400" dirty="0">
                <a:solidFill>
                  <a:schemeClr val="tx1"/>
                </a:solidFill>
                <a:latin typeface="Calibri" panose="020F0502020204030204" pitchFamily="34" charset="0"/>
                <a:ea typeface="+mn-ea"/>
                <a:cs typeface="Calibri" panose="020F0502020204030204" pitchFamily="34" charset="0"/>
              </a:rPr>
              <a:t> Results of (a) retrained and (b) pruned models at each pruning iteration for ‘Global</a:t>
            </a:r>
          </a:p>
          <a:p>
            <a:r>
              <a:rPr lang="en-US" sz="2400" dirty="0">
                <a:solidFill>
                  <a:schemeClr val="tx1"/>
                </a:solidFill>
                <a:latin typeface="Calibri" panose="020F0502020204030204" pitchFamily="34" charset="0"/>
                <a:ea typeface="+mn-ea"/>
                <a:cs typeface="Calibri" panose="020F0502020204030204" pitchFamily="34" charset="0"/>
              </a:rPr>
              <a:t>Pruning’ with CIFAR10 and CNN.</a:t>
            </a:r>
          </a:p>
        </p:txBody>
      </p:sp>
    </p:spTree>
    <p:extLst>
      <p:ext uri="{BB962C8B-B14F-4D97-AF65-F5344CB8AC3E}">
        <p14:creationId xmlns:p14="http://schemas.microsoft.com/office/powerpoint/2010/main" val="933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8</a:t>
            </a:fld>
            <a:endParaRPr lang="en-US" dirty="0"/>
          </a:p>
        </p:txBody>
      </p:sp>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9" y="1110185"/>
            <a:ext cx="5718841"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Pruning scopes</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SAP with ‘Global Pruning’ performs worse than ‘One Shot’ and ‘Lottery Ticket’ when the percent of remaining weights is small</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SAP with ‘Neuron-wise Pruning’ and ‘Layer-wise Pruning’ perform better than ‘One Shot’ and ‘Lottery Ticket’</a:t>
            </a:r>
          </a:p>
          <a:p>
            <a:pPr lvl="1"/>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SAP Aligns with the intuition that the initial layers of CNN are more important to maintain the performance [6]</a:t>
            </a:r>
          </a:p>
        </p:txBody>
      </p:sp>
      <p:sp>
        <p:nvSpPr>
          <p:cNvPr id="12" name="TextBox 54">
            <a:extLst>
              <a:ext uri="{FF2B5EF4-FFF2-40B4-BE49-F238E27FC236}">
                <a16:creationId xmlns:a16="http://schemas.microsoft.com/office/drawing/2014/main" id="{70CC4892-4532-B9A1-434E-CF99515703E7}"/>
              </a:ext>
            </a:extLst>
          </p:cNvPr>
          <p:cNvSpPr txBox="1"/>
          <p:nvPr/>
        </p:nvSpPr>
        <p:spPr>
          <a:xfrm>
            <a:off x="6561638" y="5616912"/>
            <a:ext cx="493315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600" b="1" dirty="0">
                <a:solidFill>
                  <a:schemeClr val="tx1"/>
                </a:solidFill>
                <a:latin typeface="Calibri" panose="020F0502020204030204" pitchFamily="34" charset="0"/>
                <a:ea typeface="+mn-ea"/>
                <a:cs typeface="Calibri" panose="020F0502020204030204" pitchFamily="34" charset="0"/>
              </a:rPr>
              <a:t>Figure 3.</a:t>
            </a:r>
            <a:r>
              <a:rPr lang="en-US" sz="1600" dirty="0">
                <a:solidFill>
                  <a:schemeClr val="tx1"/>
                </a:solidFill>
                <a:latin typeface="Calibri" panose="020F0502020204030204" pitchFamily="34" charset="0"/>
                <a:ea typeface="+mn-ea"/>
                <a:cs typeface="Calibri" panose="020F0502020204030204" pitchFamily="34" charset="0"/>
              </a:rPr>
              <a:t> Results of various pruning scopes regarding (a) compression trade-off, (b) layer-wise percent of remaining weights, and (c) layer-wise PQ Index for CIFAR10 and CNN.</a:t>
            </a:r>
          </a:p>
        </p:txBody>
      </p:sp>
      <p:pic>
        <p:nvPicPr>
          <p:cNvPr id="5" name="图片 4">
            <a:extLst>
              <a:ext uri="{FF2B5EF4-FFF2-40B4-BE49-F238E27FC236}">
                <a16:creationId xmlns:a16="http://schemas.microsoft.com/office/drawing/2014/main" id="{AF94EEA2-A8E0-9957-11C5-008C74F4F638}"/>
              </a:ext>
            </a:extLst>
          </p:cNvPr>
          <p:cNvPicPr>
            <a:picLocks noChangeAspect="1"/>
          </p:cNvPicPr>
          <p:nvPr/>
        </p:nvPicPr>
        <p:blipFill>
          <a:blip r:embed="rId3"/>
          <a:stretch>
            <a:fillRect/>
          </a:stretch>
        </p:blipFill>
        <p:spPr>
          <a:xfrm>
            <a:off x="6480568" y="1308740"/>
            <a:ext cx="5095292" cy="4308172"/>
          </a:xfrm>
          <a:prstGeom prst="rect">
            <a:avLst/>
          </a:prstGeom>
        </p:spPr>
      </p:pic>
    </p:spTree>
    <p:extLst>
      <p:ext uri="{BB962C8B-B14F-4D97-AF65-F5344CB8AC3E}">
        <p14:creationId xmlns:p14="http://schemas.microsoft.com/office/powerpoint/2010/main" val="164007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628-1E6D-2249-A58B-8554CFB84B29}"/>
              </a:ext>
            </a:extLst>
          </p:cNvPr>
          <p:cNvSpPr>
            <a:spLocks noGrp="1"/>
          </p:cNvSpPr>
          <p:nvPr>
            <p:ph type="title"/>
          </p:nvPr>
        </p:nvSpPr>
        <p:spPr/>
        <p:txBody>
          <a:bodyPr/>
          <a:lstStyle/>
          <a:p>
            <a:r>
              <a:rPr lang="en-US" altLang="zh-CN" b="1" dirty="0"/>
              <a:t>Experiments</a:t>
            </a:r>
            <a:endParaRPr lang="en-US" b="1" dirty="0"/>
          </a:p>
        </p:txBody>
      </p:sp>
      <p:sp>
        <p:nvSpPr>
          <p:cNvPr id="4" name="Slide Number Placeholder 3">
            <a:extLst>
              <a:ext uri="{FF2B5EF4-FFF2-40B4-BE49-F238E27FC236}">
                <a16:creationId xmlns:a16="http://schemas.microsoft.com/office/drawing/2014/main" id="{ED31432C-4F4D-2F48-A646-A312E2CC43D5}"/>
              </a:ext>
            </a:extLst>
          </p:cNvPr>
          <p:cNvSpPr>
            <a:spLocks noGrp="1"/>
          </p:cNvSpPr>
          <p:nvPr>
            <p:ph type="sldNum" sz="quarter" idx="12"/>
          </p:nvPr>
        </p:nvSpPr>
        <p:spPr/>
        <p:txBody>
          <a:bodyPr/>
          <a:lstStyle/>
          <a:p>
            <a:fld id="{E910BF48-74A5-3444-BFBF-2743B1A0D0E6}" type="slidenum">
              <a:rPr lang="en-US" smtClean="0"/>
              <a:t>9</a:t>
            </a:fld>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E449F70-BAC9-435A-1E31-19D03AC4F369}"/>
                  </a:ext>
                </a:extLst>
              </p:cNvPr>
              <p:cNvSpPr>
                <a:spLocks noGrp="1"/>
              </p:cNvSpPr>
              <p:nvPr>
                <p:ph idx="1"/>
              </p:nvPr>
            </p:nvSpPr>
            <p:spPr>
              <a:xfrm>
                <a:off x="377158" y="1110185"/>
                <a:ext cx="11417834" cy="5253837"/>
              </a:xfrm>
            </p:spPr>
            <p:txBody>
              <a:bodyPr>
                <a:normAutofit/>
              </a:bodyPr>
              <a:lstStyle/>
              <a:p>
                <a:pPr marL="0" indent="0">
                  <a:buNone/>
                </a:pPr>
                <a:r>
                  <a:rPr lang="en-US" altLang="zh-CN" sz="2400" b="1" dirty="0">
                    <a:latin typeface="Calibri" panose="020F0502020204030204" pitchFamily="34" charset="0"/>
                    <a:cs typeface="Calibri" panose="020F0502020204030204" pitchFamily="34" charset="0"/>
                  </a:rPr>
                  <a:t>Ablation studies</a:t>
                </a:r>
              </a:p>
              <a:p>
                <a:pPr lvl="1"/>
                <a:r>
                  <a:rPr lang="en-US" altLang="zh-CN" sz="2000" dirty="0">
                    <a:latin typeface="Calibri" panose="020F0502020204030204" pitchFamily="34" charset="0"/>
                    <a:cs typeface="Calibri" panose="020F0502020204030204" pitchFamily="34" charset="0"/>
                  </a:rPr>
                  <a:t>SAP prunes more aggressively when </a:t>
                </a:r>
                <a14:m>
                  <m:oMath xmlns:m="http://schemas.openxmlformats.org/officeDocument/2006/math">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𝑞</m:t>
                    </m:r>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=1.0</m:t>
                    </m:r>
                  </m:oMath>
                </a14:m>
                <a:r>
                  <a:rPr lang="en-US" altLang="zh-CN" sz="2000" dirty="0">
                    <a:latin typeface="Calibri" panose="020F0502020204030204" pitchFamily="34" charset="0"/>
                    <a:cs typeface="Calibri" panose="020F0502020204030204" pitchFamily="34" charset="0"/>
                  </a:rPr>
                  <a:t> and </a:t>
                </a:r>
                <a14:m>
                  <m:oMath xmlns:m="http://schemas.openxmlformats.org/officeDocument/2006/math">
                    <m:r>
                      <a:rPr lang="en-US" altLang="zh-CN" sz="2000" i="1">
                        <a:latin typeface="Cambria Math" panose="02040503050406030204" pitchFamily="18" charset="0"/>
                      </a:rPr>
                      <m:t>𝑝</m:t>
                    </m:r>
                  </m:oMath>
                </a14:m>
                <a:r>
                  <a:rPr lang="en-US" altLang="zh-CN" dirty="0"/>
                  <a:t> </a:t>
                </a:r>
                <a:r>
                  <a:rPr lang="en-US" altLang="zh-CN" sz="2000" dirty="0">
                    <a:latin typeface="Calibri" panose="020F0502020204030204" pitchFamily="34" charset="0"/>
                    <a:cs typeface="Calibri" panose="020F0502020204030204" pitchFamily="34" charset="0"/>
                  </a:rPr>
                  <a:t>is close to </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𝑞</m:t>
                    </m:r>
                  </m:oMath>
                </a14:m>
                <a:r>
                  <a:rPr lang="en-US" altLang="zh-CN" sz="2000" dirty="0">
                    <a:latin typeface="Calibri" panose="020F0502020204030204" pitchFamily="34" charset="0"/>
                    <a:cs typeface="Calibri" panose="020F0502020204030204" pitchFamily="34" charset="0"/>
                  </a:rPr>
                  <a:t>, </a:t>
                </a:r>
                <a14:m>
                  <m:oMath xmlns:m="http://schemas.openxmlformats.org/officeDocument/2006/math">
                    <m:r>
                      <a:rPr lang="en-US" altLang="zh-CN" sz="2000" i="1">
                        <a:latin typeface="Cambria Math" panose="02040503050406030204" pitchFamily="18" charset="0"/>
                      </a:rPr>
                      <m:t>𝑝</m:t>
                    </m:r>
                    <m:r>
                      <a:rPr lang="en-US" altLang="zh-CN" sz="2000" b="0" i="1" smtClean="0">
                        <a:latin typeface="Cambria Math" panose="02040503050406030204" pitchFamily="18" charset="0"/>
                      </a:rPr>
                      <m:t>=1.0</m:t>
                    </m:r>
                    <m:r>
                      <a:rPr lang="en-US" altLang="zh-CN" sz="2000" i="1">
                        <a:latin typeface="Cambria Math" panose="02040503050406030204" pitchFamily="18" charset="0"/>
                      </a:rPr>
                      <m:t> </m:t>
                    </m:r>
                  </m:oMath>
                </a14:m>
                <a:r>
                  <a:rPr lang="en-US" altLang="zh-CN" sz="2000" dirty="0">
                    <a:latin typeface="Calibri" panose="020F0502020204030204" pitchFamily="34" charset="0"/>
                    <a:cs typeface="Calibri" panose="020F0502020204030204" pitchFamily="34" charset="0"/>
                  </a:rPr>
                  <a:t>and </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𝑞</m:t>
                    </m:r>
                  </m:oMath>
                </a14:m>
                <a:r>
                  <a:rPr lang="en-US" altLang="zh-CN" sz="2000" dirty="0">
                    <a:latin typeface="Calibri" panose="020F0502020204030204" pitchFamily="34" charset="0"/>
                    <a:cs typeface="Calibri" panose="020F0502020204030204" pitchFamily="34" charset="0"/>
                  </a:rPr>
                  <a:t> is distant from </a:t>
                </a:r>
                <a14:m>
                  <m:oMath xmlns:m="http://schemas.openxmlformats.org/officeDocument/2006/math">
                    <m:r>
                      <a:rPr lang="en-US" altLang="zh-CN" sz="2000" i="1">
                        <a:latin typeface="Cambria Math" panose="02040503050406030204" pitchFamily="18" charset="0"/>
                      </a:rPr>
                      <m:t>𝑝</m:t>
                    </m:r>
                  </m:oMath>
                </a14:m>
                <a:r>
                  <a:rPr lang="en-US" altLang="zh-CN" sz="2000" dirty="0">
                    <a:latin typeface="Calibri" panose="020F0502020204030204" pitchFamily="34" charset="0"/>
                    <a:cs typeface="Calibri" panose="020F0502020204030204" pitchFamily="34" charset="0"/>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𝜂</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&gt; 0 </m:t>
                    </m:r>
                  </m:oMath>
                </a14:m>
                <a:r>
                  <a:rPr lang="en-US" altLang="zh-CN" sz="2000" dirty="0">
                    <a:latin typeface="Calibri" panose="020F0502020204030204" pitchFamily="34" charset="0"/>
                    <a:cs typeface="Calibri" panose="020F0502020204030204" pitchFamily="34" charset="0"/>
                  </a:rPr>
                  <a:t>and </a:t>
                </a:r>
                <a14:m>
                  <m:oMath xmlns:m="http://schemas.openxmlformats.org/officeDocument/2006/math">
                    <m:r>
                      <a:rPr lang="en-US" altLang="zh-CN" sz="2000" i="1">
                        <a:latin typeface="Cambria Math" panose="02040503050406030204" pitchFamily="18" charset="0"/>
                      </a:rPr>
                      <m:t>𝛾</m:t>
                    </m:r>
                    <m:r>
                      <a:rPr lang="en-US" altLang="zh-CN" sz="2000" i="1">
                        <a:latin typeface="Cambria Math" panose="02040503050406030204" pitchFamily="18" charset="0"/>
                      </a:rPr>
                      <m:t>=1.0 </m:t>
                    </m:r>
                  </m:oMath>
                </a14:m>
                <a:r>
                  <a:rPr lang="en-US" altLang="zh-CN" sz="2000" dirty="0">
                    <a:latin typeface="Calibri" panose="020F0502020204030204" pitchFamily="34" charset="0"/>
                    <a:cs typeface="Calibri" panose="020F0502020204030204" pitchFamily="34" charset="0"/>
                  </a:rPr>
                  <a:t>and when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𝜂</m:t>
                        </m:r>
                      </m:e>
                      <m:sub>
                        <m:r>
                          <a:rPr lang="en-US" altLang="zh-CN" sz="2000" i="1">
                            <a:latin typeface="Cambria Math" panose="02040503050406030204" pitchFamily="18" charset="0"/>
                          </a:rPr>
                          <m:t>𝑟</m:t>
                        </m:r>
                      </m:sub>
                    </m:sSub>
                    <m:r>
                      <a:rPr lang="en-US" altLang="zh-CN" sz="2000" b="0" i="1" smtClean="0">
                        <a:latin typeface="Cambria Math" panose="02040503050406030204" pitchFamily="18" charset="0"/>
                      </a:rPr>
                      <m:t>=0.0</m:t>
                    </m:r>
                    <m:r>
                      <a:rPr lang="en-US" altLang="zh-CN" sz="2000" i="1">
                        <a:latin typeface="Cambria Math" panose="02040503050406030204" pitchFamily="18" charset="0"/>
                      </a:rPr>
                      <m:t> </m:t>
                    </m:r>
                  </m:oMath>
                </a14:m>
                <a:r>
                  <a:rPr lang="en-US" altLang="zh-CN" sz="2000" dirty="0">
                    <a:latin typeface="Calibri" panose="020F0502020204030204" pitchFamily="34" charset="0"/>
                    <a:cs typeface="Calibri" panose="020F0502020204030204" pitchFamily="34" charset="0"/>
                  </a:rPr>
                  <a:t>and </a:t>
                </a:r>
                <a14:m>
                  <m:oMath xmlns:m="http://schemas.openxmlformats.org/officeDocument/2006/math">
                    <m:r>
                      <a:rPr lang="en-US" altLang="zh-CN" sz="2000" i="1">
                        <a:latin typeface="Cambria Math" panose="02040503050406030204" pitchFamily="18" charset="0"/>
                      </a:rPr>
                      <m:t>𝛾</m:t>
                    </m:r>
                    <m:r>
                      <a:rPr lang="en-US" altLang="zh-CN" sz="2000" b="0" i="1" smtClean="0">
                        <a:latin typeface="Cambria Math" panose="02040503050406030204" pitchFamily="18" charset="0"/>
                      </a:rPr>
                      <m:t>&gt;1.0</m:t>
                    </m:r>
                    <m:r>
                      <a:rPr lang="en-US" altLang="zh-CN" sz="2000" i="1">
                        <a:latin typeface="Cambria Math" panose="02040503050406030204" pitchFamily="18" charset="0"/>
                      </a:rPr>
                      <m:t> </m:t>
                    </m:r>
                  </m:oMath>
                </a14:m>
                <a:endParaRPr lang="en-US" altLang="zh-CN" sz="2000" dirty="0">
                  <a:latin typeface="Calibri" panose="020F0502020204030204" pitchFamily="34" charset="0"/>
                  <a:cs typeface="Calibri" panose="020F0502020204030204" pitchFamily="34" charset="0"/>
                </a:endParaRPr>
              </a:p>
              <a:p>
                <a:pPr lvl="1"/>
                <a:r>
                  <a:rPr lang="en-US" altLang="zh-CN" sz="2000" dirty="0">
                    <a:latin typeface="Calibri" panose="020F0502020204030204" pitchFamily="34" charset="0"/>
                    <a:cs typeface="Calibri" panose="020F0502020204030204" pitchFamily="34" charset="0"/>
                  </a:rPr>
                  <a:t>The dynamics of the sparsity measure of SAP with various ablation studies also corroborate our hypothesis</a:t>
                </a:r>
              </a:p>
            </p:txBody>
          </p:sp>
        </mc:Choice>
        <mc:Fallback xmlns="">
          <p:sp>
            <p:nvSpPr>
              <p:cNvPr id="7" name="Content Placeholder 2">
                <a:extLst>
                  <a:ext uri="{FF2B5EF4-FFF2-40B4-BE49-F238E27FC236}">
                    <a16:creationId xmlns:a16="http://schemas.microsoft.com/office/drawing/2014/main" id="{1E449F70-BAC9-435A-1E31-19D03AC4F369}"/>
                  </a:ext>
                </a:extLst>
              </p:cNvPr>
              <p:cNvSpPr>
                <a:spLocks noGrp="1" noRot="1" noChangeAspect="1" noMove="1" noResize="1" noEditPoints="1" noAdjustHandles="1" noChangeArrowheads="1" noChangeShapeType="1" noTextEdit="1"/>
              </p:cNvSpPr>
              <p:nvPr>
                <p:ph idx="1"/>
              </p:nvPr>
            </p:nvSpPr>
            <p:spPr>
              <a:xfrm>
                <a:off x="377158" y="1110185"/>
                <a:ext cx="11417834" cy="5253837"/>
              </a:xfrm>
              <a:blipFill>
                <a:blip r:embed="rId3"/>
                <a:stretch>
                  <a:fillRect l="-854" t="-16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54">
                <a:extLst>
                  <a:ext uri="{FF2B5EF4-FFF2-40B4-BE49-F238E27FC236}">
                    <a16:creationId xmlns:a16="http://schemas.microsoft.com/office/drawing/2014/main" id="{70CC4892-4532-B9A1-434E-CF99515703E7}"/>
                  </a:ext>
                </a:extLst>
              </p:cNvPr>
              <p:cNvSpPr txBox="1"/>
              <p:nvPr/>
            </p:nvSpPr>
            <p:spPr>
              <a:xfrm>
                <a:off x="161088" y="5663160"/>
                <a:ext cx="5816952" cy="66999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800" b="1" dirty="0">
                    <a:solidFill>
                      <a:schemeClr val="tx1"/>
                    </a:solidFill>
                    <a:latin typeface="Calibri" panose="020F0502020204030204" pitchFamily="34" charset="0"/>
                    <a:ea typeface="+mn-ea"/>
                    <a:cs typeface="Calibri" panose="020F0502020204030204" pitchFamily="34" charset="0"/>
                  </a:rPr>
                  <a:t>Figure 4.</a:t>
                </a:r>
                <a:r>
                  <a:rPr lang="en-US" sz="1800" dirty="0">
                    <a:solidFill>
                      <a:schemeClr val="tx1"/>
                    </a:solidFill>
                    <a:latin typeface="Calibri" panose="020F0502020204030204" pitchFamily="34" charset="0"/>
                    <a:ea typeface="+mn-ea"/>
                    <a:cs typeface="Calibri" panose="020F0502020204030204" pitchFamily="34" charset="0"/>
                  </a:rPr>
                  <a:t> Ablation studies of </a:t>
                </a:r>
                <a14:m>
                  <m:oMath xmlns:m="http://schemas.openxmlformats.org/officeDocument/2006/math">
                    <m:r>
                      <a:rPr lang="en-US" altLang="zh-CN" sz="1800" i="1" smtClean="0">
                        <a:solidFill>
                          <a:schemeClr val="tx1"/>
                        </a:solidFill>
                        <a:latin typeface="Cambria Math" panose="02040503050406030204" pitchFamily="18" charset="0"/>
                      </a:rPr>
                      <m:t>𝑝</m:t>
                    </m:r>
                  </m:oMath>
                </a14:m>
                <a:r>
                  <a:rPr lang="en-US" sz="1800" dirty="0">
                    <a:solidFill>
                      <a:schemeClr val="tx1"/>
                    </a:solidFill>
                    <a:latin typeface="Calibri" panose="020F0502020204030204" pitchFamily="34" charset="0"/>
                    <a:ea typeface="+mn-ea"/>
                    <a:cs typeface="Calibri" panose="020F0502020204030204" pitchFamily="34" charset="0"/>
                  </a:rPr>
                  <a:t> and </a:t>
                </a:r>
                <a14:m>
                  <m:oMath xmlns:m="http://schemas.openxmlformats.org/officeDocument/2006/math">
                    <m:r>
                      <a:rPr lang="en-US" altLang="zh-CN" sz="1800" i="1" kern="100">
                        <a:solidFill>
                          <a:schemeClr val="tx1"/>
                        </a:solidFill>
                        <a:latin typeface="Cambria Math" panose="02040503050406030204" pitchFamily="18" charset="0"/>
                        <a:cs typeface="Times New Roman" panose="02020603050405020304" pitchFamily="18" charset="0"/>
                      </a:rPr>
                      <m:t>𝑞</m:t>
                    </m:r>
                  </m:oMath>
                </a14:m>
                <a:r>
                  <a:rPr lang="en-US" sz="1800" dirty="0">
                    <a:solidFill>
                      <a:schemeClr val="tx1"/>
                    </a:solidFill>
                    <a:latin typeface="Calibri" panose="020F0502020204030204" pitchFamily="34" charset="0"/>
                    <a:ea typeface="+mn-ea"/>
                    <a:cs typeface="Calibri" panose="020F0502020204030204" pitchFamily="34" charset="0"/>
                  </a:rPr>
                  <a:t> for global pruning with CIFAR10 and CNN.</a:t>
                </a:r>
              </a:p>
            </p:txBody>
          </p:sp>
        </mc:Choice>
        <mc:Fallback xmlns="">
          <p:sp>
            <p:nvSpPr>
              <p:cNvPr id="12" name="TextBox 54">
                <a:extLst>
                  <a:ext uri="{FF2B5EF4-FFF2-40B4-BE49-F238E27FC236}">
                    <a16:creationId xmlns:a16="http://schemas.microsoft.com/office/drawing/2014/main" id="{70CC4892-4532-B9A1-434E-CF99515703E7}"/>
                  </a:ext>
                </a:extLst>
              </p:cNvPr>
              <p:cNvSpPr txBox="1">
                <a:spLocks noRot="1" noChangeAspect="1" noMove="1" noResize="1" noEditPoints="1" noAdjustHandles="1" noChangeArrowheads="1" noChangeShapeType="1" noTextEdit="1"/>
              </p:cNvSpPr>
              <p:nvPr/>
            </p:nvSpPr>
            <p:spPr>
              <a:xfrm>
                <a:off x="161088" y="5663160"/>
                <a:ext cx="5816952" cy="669992"/>
              </a:xfrm>
              <a:prstGeom prst="rect">
                <a:avLst/>
              </a:prstGeom>
              <a:blipFill>
                <a:blip r:embed="rId4"/>
                <a:stretch>
                  <a:fillRect l="-105" t="-5455" r="-838" b="-1000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11E716C-FBCC-2232-A9CB-0931B99635AF}"/>
              </a:ext>
            </a:extLst>
          </p:cNvPr>
          <p:cNvPicPr>
            <a:picLocks noChangeAspect="1"/>
          </p:cNvPicPr>
          <p:nvPr/>
        </p:nvPicPr>
        <p:blipFill>
          <a:blip r:embed="rId5"/>
          <a:stretch>
            <a:fillRect/>
          </a:stretch>
        </p:blipFill>
        <p:spPr>
          <a:xfrm>
            <a:off x="0" y="3010582"/>
            <a:ext cx="5939896" cy="2600194"/>
          </a:xfrm>
          <a:prstGeom prst="rect">
            <a:avLst/>
          </a:prstGeom>
        </p:spPr>
      </p:pic>
      <p:pic>
        <p:nvPicPr>
          <p:cNvPr id="10" name="图片 9">
            <a:extLst>
              <a:ext uri="{FF2B5EF4-FFF2-40B4-BE49-F238E27FC236}">
                <a16:creationId xmlns:a16="http://schemas.microsoft.com/office/drawing/2014/main" id="{FD2BAEDF-3A46-BCC7-3660-C65A8119857B}"/>
              </a:ext>
            </a:extLst>
          </p:cNvPr>
          <p:cNvPicPr>
            <a:picLocks noChangeAspect="1"/>
          </p:cNvPicPr>
          <p:nvPr/>
        </p:nvPicPr>
        <p:blipFill>
          <a:blip r:embed="rId6"/>
          <a:stretch>
            <a:fillRect/>
          </a:stretch>
        </p:blipFill>
        <p:spPr>
          <a:xfrm>
            <a:off x="6252104" y="3063580"/>
            <a:ext cx="5920044" cy="2591505"/>
          </a:xfrm>
          <a:prstGeom prst="rect">
            <a:avLst/>
          </a:prstGeom>
        </p:spPr>
      </p:pic>
      <mc:AlternateContent xmlns:mc="http://schemas.openxmlformats.org/markup-compatibility/2006" xmlns:a14="http://schemas.microsoft.com/office/drawing/2010/main">
        <mc:Choice Requires="a14">
          <p:sp>
            <p:nvSpPr>
              <p:cNvPr id="13" name="TextBox 54">
                <a:extLst>
                  <a:ext uri="{FF2B5EF4-FFF2-40B4-BE49-F238E27FC236}">
                    <a16:creationId xmlns:a16="http://schemas.microsoft.com/office/drawing/2014/main" id="{E17E5638-1527-87F8-C6FF-E35F50B1EB15}"/>
                  </a:ext>
                </a:extLst>
              </p:cNvPr>
              <p:cNvSpPr txBox="1"/>
              <p:nvPr/>
            </p:nvSpPr>
            <p:spPr>
              <a:xfrm>
                <a:off x="6252104" y="5666030"/>
                <a:ext cx="5816952" cy="66999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sz="1800" b="1" dirty="0">
                    <a:solidFill>
                      <a:schemeClr val="tx1"/>
                    </a:solidFill>
                    <a:latin typeface="Calibri" panose="020F0502020204030204" pitchFamily="34" charset="0"/>
                    <a:ea typeface="+mn-ea"/>
                    <a:cs typeface="Calibri" panose="020F0502020204030204" pitchFamily="34" charset="0"/>
                  </a:rPr>
                  <a:t>Figure 5.</a:t>
                </a:r>
                <a:r>
                  <a:rPr lang="en-US" sz="1800" dirty="0">
                    <a:solidFill>
                      <a:schemeClr val="tx1"/>
                    </a:solidFill>
                    <a:latin typeface="Calibri" panose="020F0502020204030204" pitchFamily="34" charset="0"/>
                    <a:ea typeface="+mn-ea"/>
                    <a:cs typeface="Calibri" panose="020F0502020204030204" pitchFamily="34" charset="0"/>
                  </a:rPr>
                  <a:t> Ablation studies of </a:t>
                </a:r>
                <a14:m>
                  <m:oMath xmlns:m="http://schemas.openxmlformats.org/officeDocument/2006/math">
                    <m:sSub>
                      <m:sSubPr>
                        <m:ctrlPr>
                          <a:rPr lang="zh-CN"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𝜂</m:t>
                        </m:r>
                      </m:e>
                      <m:sub>
                        <m:r>
                          <a:rPr lang="en-US" altLang="zh-CN" sz="1800" i="1">
                            <a:solidFill>
                              <a:schemeClr val="tx1"/>
                            </a:solidFill>
                            <a:latin typeface="Cambria Math" panose="02040503050406030204" pitchFamily="18" charset="0"/>
                          </a:rPr>
                          <m:t>𝑟</m:t>
                        </m:r>
                      </m:sub>
                    </m:sSub>
                  </m:oMath>
                </a14:m>
                <a:r>
                  <a:rPr lang="en-US" sz="1800" dirty="0">
                    <a:solidFill>
                      <a:schemeClr val="tx1"/>
                    </a:solidFill>
                    <a:latin typeface="Calibri" panose="020F0502020204030204" pitchFamily="34" charset="0"/>
                    <a:ea typeface="+mn-ea"/>
                    <a:cs typeface="Calibri" panose="020F0502020204030204" pitchFamily="34" charset="0"/>
                  </a:rPr>
                  <a:t> and </a:t>
                </a:r>
                <a14:m>
                  <m:oMath xmlns:m="http://schemas.openxmlformats.org/officeDocument/2006/math">
                    <m:r>
                      <a:rPr lang="en-US" altLang="zh-CN" sz="1800" i="1" smtClean="0">
                        <a:solidFill>
                          <a:schemeClr val="tx1"/>
                        </a:solidFill>
                        <a:latin typeface="Cambria Math" panose="02040503050406030204" pitchFamily="18" charset="0"/>
                      </a:rPr>
                      <m:t>𝛾</m:t>
                    </m:r>
                    <m:r>
                      <a:rPr lang="en-US" altLang="zh-CN" sz="1800" i="1" smtClean="0">
                        <a:solidFill>
                          <a:schemeClr val="tx1"/>
                        </a:solidFill>
                        <a:latin typeface="Cambria Math" panose="02040503050406030204" pitchFamily="18" charset="0"/>
                      </a:rPr>
                      <m:t> </m:t>
                    </m:r>
                  </m:oMath>
                </a14:m>
                <a:r>
                  <a:rPr lang="en-US" sz="1800" dirty="0">
                    <a:solidFill>
                      <a:schemeClr val="tx1"/>
                    </a:solidFill>
                    <a:latin typeface="Calibri" panose="020F0502020204030204" pitchFamily="34" charset="0"/>
                    <a:ea typeface="+mn-ea"/>
                    <a:cs typeface="Calibri" panose="020F0502020204030204" pitchFamily="34" charset="0"/>
                  </a:rPr>
                  <a:t>for global pruning with CIFAR10 and CNN.</a:t>
                </a:r>
              </a:p>
            </p:txBody>
          </p:sp>
        </mc:Choice>
        <mc:Fallback xmlns="">
          <p:sp>
            <p:nvSpPr>
              <p:cNvPr id="13" name="TextBox 54">
                <a:extLst>
                  <a:ext uri="{FF2B5EF4-FFF2-40B4-BE49-F238E27FC236}">
                    <a16:creationId xmlns:a16="http://schemas.microsoft.com/office/drawing/2014/main" id="{E17E5638-1527-87F8-C6FF-E35F50B1EB15}"/>
                  </a:ext>
                </a:extLst>
              </p:cNvPr>
              <p:cNvSpPr txBox="1">
                <a:spLocks noRot="1" noChangeAspect="1" noMove="1" noResize="1" noEditPoints="1" noAdjustHandles="1" noChangeArrowheads="1" noChangeShapeType="1" noTextEdit="1"/>
              </p:cNvSpPr>
              <p:nvPr/>
            </p:nvSpPr>
            <p:spPr>
              <a:xfrm>
                <a:off x="6252104" y="5666030"/>
                <a:ext cx="5816952" cy="669992"/>
              </a:xfrm>
              <a:prstGeom prst="rect">
                <a:avLst/>
              </a:prstGeom>
              <a:blipFill>
                <a:blip r:embed="rId7"/>
                <a:stretch>
                  <a:fillRect l="-943" t="-4545" r="-1782" b="-1000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spTree>
    <p:extLst>
      <p:ext uri="{BB962C8B-B14F-4D97-AF65-F5344CB8AC3E}">
        <p14:creationId xmlns:p14="http://schemas.microsoft.com/office/powerpoint/2010/main" val="787890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35491</TotalTime>
  <Words>1744</Words>
  <Application>Microsoft Office PowerPoint</Application>
  <PresentationFormat>宽屏</PresentationFormat>
  <Paragraphs>154</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NimbusRomNo9L-Regu</vt:lpstr>
      <vt:lpstr>Arial</vt:lpstr>
      <vt:lpstr>Calibri</vt:lpstr>
      <vt:lpstr>Calibri Light</vt:lpstr>
      <vt:lpstr>Cambria Math</vt:lpstr>
      <vt:lpstr>Times New Roman</vt:lpstr>
      <vt:lpstr>Office Theme</vt:lpstr>
      <vt:lpstr>Pruning Deep Neural Networks from a Sparsity Perspective</vt:lpstr>
      <vt:lpstr>Overview</vt:lpstr>
      <vt:lpstr>Motivation</vt:lpstr>
      <vt:lpstr>Motivation</vt:lpstr>
      <vt:lpstr>Pruning with PQ Index</vt:lpstr>
      <vt:lpstr>Pruning with PQ Index</vt:lpstr>
      <vt:lpstr>Experiments</vt:lpstr>
      <vt:lpstr>Experiments</vt:lpstr>
      <vt:lpstr>Experiments</vt:lpstr>
      <vt:lpstr>Conclusion</vt:lpstr>
      <vt:lpstr>PowerPoint 演示文稿</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Jie</dc:creator>
  <cp:lastModifiedBy>Enmao Diao</cp:lastModifiedBy>
  <cp:revision>1446</cp:revision>
  <cp:lastPrinted>2019-03-02T00:34:17Z</cp:lastPrinted>
  <dcterms:created xsi:type="dcterms:W3CDTF">2016-10-26T02:36:28Z</dcterms:created>
  <dcterms:modified xsi:type="dcterms:W3CDTF">2023-04-06T08:16:22Z</dcterms:modified>
</cp:coreProperties>
</file>