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747775"/>
          </p15:clr>
        </p15:guide>
        <p15:guide id="2" orient="horz" pos="27213">
          <p15:clr>
            <a:srgbClr val="747775"/>
          </p15:clr>
        </p15:guide>
        <p15:guide id="3" pos="10204">
          <p15:clr>
            <a:srgbClr val="747775"/>
          </p15:clr>
        </p15:guide>
        <p15:guide id="4" pos="20160">
          <p15:clr>
            <a:srgbClr val="747775"/>
          </p15:clr>
        </p15:guide>
        <p15:guide id="5" pos="249">
          <p15:clr>
            <a:srgbClr val="747775"/>
          </p15:clr>
        </p15:guide>
        <p15:guide id="6" pos="648">
          <p15:clr>
            <a:srgbClr val="747775"/>
          </p15:clr>
        </p15:guide>
        <p15:guide id="7" pos="19757">
          <p15:clr>
            <a:srgbClr val="747775"/>
          </p15:clr>
        </p15:guide>
        <p15:guide id="8" pos="9804">
          <p15:clr>
            <a:srgbClr val="747775"/>
          </p15:clr>
        </p15:guide>
        <p15:guide id="9" pos="1061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jh9FqJ/exS8HM8Iq1rzYBVFUUe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0" autoAdjust="0"/>
  </p:normalViewPr>
  <p:slideViewPr>
    <p:cSldViewPr snapToGrid="0">
      <p:cViewPr>
        <p:scale>
          <a:sx n="50" d="100"/>
          <a:sy n="50" d="100"/>
        </p:scale>
        <p:origin x="-5644" y="-11112"/>
      </p:cViewPr>
      <p:guideLst>
        <p:guide orient="horz"/>
        <p:guide orient="horz" pos="27213"/>
        <p:guide pos="10204"/>
        <p:guide pos="20160"/>
        <p:guide pos="249"/>
        <p:guide pos="648"/>
        <p:guide pos="19757"/>
        <p:guide pos="9804"/>
        <p:guide pos="106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21a35fa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g2121a35fa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2121a35fa11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29947" y="13420201"/>
            <a:ext cx="27539395" cy="926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859894" y="24480362"/>
            <a:ext cx="22679502" cy="110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888888"/>
              </a:buClr>
              <a:buSzPts val="150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rgbClr val="888888"/>
              </a:buClr>
              <a:buSzPts val="13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rgbClr val="888888"/>
              </a:buClr>
              <a:buSzPts val="1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rgbClr val="888888"/>
              </a:buClr>
              <a:buSzPts val="9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rgbClr val="888888"/>
              </a:buClr>
              <a:buSzPts val="9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499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499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499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499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620837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1069637" y="40039925"/>
            <a:ext cx="10260012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3220362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2" cy="719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5743002" y="63500942"/>
            <a:ext cx="51394494" cy="17962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1066736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199"/>
              <a:buChar char="•"/>
              <a:defRPr sz="13200"/>
            </a:lvl1pPr>
            <a:lvl2pPr marL="914400" lvl="1" indent="-946086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299"/>
              <a:buChar char="–"/>
              <a:defRPr sz="11300"/>
            </a:lvl2pPr>
            <a:lvl3pPr marL="1371600" lvl="2" indent="-831786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99"/>
              <a:buChar char="•"/>
              <a:defRPr sz="9500"/>
            </a:lvl3pPr>
            <a:lvl4pPr marL="1828800" lvl="3" indent="-76828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499"/>
              <a:buChar char="–"/>
              <a:defRPr sz="8500"/>
            </a:lvl4pPr>
            <a:lvl5pPr marL="2286000" lvl="4" indent="-76828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499"/>
              <a:buChar char="»"/>
              <a:defRPr sz="8500"/>
            </a:lvl5pPr>
            <a:lvl6pPr marL="2743200" lvl="5" indent="-76828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499"/>
              <a:buChar char="•"/>
              <a:defRPr sz="8500"/>
            </a:lvl6pPr>
            <a:lvl7pPr marL="3200400" lvl="6" indent="-76828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499"/>
              <a:buChar char="•"/>
              <a:defRPr sz="8500"/>
            </a:lvl7pPr>
            <a:lvl8pPr marL="3657600" lvl="7" indent="-76828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499"/>
              <a:buChar char="•"/>
              <a:defRPr sz="8500"/>
            </a:lvl8pPr>
            <a:lvl9pPr marL="4114800" lvl="8" indent="-76828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499"/>
              <a:buChar char="•"/>
              <a:defRPr sz="85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57677485" y="63500942"/>
            <a:ext cx="51394497" cy="17962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1066736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199"/>
              <a:buChar char="•"/>
              <a:defRPr sz="13200"/>
            </a:lvl1pPr>
            <a:lvl2pPr marL="914400" lvl="1" indent="-946086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299"/>
              <a:buChar char="–"/>
              <a:defRPr sz="11300"/>
            </a:lvl2pPr>
            <a:lvl3pPr marL="1371600" lvl="2" indent="-831786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99"/>
              <a:buChar char="•"/>
              <a:defRPr sz="9500"/>
            </a:lvl3pPr>
            <a:lvl4pPr marL="1828800" lvl="3" indent="-76828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499"/>
              <a:buChar char="–"/>
              <a:defRPr sz="8500"/>
            </a:lvl4pPr>
            <a:lvl5pPr marL="2286000" lvl="4" indent="-76828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499"/>
              <a:buChar char="»"/>
              <a:defRPr sz="8500"/>
            </a:lvl5pPr>
            <a:lvl6pPr marL="2743200" lvl="5" indent="-76828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499"/>
              <a:buChar char="•"/>
              <a:defRPr sz="8500"/>
            </a:lvl6pPr>
            <a:lvl7pPr marL="3200400" lvl="6" indent="-76828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499"/>
              <a:buChar char="•"/>
              <a:defRPr sz="8500"/>
            </a:lvl7pPr>
            <a:lvl8pPr marL="3657600" lvl="7" indent="-76828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499"/>
              <a:buChar char="•"/>
              <a:defRPr sz="8500"/>
            </a:lvl8pPr>
            <a:lvl9pPr marL="4114800" lvl="8" indent="-76828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499"/>
              <a:buChar char="•"/>
              <a:defRPr sz="85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620837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1069637" y="40039925"/>
            <a:ext cx="10260012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23220362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2559321" y="27760415"/>
            <a:ext cx="27539395" cy="858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9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2559321" y="18310277"/>
            <a:ext cx="27539395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499"/>
              <a:buNone/>
              <a:defRPr sz="95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888888"/>
              </a:buClr>
              <a:buSzPts val="8499"/>
              <a:buNone/>
              <a:defRPr sz="8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888888"/>
              </a:buClr>
              <a:buSzPts val="7599"/>
              <a:buNone/>
              <a:defRPr sz="7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599"/>
              <a:buNone/>
              <a:defRPr sz="6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599"/>
              <a:buNone/>
              <a:defRPr sz="6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599"/>
              <a:buNone/>
              <a:defRPr sz="6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599"/>
              <a:buNone/>
              <a:defRPr sz="6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599"/>
              <a:buNone/>
              <a:defRPr sz="6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599"/>
              <a:buNone/>
              <a:defRPr sz="6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620837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1069637" y="40039925"/>
            <a:ext cx="10260012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23220362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2" cy="719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1620837" y="10079037"/>
            <a:ext cx="29157612" cy="28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1620837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11069637" y="40039925"/>
            <a:ext cx="10260012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23220362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-19954450" y="114097162"/>
            <a:ext cx="232223430" cy="258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-71888932" y="88532099"/>
            <a:ext cx="232223430" cy="76959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620837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1069637" y="40039925"/>
            <a:ext cx="10260012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23220362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2" cy="719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1943893" y="9755981"/>
            <a:ext cx="28511500" cy="2915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1620837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11069637" y="40039925"/>
            <a:ext cx="10260012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23220362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350488" y="30240448"/>
            <a:ext cx="19439573" cy="357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5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6350488" y="3860057"/>
            <a:ext cx="19439573" cy="25920383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350488" y="33810504"/>
            <a:ext cx="19439573" cy="507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599"/>
              <a:buNone/>
              <a:defRPr sz="6600"/>
            </a:lvl1pPr>
            <a:lvl2pPr marL="914400" lvl="1" indent="-22860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699"/>
              <a:buNone/>
              <a:defRPr sz="5700"/>
            </a:lvl2pPr>
            <a:lvl3pPr marL="1371600" lvl="2" indent="-22860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3pPr>
            <a:lvl4pPr marL="1828800" lvl="3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marL="2286000" lvl="4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marL="2743200" lvl="5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marL="3200400" lvl="6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marL="3657600" lvl="7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marL="4114800" lvl="8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1620837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11069637" y="40039925"/>
            <a:ext cx="10260012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23220362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619969" y="1720026"/>
            <a:ext cx="10659142" cy="732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5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2667221" y="1720028"/>
            <a:ext cx="18112102" cy="3687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1187323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098"/>
              <a:buChar char="•"/>
              <a:defRPr sz="15100"/>
            </a:lvl1pPr>
            <a:lvl2pPr marL="914400" lvl="1" indent="-1066736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199"/>
              <a:buChar char="–"/>
              <a:defRPr sz="13200"/>
            </a:lvl2pPr>
            <a:lvl3pPr marL="1371600" lvl="2" indent="-946086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299"/>
              <a:buChar char="•"/>
              <a:defRPr sz="11300"/>
            </a:lvl3pPr>
            <a:lvl4pPr marL="1828800" lvl="3" indent="-831786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99"/>
              <a:buChar char="–"/>
              <a:defRPr sz="9500"/>
            </a:lvl4pPr>
            <a:lvl5pPr marL="2286000" lvl="4" indent="-831786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99"/>
              <a:buChar char="»"/>
              <a:defRPr sz="9500"/>
            </a:lvl5pPr>
            <a:lvl6pPr marL="2743200" lvl="5" indent="-831786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99"/>
              <a:buChar char="•"/>
              <a:defRPr sz="9500"/>
            </a:lvl6pPr>
            <a:lvl7pPr marL="3200400" lvl="6" indent="-831786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99"/>
              <a:buChar char="•"/>
              <a:defRPr sz="9500"/>
            </a:lvl7pPr>
            <a:lvl8pPr marL="3657600" lvl="7" indent="-831786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99"/>
              <a:buChar char="•"/>
              <a:defRPr sz="9500"/>
            </a:lvl8pPr>
            <a:lvl9pPr marL="4114800" lvl="8" indent="-831786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99"/>
              <a:buChar char="•"/>
              <a:defRPr sz="95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1619969" y="9040138"/>
            <a:ext cx="10659142" cy="295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599"/>
              <a:buNone/>
              <a:defRPr sz="6600"/>
            </a:lvl1pPr>
            <a:lvl2pPr marL="914400" lvl="1" indent="-22860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699"/>
              <a:buNone/>
              <a:defRPr sz="5700"/>
            </a:lvl2pPr>
            <a:lvl3pPr marL="1371600" lvl="2" indent="-22860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3pPr>
            <a:lvl4pPr marL="1828800" lvl="3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marL="2286000" lvl="4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marL="2743200" lvl="5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marL="3200400" lvl="6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marL="3657600" lvl="7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marL="4114800" lvl="8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620837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11069637" y="40039925"/>
            <a:ext cx="10260012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23220362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1620837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11069637" y="40039925"/>
            <a:ext cx="10260012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23220362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2" cy="719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1620837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11069637" y="40039925"/>
            <a:ext cx="10260012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23220362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619965" y="1730028"/>
            <a:ext cx="29159359" cy="720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619965" y="9670148"/>
            <a:ext cx="14315312" cy="403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299"/>
              <a:buNone/>
              <a:defRPr sz="11300" b="1"/>
            </a:lvl1pPr>
            <a:lvl2pPr marL="914400" lvl="1" indent="-2286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99"/>
              <a:buNone/>
              <a:defRPr sz="9500" b="1"/>
            </a:lvl2pPr>
            <a:lvl3pPr marL="1371600" lvl="2" indent="-228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499"/>
              <a:buNone/>
              <a:defRPr sz="8500" b="1"/>
            </a:lvl3pPr>
            <a:lvl4pPr marL="1828800" lvl="3" indent="-22860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None/>
              <a:defRPr sz="7600" b="1"/>
            </a:lvl4pPr>
            <a:lvl5pPr marL="2286000" lvl="4" indent="-22860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None/>
              <a:defRPr sz="7600" b="1"/>
            </a:lvl5pPr>
            <a:lvl6pPr marL="2743200" lvl="5" indent="-22860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None/>
              <a:defRPr sz="7600" b="1"/>
            </a:lvl6pPr>
            <a:lvl7pPr marL="3200400" lvl="6" indent="-22860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None/>
              <a:defRPr sz="7600" b="1"/>
            </a:lvl7pPr>
            <a:lvl8pPr marL="3657600" lvl="7" indent="-22860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None/>
              <a:defRPr sz="7600" b="1"/>
            </a:lvl8pPr>
            <a:lvl9pPr marL="4114800" lvl="8" indent="-22860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None/>
              <a:defRPr sz="7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1619965" y="13700203"/>
            <a:ext cx="14315312" cy="248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946086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299"/>
              <a:buChar char="•"/>
              <a:defRPr sz="11300"/>
            </a:lvl1pPr>
            <a:lvl2pPr marL="914400" lvl="1" indent="-831786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99"/>
              <a:buChar char="–"/>
              <a:defRPr sz="9500"/>
            </a:lvl2pPr>
            <a:lvl3pPr marL="1371600" lvl="2" indent="-76828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499"/>
              <a:buChar char="•"/>
              <a:defRPr sz="8500"/>
            </a:lvl3pPr>
            <a:lvl4pPr marL="1828800" lvl="3" indent="-711136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Char char="–"/>
              <a:defRPr sz="7600"/>
            </a:lvl4pPr>
            <a:lvl5pPr marL="2286000" lvl="4" indent="-711136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Char char="»"/>
              <a:defRPr sz="7600"/>
            </a:lvl5pPr>
            <a:lvl6pPr marL="2743200" lvl="5" indent="-711136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Char char="•"/>
              <a:defRPr sz="7600"/>
            </a:lvl6pPr>
            <a:lvl7pPr marL="3200400" lvl="6" indent="-711136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Char char="•"/>
              <a:defRPr sz="7600"/>
            </a:lvl7pPr>
            <a:lvl8pPr marL="3657600" lvl="7" indent="-711136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Char char="•"/>
              <a:defRPr sz="7600"/>
            </a:lvl8pPr>
            <a:lvl9pPr marL="4114800" lvl="8" indent="-711136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Char char="•"/>
              <a:defRPr sz="7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16458390" y="9670148"/>
            <a:ext cx="14320935" cy="403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299"/>
              <a:buNone/>
              <a:defRPr sz="11300" b="1"/>
            </a:lvl1pPr>
            <a:lvl2pPr marL="914400" lvl="1" indent="-2286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99"/>
              <a:buNone/>
              <a:defRPr sz="9500" b="1"/>
            </a:lvl2pPr>
            <a:lvl3pPr marL="1371600" lvl="2" indent="-228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499"/>
              <a:buNone/>
              <a:defRPr sz="8500" b="1"/>
            </a:lvl3pPr>
            <a:lvl4pPr marL="1828800" lvl="3" indent="-22860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None/>
              <a:defRPr sz="7600" b="1"/>
            </a:lvl4pPr>
            <a:lvl5pPr marL="2286000" lvl="4" indent="-22860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None/>
              <a:defRPr sz="7600" b="1"/>
            </a:lvl5pPr>
            <a:lvl6pPr marL="2743200" lvl="5" indent="-22860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None/>
              <a:defRPr sz="7600" b="1"/>
            </a:lvl6pPr>
            <a:lvl7pPr marL="3200400" lvl="6" indent="-22860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None/>
              <a:defRPr sz="7600" b="1"/>
            </a:lvl7pPr>
            <a:lvl8pPr marL="3657600" lvl="7" indent="-22860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None/>
              <a:defRPr sz="7600" b="1"/>
            </a:lvl8pPr>
            <a:lvl9pPr marL="4114800" lvl="8" indent="-22860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None/>
              <a:defRPr sz="7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16458390" y="13700203"/>
            <a:ext cx="14320935" cy="248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946086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299"/>
              <a:buChar char="•"/>
              <a:defRPr sz="11300"/>
            </a:lvl1pPr>
            <a:lvl2pPr marL="914400" lvl="1" indent="-831786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99"/>
              <a:buChar char="–"/>
              <a:defRPr sz="9500"/>
            </a:lvl2pPr>
            <a:lvl3pPr marL="1371600" lvl="2" indent="-76828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499"/>
              <a:buChar char="•"/>
              <a:defRPr sz="8500"/>
            </a:lvl3pPr>
            <a:lvl4pPr marL="1828800" lvl="3" indent="-711136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Char char="–"/>
              <a:defRPr sz="7600"/>
            </a:lvl4pPr>
            <a:lvl5pPr marL="2286000" lvl="4" indent="-711136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Char char="»"/>
              <a:defRPr sz="7600"/>
            </a:lvl5pPr>
            <a:lvl6pPr marL="2743200" lvl="5" indent="-711136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Char char="•"/>
              <a:defRPr sz="7600"/>
            </a:lvl6pPr>
            <a:lvl7pPr marL="3200400" lvl="6" indent="-711136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Char char="•"/>
              <a:defRPr sz="7600"/>
            </a:lvl7pPr>
            <a:lvl8pPr marL="3657600" lvl="7" indent="-711136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Char char="•"/>
              <a:defRPr sz="7600"/>
            </a:lvl8pPr>
            <a:lvl9pPr marL="4114800" lvl="8" indent="-711136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599"/>
              <a:buChar char="•"/>
              <a:defRPr sz="7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1620837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11069637" y="40039925"/>
            <a:ext cx="10260012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23220362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2" cy="719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620837" y="10079037"/>
            <a:ext cx="29157612" cy="28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31786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99"/>
              <a:buFont typeface="Arial"/>
              <a:buChar char="•"/>
              <a:defRPr sz="9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31786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99"/>
              <a:buFont typeface="Arial"/>
              <a:buChar char="•"/>
              <a:defRPr sz="9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31786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99"/>
              <a:buFont typeface="Arial"/>
              <a:buChar char="•"/>
              <a:defRPr sz="9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31786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99"/>
              <a:buFont typeface="Arial"/>
              <a:buChar char="•"/>
              <a:defRPr sz="9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620837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1069637" y="40039925"/>
            <a:ext cx="10260012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220362" y="40039925"/>
            <a:ext cx="75580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mailto:*unzimai.vulou@ufv.br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2121a35fa1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"/>
            <a:ext cx="32398950" cy="575981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2121a35fa11_0_0"/>
          <p:cNvSpPr txBox="1"/>
          <p:nvPr/>
        </p:nvSpPr>
        <p:spPr>
          <a:xfrm>
            <a:off x="4109134" y="5796290"/>
            <a:ext cx="23322920" cy="1877397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pt-BR" sz="4800" b="1" i="0" u="none" strike="noStrik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PARENTAGE ANALYSIS IN AUTOPOLYPLOIDS: INSIGHTS FROM SIMULATED AND EMPIRICAL DATA IN TETRAPLOID POTATO (</a:t>
            </a:r>
            <a:r>
              <a:rPr lang="pt-BR" sz="4800" b="1" i="1" u="none" strike="noStrik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Solanum tuberosum</a:t>
            </a:r>
            <a:r>
              <a:rPr lang="pt-BR" sz="4800" b="1" i="0" u="none" strike="noStrik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)</a:t>
            </a:r>
            <a:endParaRPr lang="pt-BR" sz="4800" b="1" i="0" u="none" strike="noStrik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121a35fa11_0_0"/>
          <p:cNvSpPr txBox="1"/>
          <p:nvPr/>
        </p:nvSpPr>
        <p:spPr>
          <a:xfrm flipH="1">
            <a:off x="2807536" y="7556895"/>
            <a:ext cx="29157600" cy="707846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rtl="0">
              <a:spcBef>
                <a:spcPts val="1200"/>
              </a:spcBef>
              <a:spcAft>
                <a:spcPts val="0"/>
              </a:spcAft>
            </a:pPr>
            <a:r>
              <a:rPr lang="pt-BR" sz="3000" b="0" i="0" u="none" strike="noStrike" dirty="0">
                <a:solidFill>
                  <a:srgbClr val="000000"/>
                </a:solidFill>
                <a:effectLst/>
                <a:latin typeface="+mj-lt"/>
              </a:rPr>
              <a:t>Innocent Vulou Unzimai</a:t>
            </a:r>
            <a:r>
              <a:rPr lang="pt-BR" sz="3000" b="0" i="0" u="none" strike="noStrike" baseline="30000" dirty="0">
                <a:solidFill>
                  <a:srgbClr val="000000"/>
                </a:solidFill>
                <a:effectLst/>
                <a:latin typeface="+mj-lt"/>
              </a:rPr>
              <a:t>1*</a:t>
            </a:r>
            <a:r>
              <a:rPr lang="pt-BR" sz="3000" b="0" i="0" u="none" strike="noStrike" dirty="0">
                <a:solidFill>
                  <a:srgbClr val="000000"/>
                </a:solidFill>
                <a:effectLst/>
                <a:latin typeface="+mj-lt"/>
              </a:rPr>
              <a:t>; Carla Cristina</a:t>
            </a:r>
            <a:r>
              <a:rPr lang="pt-BR" sz="3000" b="0" i="0" u="none" strike="noStrike" baseline="300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pt-BR" sz="3000" b="0" i="0" u="none" strike="noStrike" dirty="0">
                <a:solidFill>
                  <a:srgbClr val="000000"/>
                </a:solidFill>
                <a:effectLst/>
                <a:latin typeface="+mj-lt"/>
              </a:rPr>
              <a:t>da Silva</a:t>
            </a:r>
            <a:r>
              <a:rPr lang="pt-BR" sz="3000" b="0" i="0" u="none" strike="noStrike" baseline="30000" dirty="0">
                <a:solidFill>
                  <a:srgbClr val="000000"/>
                </a:solidFill>
                <a:effectLst/>
                <a:latin typeface="+mj-lt"/>
              </a:rPr>
              <a:t>1</a:t>
            </a:r>
            <a:r>
              <a:rPr lang="pt-BR" sz="3000" b="0" i="0" u="none" strike="noStrike" dirty="0">
                <a:solidFill>
                  <a:srgbClr val="000000"/>
                </a:solidFill>
                <a:effectLst/>
                <a:latin typeface="+mj-lt"/>
              </a:rPr>
              <a:t>; Thiago Mendes</a:t>
            </a:r>
            <a:r>
              <a:rPr lang="pt-BR" sz="3000" b="0" i="0" u="none" strike="noStrike" baseline="30000" dirty="0">
                <a:solidFill>
                  <a:srgbClr val="000000"/>
                </a:solidFill>
                <a:effectLst/>
                <a:latin typeface="+mj-lt"/>
              </a:rPr>
              <a:t>2</a:t>
            </a:r>
            <a:r>
              <a:rPr lang="pt-BR" sz="3000" b="0" i="0" u="none" strike="noStrike" dirty="0">
                <a:solidFill>
                  <a:srgbClr val="000000"/>
                </a:solidFill>
                <a:effectLst/>
                <a:latin typeface="+mj-lt"/>
              </a:rPr>
              <a:t>; Moctar Kante</a:t>
            </a:r>
            <a:r>
              <a:rPr lang="pt-BR" sz="3000" b="0" i="0" u="none" strike="noStrike" baseline="30000" dirty="0">
                <a:solidFill>
                  <a:srgbClr val="000000"/>
                </a:solidFill>
                <a:effectLst/>
                <a:latin typeface="+mj-lt"/>
              </a:rPr>
              <a:t>2</a:t>
            </a:r>
            <a:r>
              <a:rPr lang="pt-BR" sz="3000" b="0" i="0" u="none" strike="noStrike" dirty="0">
                <a:solidFill>
                  <a:srgbClr val="000000"/>
                </a:solidFill>
                <a:effectLst/>
                <a:latin typeface="+mj-lt"/>
              </a:rPr>
              <a:t>; Guilherme da Silva Pereira</a:t>
            </a:r>
            <a:r>
              <a:rPr lang="pt-BR" sz="3000" b="0" i="0" u="none" strike="noStrike" baseline="30000" dirty="0">
                <a:solidFill>
                  <a:srgbClr val="000000"/>
                </a:solidFill>
                <a:effectLst/>
                <a:latin typeface="+mj-lt"/>
              </a:rPr>
              <a:t>1</a:t>
            </a:r>
            <a:endParaRPr lang="pt-BR" sz="3000" b="0" dirty="0">
              <a:effectLst/>
              <a:latin typeface="+mj-lt"/>
            </a:endParaRPr>
          </a:p>
        </p:txBody>
      </p:sp>
      <p:sp>
        <p:nvSpPr>
          <p:cNvPr id="92" name="Google Shape;92;g2121a35fa11_0_0"/>
          <p:cNvSpPr txBox="1"/>
          <p:nvPr/>
        </p:nvSpPr>
        <p:spPr>
          <a:xfrm>
            <a:off x="1620677" y="8369927"/>
            <a:ext cx="29157600" cy="887382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baseline="30000" dirty="0">
                <a:solidFill>
                  <a:srgbClr val="000000"/>
                </a:solidFill>
                <a:effectLst/>
                <a:latin typeface="+mj-lt"/>
              </a:rPr>
              <a:t>1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+mj-lt"/>
              </a:rPr>
              <a:t>Federal University of Viçosa, </a:t>
            </a:r>
            <a:r>
              <a:rPr lang="en-US" sz="2500" b="0" i="0" strike="noStrike" dirty="0">
                <a:solidFill>
                  <a:srgbClr val="000000"/>
                </a:solidFill>
                <a:effectLst/>
                <a:latin typeface="+mj-lt"/>
              </a:rPr>
              <a:t>Brazil </a:t>
            </a:r>
            <a:r>
              <a:rPr lang="en-US" sz="2500" b="0" i="0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500" b="0" i="0" strike="noStrike" cap="none" dirty="0">
                <a:solidFill>
                  <a:schemeClr val="dk1"/>
                </a:solidFill>
                <a:sym typeface="Arial"/>
                <a:hlinkClick r:id="rId4"/>
              </a:rPr>
              <a:t>*</a:t>
            </a:r>
            <a:r>
              <a:rPr lang="en-US" sz="2500" b="0" i="0" u="sng" strike="noStrike" cap="none" dirty="0">
                <a:solidFill>
                  <a:schemeClr val="dk1"/>
                </a:solidFill>
                <a:sym typeface="Arial"/>
                <a:hlinkClick r:id="rId4"/>
              </a:rPr>
              <a:t>u</a:t>
            </a:r>
            <a:r>
              <a:rPr lang="en-US" sz="2500" u="sng" dirty="0">
                <a:solidFill>
                  <a:schemeClr val="dk1"/>
                </a:solidFill>
                <a:hlinkClick r:id="rId4"/>
              </a:rPr>
              <a:t>nzimai.vulou@ufv.br</a:t>
            </a:r>
            <a:endParaRPr sz="25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sz="1800" b="0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pt-BR" sz="2500" b="0" i="0" u="none" strike="noStrike" baseline="30000" dirty="0">
                <a:solidFill>
                  <a:srgbClr val="000000"/>
                </a:solidFill>
                <a:effectLst/>
                <a:latin typeface="+mj-lt"/>
              </a:rPr>
              <a:t>2</a:t>
            </a:r>
            <a:r>
              <a:rPr lang="pt-BR" sz="2500" b="0" i="0" u="none" strike="noStrike" dirty="0">
                <a:solidFill>
                  <a:srgbClr val="000000"/>
                </a:solidFill>
                <a:effectLst/>
                <a:latin typeface="+mj-lt"/>
              </a:rPr>
              <a:t>International Potato Center, Peru	</a:t>
            </a:r>
            <a:endParaRPr sz="25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121a35fa11_0_0"/>
          <p:cNvSpPr txBox="1"/>
          <p:nvPr/>
        </p:nvSpPr>
        <p:spPr>
          <a:xfrm>
            <a:off x="1074558" y="17865718"/>
            <a:ext cx="14685556" cy="1599033"/>
          </a:xfrm>
          <a:prstGeom prst="rect">
            <a:avLst/>
          </a:prstGeom>
          <a:solidFill>
            <a:schemeClr val="tx2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4800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To obtain proportions of true and false offspring-parental assignments using dosage-sensitive single nucleotide polymorphisms (SNPs) molecular marker data in tetraploid potato</a:t>
            </a:r>
            <a:r>
              <a:rPr lang="en-US" sz="3000" dirty="0">
                <a:latin typeface="+mn-lt"/>
              </a:rPr>
              <a:t> (</a:t>
            </a:r>
            <a:r>
              <a:rPr lang="en-US" sz="3000" i="1" dirty="0">
                <a:latin typeface="+mn-lt"/>
              </a:rPr>
              <a:t>Solanum tuberosum</a:t>
            </a:r>
            <a:r>
              <a:rPr lang="en-US" sz="3000" dirty="0">
                <a:latin typeface="+mn-lt"/>
              </a:rPr>
              <a:t>)</a:t>
            </a:r>
            <a:endParaRPr lang="en-US" sz="3000" b="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121a35fa11_0_0"/>
          <p:cNvSpPr txBox="1"/>
          <p:nvPr/>
        </p:nvSpPr>
        <p:spPr>
          <a:xfrm>
            <a:off x="16682565" y="35421618"/>
            <a:ext cx="15305239" cy="563112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 cap="rnd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Conclusion</a:t>
            </a:r>
          </a:p>
        </p:txBody>
      </p:sp>
      <p:sp>
        <p:nvSpPr>
          <p:cNvPr id="95" name="Google Shape;95;g2121a35fa11_0_0"/>
          <p:cNvSpPr txBox="1"/>
          <p:nvPr/>
        </p:nvSpPr>
        <p:spPr>
          <a:xfrm>
            <a:off x="16549178" y="9974150"/>
            <a:ext cx="15342491" cy="738518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 cap="rnd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4. Results  </a:t>
            </a:r>
            <a:endParaRPr sz="48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121a35fa11_0_0"/>
          <p:cNvSpPr txBox="1"/>
          <p:nvPr/>
        </p:nvSpPr>
        <p:spPr>
          <a:xfrm>
            <a:off x="16659897" y="39449258"/>
            <a:ext cx="15259904" cy="511300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 cap="rnd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 Acknowledgment</a:t>
            </a:r>
          </a:p>
        </p:txBody>
      </p:sp>
      <p:sp>
        <p:nvSpPr>
          <p:cNvPr id="98" name="Google Shape;98;g2121a35fa11_0_0"/>
          <p:cNvSpPr txBox="1"/>
          <p:nvPr/>
        </p:nvSpPr>
        <p:spPr>
          <a:xfrm>
            <a:off x="1117978" y="19867768"/>
            <a:ext cx="14520600" cy="645592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 cap="rnd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4800" b="1" dirty="0">
                <a:solidFill>
                  <a:schemeClr val="lt1"/>
                </a:solidFill>
              </a:rPr>
              <a:t>Breeding Population</a:t>
            </a:r>
            <a:r>
              <a:rPr lang="en-US" sz="4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Methods</a:t>
            </a:r>
          </a:p>
        </p:txBody>
      </p:sp>
      <p:sp>
        <p:nvSpPr>
          <p:cNvPr id="99" name="Google Shape;99;g2121a35fa11_0_0"/>
          <p:cNvSpPr txBox="1"/>
          <p:nvPr/>
        </p:nvSpPr>
        <p:spPr>
          <a:xfrm>
            <a:off x="1013976" y="21448685"/>
            <a:ext cx="14702703" cy="4154706"/>
          </a:xfrm>
          <a:prstGeom prst="rect">
            <a:avLst/>
          </a:prstGeom>
          <a:solidFill>
            <a:schemeClr val="tx2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ingdings" panose="05000000000000000000" pitchFamily="2" charset="2"/>
              <a:buChar char="q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Using </a:t>
            </a:r>
            <a:r>
              <a:rPr lang="en-US" sz="3000" b="0" i="1" u="none" strike="noStrike" dirty="0" err="1">
                <a:solidFill>
                  <a:srgbClr val="000000"/>
                </a:solidFill>
                <a:effectLst/>
                <a:latin typeface="+mn-lt"/>
              </a:rPr>
              <a:t>MultiPolyPop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 R package, we simulated a partial diallel pedigree population from crosses between 14 females and 4 males (full-sib family size = 35) based on </a:t>
            </a:r>
            <a:r>
              <a:rPr lang="en-US" sz="3000" b="0" i="1" u="none" strike="noStrike" dirty="0" err="1">
                <a:solidFill>
                  <a:srgbClr val="000000"/>
                </a:solidFill>
                <a:effectLst/>
                <a:latin typeface="+mn-lt"/>
              </a:rPr>
              <a:t>PedigreeSim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 software, together with sequence read depths and inferred dosages for 1,630 SNPs based on </a:t>
            </a:r>
            <a:r>
              <a:rPr lang="en-US" sz="3000" b="0" i="1" u="none" strike="noStrike" dirty="0" err="1">
                <a:solidFill>
                  <a:srgbClr val="000000"/>
                </a:solidFill>
                <a:effectLst/>
                <a:latin typeface="+mn-lt"/>
              </a:rPr>
              <a:t>updog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 R package. </a:t>
            </a:r>
          </a:p>
          <a:p>
            <a:pPr marL="685800" marR="0" lvl="0" indent="-685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ingdings" panose="05000000000000000000" pitchFamily="2" charset="2"/>
              <a:buChar char="q"/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ingdings" panose="05000000000000000000" pitchFamily="2" charset="2"/>
              <a:buChar char="q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By combining an increasing sample of markers (10, 30, 60, and 90 SNPs) with varying levels of missing data (0%, 10%, and 20%), we have obtained 1,000 files per combination (Fig.1). </a:t>
            </a:r>
          </a:p>
        </p:txBody>
      </p:sp>
      <p:sp>
        <p:nvSpPr>
          <p:cNvPr id="100" name="Google Shape;100;g2121a35fa11_0_0"/>
          <p:cNvSpPr txBox="1"/>
          <p:nvPr/>
        </p:nvSpPr>
        <p:spPr>
          <a:xfrm>
            <a:off x="16577312" y="10826829"/>
            <a:ext cx="15342489" cy="3517185"/>
          </a:xfrm>
          <a:prstGeom prst="rect">
            <a:avLst/>
          </a:prstGeom>
          <a:solidFill>
            <a:schemeClr val="tx2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endParaRPr lang="en-US" sz="3000" dirty="0">
              <a:solidFill>
                <a:srgbClr val="000000"/>
              </a:solidFill>
            </a:endParaRPr>
          </a:p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ingdings" panose="05000000000000000000" pitchFamily="2" charset="2"/>
              <a:buChar char="q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Simulated data results have shown that the percentage of true assignments was higher for crosses when parent sex is known (Fig.4) compared to when sex is unknown (Fig.5).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ingdings" panose="05000000000000000000" pitchFamily="2" charset="2"/>
              <a:buChar char="q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In the former case, 100% true assignments were achieved at 90 markers with 0% and 10% missing data, while 90% true assignments were recorded for samples with 20% missing data.</a:t>
            </a:r>
          </a:p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ingdings" panose="05000000000000000000" pitchFamily="2" charset="2"/>
              <a:buChar char="q"/>
            </a:pP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121a35fa11_0_0"/>
          <p:cNvSpPr txBox="1"/>
          <p:nvPr/>
        </p:nvSpPr>
        <p:spPr>
          <a:xfrm>
            <a:off x="16705233" y="36076895"/>
            <a:ext cx="15259904" cy="3202806"/>
          </a:xfrm>
          <a:prstGeom prst="rect">
            <a:avLst/>
          </a:prstGeom>
          <a:solidFill>
            <a:schemeClr val="tx2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685800" indent="-68580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>
                <a:latin typeface="+mn-lt"/>
              </a:rPr>
              <a:t>T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his study demonstrates the importance of parentage analysis to ensure higher quality control and fix pedigree issues before conducting any genetic data analysis. </a:t>
            </a:r>
          </a:p>
          <a:p>
            <a:pPr marL="685800" indent="-68580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We recommend that potato breeding programs continuously improve their genetic and experimental designs through correct pedigree annotation, proper pollination control, and non-detachable labeling tags to avoid mix-ups.</a:t>
            </a:r>
            <a:endParaRPr sz="4500" b="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121a35fa11_0_0"/>
          <p:cNvSpPr txBox="1"/>
          <p:nvPr/>
        </p:nvSpPr>
        <p:spPr>
          <a:xfrm>
            <a:off x="16602738" y="40197312"/>
            <a:ext cx="15362398" cy="961724"/>
          </a:xfrm>
          <a:prstGeom prst="rect">
            <a:avLst/>
          </a:prstGeom>
          <a:solidFill>
            <a:schemeClr val="tx2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grateful to CIP-Peru for providing us with the empirical data and to UFV for the </a:t>
            </a:r>
            <a:r>
              <a:rPr lang="en-US" sz="3000" dirty="0">
                <a:solidFill>
                  <a:schemeClr val="dk1"/>
                </a:solidFill>
              </a:rPr>
              <a:t> computational facilities used for conducting the analysis of this project.</a:t>
            </a: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121a35fa11_0_0"/>
          <p:cNvSpPr txBox="1"/>
          <p:nvPr/>
        </p:nvSpPr>
        <p:spPr>
          <a:xfrm>
            <a:off x="1157520" y="9960387"/>
            <a:ext cx="14685556" cy="655386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 cap="rnd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  <a:endParaRPr sz="48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3F9BFC-0414-6116-30C0-AA43F5322EE6}"/>
              </a:ext>
            </a:extLst>
          </p:cNvPr>
          <p:cNvSpPr/>
          <p:nvPr/>
        </p:nvSpPr>
        <p:spPr>
          <a:xfrm>
            <a:off x="1157520" y="20706140"/>
            <a:ext cx="7616829" cy="54305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3.1. Simulated data</a:t>
            </a:r>
            <a:endParaRPr lang="en-UG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DD2A9-0942-CF99-563D-BB1B6E65FF44}"/>
              </a:ext>
            </a:extLst>
          </p:cNvPr>
          <p:cNvSpPr txBox="1"/>
          <p:nvPr/>
        </p:nvSpPr>
        <p:spPr>
          <a:xfrm>
            <a:off x="1114100" y="10779431"/>
            <a:ext cx="14728976" cy="3785652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0" i="0" u="none" strike="noStrike" dirty="0">
                <a:solidFill>
                  <a:schemeClr val="tx1"/>
                </a:solidFill>
                <a:effectLst/>
                <a:latin typeface="+mn-lt"/>
              </a:rPr>
              <a:t>Mislabeling and pedigree errors 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in outbreeding clonally propagated crops like potato are inevitable due to complex work operations during parental crossing and offspring propagation.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>
                <a:latin typeface="+mn-lt"/>
              </a:rPr>
              <a:t>A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n increasing loss of offspring-parental identity occur especially when big genetic crossing blocks are set up. Literature points to error rates of 5%-10% in many breeding programs, with pedigree errors having an adverse impact on genetic data analysis. </a:t>
            </a:r>
            <a:endParaRPr lang="en-UG" sz="3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6CA81C-6A1C-84FD-D1DD-696692084928}"/>
              </a:ext>
            </a:extLst>
          </p:cNvPr>
          <p:cNvGrpSpPr/>
          <p:nvPr/>
        </p:nvGrpSpPr>
        <p:grpSpPr>
          <a:xfrm>
            <a:off x="3918341" y="14989429"/>
            <a:ext cx="10527527" cy="887494"/>
            <a:chOff x="2248673" y="15111815"/>
            <a:chExt cx="10527527" cy="8874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0117D0-9C45-0A35-10C3-FD6258125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8673" y="15111815"/>
              <a:ext cx="4643937" cy="841759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D380E764-BB2B-E86B-8DF8-D2A495D31FE1}"/>
                </a:ext>
              </a:extLst>
            </p:cNvPr>
            <p:cNvSpPr/>
            <p:nvPr/>
          </p:nvSpPr>
          <p:spPr>
            <a:xfrm>
              <a:off x="7076349" y="15506513"/>
              <a:ext cx="1197927" cy="241727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FB6B9D2-7501-F1BF-3E15-A0C3FD732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0709" y="15129479"/>
              <a:ext cx="3975491" cy="869830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17" name="Google Shape;103;g2121a35fa11_0_0">
            <a:extLst>
              <a:ext uri="{FF2B5EF4-FFF2-40B4-BE49-F238E27FC236}">
                <a16:creationId xmlns:a16="http://schemas.microsoft.com/office/drawing/2014/main" id="{0F5D7EE8-0406-B1C7-A1D0-C5BAFC80D1CE}"/>
              </a:ext>
            </a:extLst>
          </p:cNvPr>
          <p:cNvSpPr txBox="1"/>
          <p:nvPr/>
        </p:nvSpPr>
        <p:spPr>
          <a:xfrm>
            <a:off x="1074558" y="17027700"/>
            <a:ext cx="14642117" cy="697176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 cap="rnd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GOAL</a:t>
            </a:r>
            <a:endParaRPr sz="4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99;g2121a35fa11_0_0">
            <a:extLst>
              <a:ext uri="{FF2B5EF4-FFF2-40B4-BE49-F238E27FC236}">
                <a16:creationId xmlns:a16="http://schemas.microsoft.com/office/drawing/2014/main" id="{0BB1A914-23B8-7843-B3BF-5DF0560F77AE}"/>
              </a:ext>
            </a:extLst>
          </p:cNvPr>
          <p:cNvSpPr txBox="1"/>
          <p:nvPr/>
        </p:nvSpPr>
        <p:spPr>
          <a:xfrm>
            <a:off x="1057412" y="31711053"/>
            <a:ext cx="14542061" cy="3365500"/>
          </a:xfrm>
          <a:prstGeom prst="rect">
            <a:avLst/>
          </a:prstGeom>
          <a:solidFill>
            <a:schemeClr val="tx2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ingdings" panose="05000000000000000000" pitchFamily="2" charset="2"/>
              <a:buChar char="q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Empirical genotyping data for a potato population from CIP-Peru generated from crosses between 13 females and 4 males (N = 359 individuals) was done using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DArTag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 technology with 2,315 SNPs (filtered at 10% missing data). </a:t>
            </a:r>
          </a:p>
          <a:p>
            <a:pPr marL="685800" marR="0" lvl="0" indent="-685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ingdings" panose="05000000000000000000" pitchFamily="2" charset="2"/>
              <a:buChar char="q"/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ingdings" panose="05000000000000000000" pitchFamily="2" charset="2"/>
              <a:buChar char="q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Parentage analysis was conducted in </a:t>
            </a:r>
            <a:r>
              <a:rPr lang="en-US" sz="3000" b="0" i="1" u="none" strike="noStrike" dirty="0">
                <a:solidFill>
                  <a:srgbClr val="000000"/>
                </a:solidFill>
                <a:effectLst/>
                <a:latin typeface="+mn-lt"/>
              </a:rPr>
              <a:t>Polygene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 v.1.7 software using a maximum likelihood-based polysomic inheritance model to obtain the best possible parental assignment combinations for each offspring (simulated or empirical data).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7B8D8A3-DA47-F6B8-D444-2550B3C68321}"/>
              </a:ext>
            </a:extLst>
          </p:cNvPr>
          <p:cNvSpPr/>
          <p:nvPr/>
        </p:nvSpPr>
        <p:spPr>
          <a:xfrm>
            <a:off x="8583142" y="27683328"/>
            <a:ext cx="1197927" cy="2417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9256AD-AFB5-30DF-1255-D1A548B3170B}"/>
              </a:ext>
            </a:extLst>
          </p:cNvPr>
          <p:cNvSpPr txBox="1"/>
          <p:nvPr/>
        </p:nvSpPr>
        <p:spPr>
          <a:xfrm>
            <a:off x="10167147" y="26583526"/>
            <a:ext cx="5432325" cy="290848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Parentage Analysis in Polygene through Python</a:t>
            </a:r>
          </a:p>
          <a:p>
            <a:pPr algn="ctr"/>
            <a:endParaRPr lang="en-US" sz="2500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4x14_Parentpair.txt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4x14_Parentpair_unknown.txt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4x14_allele_freq.txt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4x14_diversity.txt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                                      Total = 48k output files</a:t>
            </a:r>
            <a:endParaRPr lang="en-UG" dirty="0">
              <a:solidFill>
                <a:srgbClr val="FF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852FCA-C6F0-6E72-057F-8608E4BEE321}"/>
              </a:ext>
            </a:extLst>
          </p:cNvPr>
          <p:cNvSpPr/>
          <p:nvPr/>
        </p:nvSpPr>
        <p:spPr>
          <a:xfrm>
            <a:off x="1074559" y="30871941"/>
            <a:ext cx="7310684" cy="70617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3.2. Empirical data</a:t>
            </a:r>
            <a:endParaRPr lang="en-UG" sz="4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85FA-14E7-9964-285F-C96F39F7540F}"/>
              </a:ext>
            </a:extLst>
          </p:cNvPr>
          <p:cNvSpPr txBox="1"/>
          <p:nvPr/>
        </p:nvSpPr>
        <p:spPr>
          <a:xfrm>
            <a:off x="2057401" y="29743382"/>
            <a:ext cx="13659278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chemeClr val="bg2"/>
                </a:solidFill>
              </a:rPr>
              <a:t>Fig.2. An illustration of sampling of varied number of markers at different proportions of missing data as input files and their associated output files after parentage analysis </a:t>
            </a:r>
            <a:endParaRPr lang="en-UG" sz="1800" b="1" dirty="0">
              <a:solidFill>
                <a:schemeClr val="bg2"/>
              </a:solidFill>
            </a:endParaRPr>
          </a:p>
        </p:txBody>
      </p:sp>
      <p:sp>
        <p:nvSpPr>
          <p:cNvPr id="33" name="Google Shape;100;g2121a35fa11_0_0">
            <a:extLst>
              <a:ext uri="{FF2B5EF4-FFF2-40B4-BE49-F238E27FC236}">
                <a16:creationId xmlns:a16="http://schemas.microsoft.com/office/drawing/2014/main" id="{96544426-6551-C20C-3EFF-832BA0BB0442}"/>
              </a:ext>
            </a:extLst>
          </p:cNvPr>
          <p:cNvSpPr txBox="1"/>
          <p:nvPr/>
        </p:nvSpPr>
        <p:spPr>
          <a:xfrm>
            <a:off x="17295040" y="27426014"/>
            <a:ext cx="14670096" cy="1801654"/>
          </a:xfrm>
          <a:prstGeom prst="rect">
            <a:avLst/>
          </a:prstGeom>
          <a:solidFill>
            <a:schemeClr val="tx2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endParaRPr lang="en-US" sz="40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ingdings" panose="05000000000000000000" pitchFamily="2" charset="2"/>
              <a:buChar char="q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Empirical data results show 150 (41.8%) individuals with correct assignment for both parents, 172 (47.9%) individuals with one correct parent (either female or male), and 37 (10.3%) individuals with both parents incorrectly assigned (Fig.6</a:t>
            </a:r>
            <a:r>
              <a:rPr lang="en-US" sz="3000" dirty="0">
                <a:solidFill>
                  <a:schemeClr val="dk1"/>
                </a:solidFill>
                <a:effectLst/>
                <a:latin typeface="+mn-lt"/>
              </a:rPr>
              <a:t>.)</a:t>
            </a:r>
            <a:endParaRPr sz="3000" b="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685800" marR="0" lvl="0" indent="-685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Wingdings" panose="05000000000000000000" pitchFamily="2" charset="2"/>
              <a:buChar char="q"/>
            </a:pPr>
            <a:endParaRPr sz="4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177A97-ABC2-693D-ACB3-96B4048DA762}"/>
              </a:ext>
            </a:extLst>
          </p:cNvPr>
          <p:cNvSpPr txBox="1"/>
          <p:nvPr/>
        </p:nvSpPr>
        <p:spPr>
          <a:xfrm>
            <a:off x="19685035" y="26771135"/>
            <a:ext cx="9676642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</a:rPr>
              <a:t>Fig.5. Percentage and confidence of true assignments in parent pair  sexes-unknown </a:t>
            </a:r>
            <a:endParaRPr lang="en-UG" sz="1800" b="1" dirty="0">
              <a:solidFill>
                <a:schemeClr val="bg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CCEDD9-B424-B714-7835-0124FA513718}"/>
              </a:ext>
            </a:extLst>
          </p:cNvPr>
          <p:cNvSpPr txBox="1"/>
          <p:nvPr/>
        </p:nvSpPr>
        <p:spPr>
          <a:xfrm>
            <a:off x="21207939" y="34830564"/>
            <a:ext cx="7352298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</a:rPr>
              <a:t>Fig.6. Proportion of the offspring-parental assignments in counts</a:t>
            </a:r>
            <a:endParaRPr lang="en-US" sz="2400" b="1" i="0" dirty="0">
              <a:solidFill>
                <a:schemeClr val="bg2"/>
              </a:solidFill>
              <a:effectLst/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176CC21-DDE2-6BF2-6F67-4C22BD5FF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541" y="25930915"/>
            <a:ext cx="7017111" cy="36196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8000AD4-4205-D6E2-D031-395D6EBC5120}"/>
              </a:ext>
            </a:extLst>
          </p:cNvPr>
          <p:cNvSpPr txBox="1"/>
          <p:nvPr/>
        </p:nvSpPr>
        <p:spPr>
          <a:xfrm>
            <a:off x="4583573" y="16037244"/>
            <a:ext cx="9522814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chemeClr val="bg2"/>
                </a:solidFill>
              </a:rPr>
              <a:t>Fig.1. An illustration of genetic crosses and their associated </a:t>
            </a:r>
            <a:r>
              <a:rPr lang="en-US" sz="1800" b="1" dirty="0" err="1">
                <a:solidFill>
                  <a:schemeClr val="bg2"/>
                </a:solidFill>
              </a:rPr>
              <a:t>labelings</a:t>
            </a:r>
            <a:r>
              <a:rPr lang="en-US" sz="1800" b="1" dirty="0">
                <a:solidFill>
                  <a:schemeClr val="bg2"/>
                </a:solidFill>
              </a:rPr>
              <a:t> and </a:t>
            </a:r>
            <a:r>
              <a:rPr lang="en-US" sz="1800" b="1" dirty="0" err="1">
                <a:solidFill>
                  <a:schemeClr val="bg2"/>
                </a:solidFill>
              </a:rPr>
              <a:t>taggings</a:t>
            </a:r>
            <a:endParaRPr lang="en-UG" sz="1800" b="1" dirty="0">
              <a:solidFill>
                <a:schemeClr val="bg2"/>
              </a:solidFill>
            </a:endParaRPr>
          </a:p>
        </p:txBody>
      </p:sp>
      <p:pic>
        <p:nvPicPr>
          <p:cNvPr id="1028" name="Picture 4" descr="International Potato Center (CIP)">
            <a:extLst>
              <a:ext uri="{FF2B5EF4-FFF2-40B4-BE49-F238E27FC236}">
                <a16:creationId xmlns:a16="http://schemas.microsoft.com/office/drawing/2014/main" id="{3BAEC3B5-D7D9-5342-95DE-B0137485B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720" y="41411347"/>
            <a:ext cx="4424516" cy="13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nternational Potato Center (CIP)">
            <a:extLst>
              <a:ext uri="{FF2B5EF4-FFF2-40B4-BE49-F238E27FC236}">
                <a16:creationId xmlns:a16="http://schemas.microsoft.com/office/drawing/2014/main" id="{1B49B723-9526-AD96-D47E-E219E427E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1959" y="5889169"/>
            <a:ext cx="4596309" cy="138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D4845-3199-4DE4-EB86-50CFB5E311F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6089" b="10517"/>
          <a:stretch/>
        </p:blipFill>
        <p:spPr>
          <a:xfrm>
            <a:off x="645914" y="6046466"/>
            <a:ext cx="3463220" cy="1534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BB3F9-FD28-230C-95B9-9E486769DE7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6089" b="10517"/>
          <a:stretch/>
        </p:blipFill>
        <p:spPr>
          <a:xfrm>
            <a:off x="18745053" y="41278644"/>
            <a:ext cx="3463220" cy="1534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02B7B5-D7A1-FE68-A31F-3A31C2CDB008}"/>
              </a:ext>
            </a:extLst>
          </p:cNvPr>
          <p:cNvSpPr txBox="1"/>
          <p:nvPr/>
        </p:nvSpPr>
        <p:spPr>
          <a:xfrm>
            <a:off x="4415752" y="42391729"/>
            <a:ext cx="841590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</a:rPr>
              <a:t>Fig.3. A nutshell of Parentage Analysis overall workflow in Autopolyploid</a:t>
            </a:r>
            <a:endParaRPr lang="en-US" sz="2400" b="1" i="0" dirty="0">
              <a:solidFill>
                <a:schemeClr val="bg2"/>
              </a:solidFill>
              <a:effectLst/>
              <a:latin typeface="+mj-lt"/>
            </a:endParaRPr>
          </a:p>
        </p:txBody>
      </p:sp>
      <p:pic>
        <p:nvPicPr>
          <p:cNvPr id="11" name="Picture 10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7643A88-1D8C-483D-CF12-FBBBC4DDCC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52659" y="14555645"/>
            <a:ext cx="10431639" cy="5670663"/>
          </a:xfrm>
          <a:prstGeom prst="rect">
            <a:avLst/>
          </a:prstGeom>
        </p:spPr>
      </p:pic>
      <p:pic>
        <p:nvPicPr>
          <p:cNvPr id="20" name="Picture 19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0137EE87-AD78-9E2B-919B-B32F6757C9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52659" y="20917674"/>
            <a:ext cx="10496932" cy="5737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F42C9A-FAF4-6F97-2B7D-E99E54D30B4D}"/>
              </a:ext>
            </a:extLst>
          </p:cNvPr>
          <p:cNvSpPr txBox="1"/>
          <p:nvPr/>
        </p:nvSpPr>
        <p:spPr>
          <a:xfrm>
            <a:off x="19308693" y="20253273"/>
            <a:ext cx="10052984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</a:rPr>
              <a:t>Fig.4. Percentage and confidence of true assignments in parent pair sexes-known </a:t>
            </a:r>
            <a:endParaRPr lang="en-UG" sz="1800" b="1" dirty="0">
              <a:solidFill>
                <a:schemeClr val="bg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F2E93F-9C04-5DE3-ED5A-5A00F36DDD11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575"/>
          <a:stretch/>
        </p:blipFill>
        <p:spPr>
          <a:xfrm>
            <a:off x="1734795" y="35163568"/>
            <a:ext cx="13378189" cy="7228161"/>
          </a:xfrm>
          <a:prstGeom prst="rect">
            <a:avLst/>
          </a:prstGeom>
        </p:spPr>
      </p:pic>
      <p:pic>
        <p:nvPicPr>
          <p:cNvPr id="15" name="Picture 14" descr="A blue rectangles with white text&#10;&#10;Description automatically generated">
            <a:extLst>
              <a:ext uri="{FF2B5EF4-FFF2-40B4-BE49-F238E27FC236}">
                <a16:creationId xmlns:a16="http://schemas.microsoft.com/office/drawing/2014/main" id="{6670CF28-CA67-A64A-3199-A28A2ADC829A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4661"/>
          <a:stretch/>
        </p:blipFill>
        <p:spPr>
          <a:xfrm>
            <a:off x="20777146" y="29320511"/>
            <a:ext cx="7705883" cy="5510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20BAC0-582A-D769-7B1F-4E871ECAB2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49591" y="41305820"/>
            <a:ext cx="1480195" cy="1480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487BBAF-46D4-4B9A-BC11-5F4C7BDD4D43}">
  <we:reference id="wa104051163" version="1.2.0.3" store="en-US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689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Times New Roman</vt:lpstr>
      <vt:lpstr>Wingdings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Rubisco</dc:creator>
  <cp:lastModifiedBy>Unzimai Innocent Vulou</cp:lastModifiedBy>
  <cp:revision>24</cp:revision>
  <dcterms:created xsi:type="dcterms:W3CDTF">2009-05-02T17:53:00Z</dcterms:created>
  <dcterms:modified xsi:type="dcterms:W3CDTF">2024-09-30T07:19:43Z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48B9F6A4A2EF47F19E187C932C98664C</vt:lpwstr>
  </property>
  <property fmtid="{D5CDD505-2E9C-101B-9397-08002B2CF9AE}" pid="3" name="KSOProductBuildVer">
    <vt:lpwstr>1046-11.2.0.11537</vt:lpwstr>
  </property>
</Properties>
</file>