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7" r:id="rId13"/>
    <p:sldId id="269" r:id="rId14"/>
    <p:sldId id="268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51AF1-E830-4B5F-B502-675621C45F3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AD215-91E2-421F-B8B3-8308D4D893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67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AD215-91E2-421F-B8B3-8308D4D8938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32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966CD-8453-48CC-819F-1E6EC5F07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70C0C-E58E-4986-AD0A-7466FA150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E9B2FA-7AE7-4E28-BB98-A4086A74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2223-651C-4F50-A735-8356CEEB95C3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FC63CD-7E0A-4B84-9527-51514A02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0D63C-3F7B-4FB1-ABFB-85D9A1A4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A7B-774C-4336-BCB3-4AD313C4A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7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9B628-9183-4789-BC1E-A00B7E5D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914B6-B830-40EE-8808-9B16A4ED0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731B93-7DD8-4D11-AD55-49A35B42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2223-651C-4F50-A735-8356CEEB95C3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773F3-B561-4CE1-AB3D-5B7B8CE4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1825E3-40DF-4678-AA75-5365AC1F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A7B-774C-4336-BCB3-4AD313C4A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8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71FAAE-A346-43E6-9E21-5D9EF766E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662893-3515-44DF-993A-32275F7AF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8A3E2-D0BF-4D27-9086-31E7C115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2223-651C-4F50-A735-8356CEEB95C3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A16BE-11D9-401D-AC9F-827D9195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E3A3DA-DAAA-4455-BAB6-67EB8695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A7B-774C-4336-BCB3-4AD313C4A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3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3A8E3-3308-4424-A4E4-79C99F54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00E71-2C64-4CC1-A136-256398A3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5116F9-A39D-4AA7-917A-E7E59F53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2223-651C-4F50-A735-8356CEEB95C3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7EDD6-908B-484B-B882-B8300D31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220BD-5007-4CB1-BE43-EDAC9273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A7B-774C-4336-BCB3-4AD313C4A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9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A3DE4-1717-417B-AE27-C91271C7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AA32D3-DA13-402A-927F-F1BF2EA0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037483-F5F6-4A00-884E-F9D36E38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2223-651C-4F50-A735-8356CEEB95C3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B4BFAE-87A5-4DCB-9D50-CA99BA84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9DB79F-3AA6-4A2C-A9CC-5D0C6443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A7B-774C-4336-BCB3-4AD313C4A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08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DE06A-4C5A-4735-A773-133F982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05E0C-6416-4970-BF28-CA023743D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6C513C-EF34-4A02-9066-44C3FFC84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8860FA-D96A-45DE-89DE-5E4E92E7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2223-651C-4F50-A735-8356CEEB95C3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DE7A37-04CC-4B53-AD2C-EBAA9839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8DEE10-AC2E-4309-B1BE-2EBB8A22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A7B-774C-4336-BCB3-4AD313C4A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05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73C78-4D86-4C40-B5B7-F229184F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FEFBB-39F4-454E-A023-DE22F3F64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48E635-7F19-4847-9A10-CA33A6913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B118B7-07AC-46E1-A99E-C5C40B954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BBA78B-BA97-4634-A967-789161E3B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291189-A079-47DE-8A84-9F77FA1E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2223-651C-4F50-A735-8356CEEB95C3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ACE3DA-2879-4593-8503-8B739C12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58CECC-A5C5-4CB5-9EB5-6BED25F9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A7B-774C-4336-BCB3-4AD313C4A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5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C7A31-9B32-45C8-B15B-7B8F0DD3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F4ED11-9835-4731-BDF3-54B1175A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2223-651C-4F50-A735-8356CEEB95C3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00A94D-A974-4F65-B0D7-A2E8BC4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EFA19E-2BA3-4EB8-8028-F41E25AA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A7B-774C-4336-BCB3-4AD313C4A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5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8EC7A8-0EAB-407F-A6B2-50A29D03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2223-651C-4F50-A735-8356CEEB95C3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B13B23-E59C-4E7B-BB21-53A2ED89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611FDF-DE26-40A5-A185-6491A568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A7B-774C-4336-BCB3-4AD313C4A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73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2EA0F-95FA-4F25-94D5-B2E35521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C9B19-A16D-440C-AE4E-B6D26CAA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E5E1BD-6A40-43D7-AD57-1CC990161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EF4320-AC3C-4A9A-ADD4-E31511B4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2223-651C-4F50-A735-8356CEEB95C3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A851CE-B444-4DB2-BDD8-17BFEF2D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2ACECC-DF81-440C-ADAC-240434B8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A7B-774C-4336-BCB3-4AD313C4A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7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69025-79B3-4865-8D4D-97282ED9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ACC312-36B3-4FDF-A64A-F47871CF2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7DACCC-F403-4654-BBE0-E6C4F9FA8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DCC921-9E19-4124-B308-E9C5D89E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C2223-651C-4F50-A735-8356CEEB95C3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96A1C-413B-4F68-80A5-9FE04FCA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71AD26-25A7-4970-BD22-C78FC657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DA7B-774C-4336-BCB3-4AD313C4A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66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1E601-243B-40A7-B487-F8B83DF3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1EAFB-AE72-410C-A759-B622D19A3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DEEB3-A004-42CF-B1C9-B6189FB4E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C2223-651C-4F50-A735-8356CEEB95C3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B8F719-84E8-4F01-A220-ADE8E7350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D9983-084A-4964-BDE7-2E64B7FC6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DA7B-774C-4336-BCB3-4AD313C4A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67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grafana/dashboar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2C4DDD-89F3-421A-8591-759EA832024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3624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439B1-5278-463D-ACAE-11771499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4" y="818667"/>
            <a:ext cx="12126012" cy="2852737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систему мониторинга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30AC48-22C7-4A9F-A316-8FBD9D1F4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8024" y="4490071"/>
            <a:ext cx="10515600" cy="849277"/>
          </a:xfrm>
        </p:spPr>
        <p:txBody>
          <a:bodyPr/>
          <a:lstStyle/>
          <a:p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Telegraf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Prometheus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6E26B5-688D-46A0-AAAA-A195192BACD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93" y="6618901"/>
            <a:ext cx="1266334" cy="2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0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0B5A355-9CC8-4D54-8447-269576EE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11086" y="1102936"/>
            <a:ext cx="4581427" cy="527568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Influx v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 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17506</a:t>
            </a:r>
          </a:p>
          <a:p>
            <a:pPr lvl="1"/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/Influx v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2+ 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18081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17191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/Influx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1"/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–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14731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Prometheus+NoudExporter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–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10180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Prometheus+NoudExporter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– 7675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Prometheus+NoudExporter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Искать здесь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 VPN)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https://grafana.com/grafana/dashboards/</a:t>
            </a:r>
            <a:endParaRPr lang="ru-RU" sz="1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A20E2B79-BC6D-4A3C-8841-CDFCF50C14E6}"/>
              </a:ext>
            </a:extLst>
          </p:cNvPr>
          <p:cNvSpPr txBox="1">
            <a:spLocks/>
          </p:cNvSpPr>
          <p:nvPr/>
        </p:nvSpPr>
        <p:spPr>
          <a:xfrm>
            <a:off x="520765" y="479377"/>
            <a:ext cx="10515600" cy="62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Дажборды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333C12-2BAB-4A2C-ACDB-13360A62B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35" y="1102936"/>
            <a:ext cx="7600100" cy="42750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E5F53D-3645-4F2C-A5D6-1E653E707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145"/>
            <a:ext cx="2146410" cy="3873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EDBEBE-DDA2-4829-8AD5-B5E2AB5F28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2EF87D-999D-4812-B5AF-2C07B5049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0630"/>
            <a:ext cx="2146410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2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>
            <a:extLst>
              <a:ext uri="{FF2B5EF4-FFF2-40B4-BE49-F238E27FC236}">
                <a16:creationId xmlns:a16="http://schemas.microsoft.com/office/drawing/2014/main" id="{05E3D5B2-D71C-4CF0-B880-7B4A7A70CD27}"/>
              </a:ext>
            </a:extLst>
          </p:cNvPr>
          <p:cNvSpPr txBox="1">
            <a:spLocks/>
          </p:cNvSpPr>
          <p:nvPr/>
        </p:nvSpPr>
        <p:spPr>
          <a:xfrm>
            <a:off x="520765" y="215422"/>
            <a:ext cx="10515600" cy="62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 базам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637E22-8F7C-4C35-AC7D-E34C9F7C9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70" y="1051046"/>
            <a:ext cx="2671603" cy="55305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E318D6-3730-49DA-9E29-CB9987122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249" y="1102936"/>
            <a:ext cx="2592648" cy="5478702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3ED7B80A-F0F6-4600-B7A5-802E19F2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083" y="3816342"/>
            <a:ext cx="2450971" cy="623560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Prometheus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724FFBE-0837-4F62-8611-9818EDA57DFD}"/>
              </a:ext>
            </a:extLst>
          </p:cNvPr>
          <p:cNvSpPr txBox="1">
            <a:spLocks/>
          </p:cNvSpPr>
          <p:nvPr/>
        </p:nvSpPr>
        <p:spPr>
          <a:xfrm>
            <a:off x="6096000" y="3816342"/>
            <a:ext cx="2450971" cy="623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Influx2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.+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CD2183-BB90-40F9-96CA-788C56C88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145"/>
            <a:ext cx="2146410" cy="387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6E4C57-25DC-48C3-9BFF-C78C6202A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9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2">
            <a:extLst>
              <a:ext uri="{FF2B5EF4-FFF2-40B4-BE49-F238E27FC236}">
                <a16:creationId xmlns:a16="http://schemas.microsoft.com/office/drawing/2014/main" id="{3ED7B80A-F0F6-4600-B7A5-802E19F2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43060"/>
            <a:ext cx="6004874" cy="5627802"/>
          </a:xfrm>
        </p:spPr>
        <p:txBody>
          <a:bodyPr>
            <a:normAutofit/>
          </a:bodyPr>
          <a:lstStyle/>
          <a:p>
            <a:pPr algn="just"/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сервера:</a:t>
            </a:r>
          </a:p>
          <a:p>
            <a:pPr algn="just"/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памяти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RAM)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дисковой подсистемы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I/O, IOPS)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Задержка операций ввода/вывода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wait time)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сетевых ресурсов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utilization)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Пропускная способность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Throughput)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 отклика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time)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активных подключений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памяти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 использования файловых дескрипторов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descriptors usage)</a:t>
            </a:r>
          </a:p>
          <a:p>
            <a:pPr algn="just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ошибок и тайм-аутов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 and timeouts)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CD2183-BB90-40F9-96CA-788C56C88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145"/>
            <a:ext cx="2146410" cy="387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6E4C57-25DC-48C3-9BFF-C78C6202A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  <p:sp>
        <p:nvSpPr>
          <p:cNvPr id="12" name="Текст 2">
            <a:extLst>
              <a:ext uri="{FF2B5EF4-FFF2-40B4-BE49-F238E27FC236}">
                <a16:creationId xmlns:a16="http://schemas.microsoft.com/office/drawing/2014/main" id="{8C4637D3-3D0A-48EE-9C3B-D028D800AD3E}"/>
              </a:ext>
            </a:extLst>
          </p:cNvPr>
          <p:cNvSpPr txBox="1">
            <a:spLocks/>
          </p:cNvSpPr>
          <p:nvPr/>
        </p:nvSpPr>
        <p:spPr>
          <a:xfrm>
            <a:off x="5815110" y="443059"/>
            <a:ext cx="6004874" cy="61839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00" b="1" dirty="0">
                <a:solidFill>
                  <a:schemeClr val="tx1"/>
                </a:solidFill>
              </a:rPr>
              <a:t>Метрики </a:t>
            </a:r>
            <a:r>
              <a:rPr lang="ru-RU" sz="1100" b="1" dirty="0" err="1">
                <a:solidFill>
                  <a:schemeClr val="tx1"/>
                </a:solidFill>
              </a:rPr>
              <a:t>PostgreSQL</a:t>
            </a:r>
            <a:r>
              <a:rPr lang="ru-RU" sz="1100" b="1" dirty="0">
                <a:solidFill>
                  <a:schemeClr val="tx1"/>
                </a:solidFill>
              </a:rPr>
              <a:t>:</a:t>
            </a:r>
          </a:p>
          <a:p>
            <a:r>
              <a:rPr lang="ru-RU" sz="1100" dirty="0">
                <a:solidFill>
                  <a:schemeClr val="tx1"/>
                </a:solidFill>
              </a:rPr>
              <a:t>Количество запросов в секунду (QPS)</a:t>
            </a:r>
          </a:p>
          <a:p>
            <a:r>
              <a:rPr lang="ru-RU" sz="1100" dirty="0">
                <a:solidFill>
                  <a:schemeClr val="tx1"/>
                </a:solidFill>
              </a:rPr>
              <a:t>Среднее время выполнения запросов</a:t>
            </a:r>
          </a:p>
          <a:p>
            <a:r>
              <a:rPr lang="ru-RU" sz="1100" dirty="0">
                <a:solidFill>
                  <a:schemeClr val="tx1"/>
                </a:solidFill>
              </a:rPr>
              <a:t>90-й и 95-й перцентили времени выполнения</a:t>
            </a:r>
          </a:p>
          <a:p>
            <a:r>
              <a:rPr lang="ru-RU" sz="1100" dirty="0">
                <a:solidFill>
                  <a:schemeClr val="tx1"/>
                </a:solidFill>
              </a:rPr>
              <a:t>Использование CPU процессами </a:t>
            </a:r>
            <a:r>
              <a:rPr lang="ru-RU" sz="1100" dirty="0" err="1">
                <a:solidFill>
                  <a:schemeClr val="tx1"/>
                </a:solidFill>
              </a:rPr>
              <a:t>PostgreSQL</a:t>
            </a:r>
            <a:endParaRPr lang="ru-RU" sz="1100" dirty="0">
              <a:solidFill>
                <a:schemeClr val="tx1"/>
              </a:solidFill>
            </a:endParaRPr>
          </a:p>
          <a:p>
            <a:r>
              <a:rPr lang="ru-RU" sz="1100" dirty="0">
                <a:solidFill>
                  <a:schemeClr val="tx1"/>
                </a:solidFill>
              </a:rPr>
              <a:t>IOPS и время ожидания ввода/вывода (I/O </a:t>
            </a:r>
            <a:r>
              <a:rPr lang="ru-RU" sz="1100" dirty="0" err="1">
                <a:solidFill>
                  <a:schemeClr val="tx1"/>
                </a:solidFill>
              </a:rPr>
              <a:t>wait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 err="1">
                <a:solidFill>
                  <a:schemeClr val="tx1"/>
                </a:solidFill>
              </a:rPr>
              <a:t>time</a:t>
            </a:r>
            <a:r>
              <a:rPr lang="ru-RU" sz="1100" dirty="0">
                <a:solidFill>
                  <a:schemeClr val="tx1"/>
                </a:solidFill>
              </a:rPr>
              <a:t>)</a:t>
            </a:r>
          </a:p>
          <a:p>
            <a:r>
              <a:rPr lang="ru-RU" sz="1100" dirty="0">
                <a:solidFill>
                  <a:schemeClr val="tx1"/>
                </a:solidFill>
              </a:rPr>
              <a:t>Количество блокировок и время ожидания блокировок</a:t>
            </a:r>
          </a:p>
          <a:p>
            <a:r>
              <a:rPr lang="ru-RU" sz="1100" dirty="0">
                <a:solidFill>
                  <a:schemeClr val="tx1"/>
                </a:solidFill>
              </a:rPr>
              <a:t>Конфликты транзакций (</a:t>
            </a:r>
            <a:r>
              <a:rPr lang="ru-RU" sz="1100" dirty="0" err="1">
                <a:solidFill>
                  <a:schemeClr val="tx1"/>
                </a:solidFill>
              </a:rPr>
              <a:t>Deadlocks</a:t>
            </a:r>
            <a:r>
              <a:rPr lang="ru-RU" sz="1100" dirty="0">
                <a:solidFill>
                  <a:schemeClr val="tx1"/>
                </a:solidFill>
              </a:rPr>
              <a:t>)</a:t>
            </a:r>
          </a:p>
          <a:p>
            <a:r>
              <a:rPr lang="ru-RU" sz="1100" dirty="0" err="1">
                <a:solidFill>
                  <a:schemeClr val="tx1"/>
                </a:solidFill>
              </a:rPr>
              <a:t>Cache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 err="1">
                <a:solidFill>
                  <a:schemeClr val="tx1"/>
                </a:solidFill>
              </a:rPr>
              <a:t>hit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 err="1">
                <a:solidFill>
                  <a:schemeClr val="tx1"/>
                </a:solidFill>
              </a:rPr>
              <a:t>ratio</a:t>
            </a:r>
            <a:endParaRPr lang="ru-RU" sz="1100" dirty="0">
              <a:solidFill>
                <a:schemeClr val="tx1"/>
              </a:solidFill>
            </a:endParaRPr>
          </a:p>
          <a:p>
            <a:r>
              <a:rPr lang="ru-RU" sz="1100" dirty="0">
                <a:solidFill>
                  <a:schemeClr val="tx1"/>
                </a:solidFill>
              </a:rPr>
              <a:t>Использование </a:t>
            </a:r>
            <a:r>
              <a:rPr lang="ru-RU" sz="1100" dirty="0" err="1">
                <a:solidFill>
                  <a:schemeClr val="tx1"/>
                </a:solidFill>
              </a:rPr>
              <a:t>shared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 err="1">
                <a:solidFill>
                  <a:schemeClr val="tx1"/>
                </a:solidFill>
              </a:rPr>
              <a:t>buffers</a:t>
            </a:r>
            <a:endParaRPr lang="ru-RU" sz="1100" dirty="0">
              <a:solidFill>
                <a:schemeClr val="tx1"/>
              </a:solidFill>
            </a:endParaRPr>
          </a:p>
          <a:p>
            <a:r>
              <a:rPr lang="ru-RU" sz="1100" dirty="0">
                <a:solidFill>
                  <a:schemeClr val="tx1"/>
                </a:solidFill>
              </a:rPr>
              <a:t>Количество активных подключений</a:t>
            </a:r>
          </a:p>
          <a:p>
            <a:r>
              <a:rPr lang="ru-RU" sz="1100" dirty="0">
                <a:solidFill>
                  <a:schemeClr val="tx1"/>
                </a:solidFill>
              </a:rPr>
              <a:t>Соотношение активных и ожидающих запросов</a:t>
            </a:r>
          </a:p>
          <a:p>
            <a:r>
              <a:rPr lang="ru-RU" sz="1100" b="1" dirty="0">
                <a:solidFill>
                  <a:schemeClr val="tx1"/>
                </a:solidFill>
              </a:rPr>
              <a:t>Метрики </a:t>
            </a:r>
            <a:r>
              <a:rPr lang="ru-RU" sz="1100" b="1" dirty="0" err="1">
                <a:solidFill>
                  <a:schemeClr val="tx1"/>
                </a:solidFill>
              </a:rPr>
              <a:t>Kafka</a:t>
            </a:r>
            <a:r>
              <a:rPr lang="ru-RU" sz="1100" b="1" dirty="0">
                <a:solidFill>
                  <a:schemeClr val="tx1"/>
                </a:solidFill>
              </a:rPr>
              <a:t>:</a:t>
            </a:r>
          </a:p>
          <a:p>
            <a:r>
              <a:rPr lang="ru-RU" sz="1100" dirty="0">
                <a:solidFill>
                  <a:schemeClr val="tx1"/>
                </a:solidFill>
              </a:rPr>
              <a:t>Количество сообщений в секунду (</a:t>
            </a:r>
            <a:r>
              <a:rPr lang="ru-RU" sz="1100" dirty="0" err="1">
                <a:solidFill>
                  <a:schemeClr val="tx1"/>
                </a:solidFill>
              </a:rPr>
              <a:t>Messages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 err="1">
                <a:solidFill>
                  <a:schemeClr val="tx1"/>
                </a:solidFill>
              </a:rPr>
              <a:t>per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 err="1">
                <a:solidFill>
                  <a:schemeClr val="tx1"/>
                </a:solidFill>
              </a:rPr>
              <a:t>second</a:t>
            </a:r>
            <a:r>
              <a:rPr lang="ru-RU" sz="1100" dirty="0">
                <a:solidFill>
                  <a:schemeClr val="tx1"/>
                </a:solidFill>
              </a:rPr>
              <a:t>)</a:t>
            </a:r>
          </a:p>
          <a:p>
            <a:r>
              <a:rPr lang="ru-RU" sz="1100" dirty="0">
                <a:solidFill>
                  <a:schemeClr val="tx1"/>
                </a:solidFill>
              </a:rPr>
              <a:t>Количество байт в секунду (</a:t>
            </a:r>
            <a:r>
              <a:rPr lang="ru-RU" sz="1100" dirty="0" err="1">
                <a:solidFill>
                  <a:schemeClr val="tx1"/>
                </a:solidFill>
              </a:rPr>
              <a:t>Bytes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 err="1">
                <a:solidFill>
                  <a:schemeClr val="tx1"/>
                </a:solidFill>
              </a:rPr>
              <a:t>per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 err="1">
                <a:solidFill>
                  <a:schemeClr val="tx1"/>
                </a:solidFill>
              </a:rPr>
              <a:t>second</a:t>
            </a:r>
            <a:r>
              <a:rPr lang="ru-RU" sz="1100" dirty="0">
                <a:solidFill>
                  <a:schemeClr val="tx1"/>
                </a:solidFill>
              </a:rPr>
              <a:t>)</a:t>
            </a:r>
          </a:p>
          <a:p>
            <a:r>
              <a:rPr lang="ru-RU" sz="1100" dirty="0">
                <a:solidFill>
                  <a:schemeClr val="tx1"/>
                </a:solidFill>
              </a:rPr>
              <a:t>Задержка записи (</a:t>
            </a:r>
            <a:r>
              <a:rPr lang="ru-RU" sz="1100" dirty="0" err="1">
                <a:solidFill>
                  <a:schemeClr val="tx1"/>
                </a:solidFill>
              </a:rPr>
              <a:t>Write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 err="1">
                <a:solidFill>
                  <a:schemeClr val="tx1"/>
                </a:solidFill>
              </a:rPr>
              <a:t>latency</a:t>
            </a:r>
            <a:r>
              <a:rPr lang="ru-RU" sz="1100" dirty="0">
                <a:solidFill>
                  <a:schemeClr val="tx1"/>
                </a:solidFill>
              </a:rPr>
              <a:t>)</a:t>
            </a:r>
          </a:p>
          <a:p>
            <a:r>
              <a:rPr lang="ru-RU" sz="1100" dirty="0">
                <a:solidFill>
                  <a:schemeClr val="tx1"/>
                </a:solidFill>
              </a:rPr>
              <a:t>Задержка чтения (</a:t>
            </a:r>
            <a:r>
              <a:rPr lang="ru-RU" sz="1100" dirty="0" err="1">
                <a:solidFill>
                  <a:schemeClr val="tx1"/>
                </a:solidFill>
              </a:rPr>
              <a:t>Read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 err="1">
                <a:solidFill>
                  <a:schemeClr val="tx1"/>
                </a:solidFill>
              </a:rPr>
              <a:t>latency</a:t>
            </a:r>
            <a:r>
              <a:rPr lang="ru-RU" sz="1100" dirty="0">
                <a:solidFill>
                  <a:schemeClr val="tx1"/>
                </a:solidFill>
              </a:rPr>
              <a:t>)</a:t>
            </a:r>
          </a:p>
          <a:p>
            <a:r>
              <a:rPr lang="ru-RU" sz="1100" dirty="0">
                <a:solidFill>
                  <a:schemeClr val="tx1"/>
                </a:solidFill>
              </a:rPr>
              <a:t>Количество активных лидеров</a:t>
            </a:r>
          </a:p>
          <a:p>
            <a:r>
              <a:rPr lang="ru-RU" sz="1100" dirty="0">
                <a:solidFill>
                  <a:schemeClr val="tx1"/>
                </a:solidFill>
              </a:rPr>
              <a:t>Процент устаревших реплик (</a:t>
            </a:r>
            <a:r>
              <a:rPr lang="ru-RU" sz="1100" dirty="0" err="1">
                <a:solidFill>
                  <a:schemeClr val="tx1"/>
                </a:solidFill>
              </a:rPr>
              <a:t>Under-replicated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 err="1">
                <a:solidFill>
                  <a:schemeClr val="tx1"/>
                </a:solidFill>
              </a:rPr>
              <a:t>partitions</a:t>
            </a:r>
            <a:r>
              <a:rPr lang="ru-RU" sz="1100" dirty="0">
                <a:solidFill>
                  <a:schemeClr val="tx1"/>
                </a:solidFill>
              </a:rPr>
              <a:t>)</a:t>
            </a:r>
          </a:p>
          <a:p>
            <a:r>
              <a:rPr lang="ru-RU" sz="1100" dirty="0">
                <a:solidFill>
                  <a:schemeClr val="tx1"/>
                </a:solidFill>
              </a:rPr>
              <a:t>Использование CPU брокерами </a:t>
            </a:r>
            <a:r>
              <a:rPr lang="ru-RU" sz="1100" dirty="0" err="1">
                <a:solidFill>
                  <a:schemeClr val="tx1"/>
                </a:solidFill>
              </a:rPr>
              <a:t>Kafka</a:t>
            </a:r>
            <a:endParaRPr lang="ru-RU" sz="1100" dirty="0">
              <a:solidFill>
                <a:schemeClr val="tx1"/>
              </a:solidFill>
            </a:endParaRPr>
          </a:p>
          <a:p>
            <a:r>
              <a:rPr lang="ru-RU" sz="1100" dirty="0">
                <a:solidFill>
                  <a:schemeClr val="tx1"/>
                </a:solidFill>
              </a:rPr>
              <a:t>Использование памяти брокерами </a:t>
            </a:r>
            <a:r>
              <a:rPr lang="ru-RU" sz="1100" dirty="0" err="1">
                <a:solidFill>
                  <a:schemeClr val="tx1"/>
                </a:solidFill>
              </a:rPr>
              <a:t>Kafka</a:t>
            </a:r>
            <a:endParaRPr lang="ru-RU" sz="1100" dirty="0">
              <a:solidFill>
                <a:schemeClr val="tx1"/>
              </a:solidFill>
            </a:endParaRPr>
          </a:p>
          <a:p>
            <a:r>
              <a:rPr lang="ru-RU" sz="1100" dirty="0">
                <a:solidFill>
                  <a:schemeClr val="tx1"/>
                </a:solidFill>
              </a:rPr>
              <a:t>Дисковая подсистема (IO)</a:t>
            </a:r>
          </a:p>
          <a:p>
            <a:r>
              <a:rPr lang="ru-RU" sz="1100" dirty="0">
                <a:solidFill>
                  <a:schemeClr val="tx1"/>
                </a:solidFill>
              </a:rPr>
              <a:t>Количество открытых файловых дескрипторов (</a:t>
            </a:r>
            <a:r>
              <a:rPr lang="ru-RU" sz="1100" dirty="0" err="1">
                <a:solidFill>
                  <a:schemeClr val="tx1"/>
                </a:solidFill>
              </a:rPr>
              <a:t>file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ru-RU" sz="1100" dirty="0" err="1">
                <a:solidFill>
                  <a:schemeClr val="tx1"/>
                </a:solidFill>
              </a:rPr>
              <a:t>descriptors</a:t>
            </a:r>
            <a:r>
              <a:rPr lang="ru-RU" sz="1100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60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2">
            <a:extLst>
              <a:ext uri="{FF2B5EF4-FFF2-40B4-BE49-F238E27FC236}">
                <a16:creationId xmlns:a16="http://schemas.microsoft.com/office/drawing/2014/main" id="{3ED7B80A-F0F6-4600-B7A5-802E19F2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43060"/>
            <a:ext cx="6004874" cy="5627802"/>
          </a:xfrm>
        </p:spPr>
        <p:txBody>
          <a:bodyPr>
            <a:normAutofit/>
          </a:bodyPr>
          <a:lstStyle/>
          <a:p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</a:t>
            </a:r>
            <a:r>
              <a:rPr lang="ru-RU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приложения: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CPU процессом JVM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памяти JVM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Non-Heap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активных потоков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запросов в секунду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RPS)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время выполнения запросов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90-й и 95-й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процентили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времени отклика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сборки мусора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сборок мусора (GC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 объем кучи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объектов в очереди на сборку мусора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открытых файловых дескрипторов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 ожидания потоков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и исключения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Время отклика базы данных (если интегрировано с БД)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Пропускная способность (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открытых подключений к базе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CD2183-BB90-40F9-96CA-788C56C88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145"/>
            <a:ext cx="2146410" cy="387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6E4C57-25DC-48C3-9BFF-C78C6202A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  <p:sp>
        <p:nvSpPr>
          <p:cNvPr id="12" name="Текст 2">
            <a:extLst>
              <a:ext uri="{FF2B5EF4-FFF2-40B4-BE49-F238E27FC236}">
                <a16:creationId xmlns:a16="http://schemas.microsoft.com/office/drawing/2014/main" id="{8C4637D3-3D0A-48EE-9C3B-D028D800AD3E}"/>
              </a:ext>
            </a:extLst>
          </p:cNvPr>
          <p:cNvSpPr txBox="1">
            <a:spLocks/>
          </p:cNvSpPr>
          <p:nvPr/>
        </p:nvSpPr>
        <p:spPr>
          <a:xfrm>
            <a:off x="5815110" y="443059"/>
            <a:ext cx="6004874" cy="6183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контейнера: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контейнером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памяти контейнером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диска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I/O)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трафик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I/O)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активных контейнеров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Пропускная способность контейнера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памяти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(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активно)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запущенных процессов в контейнере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по ресурсам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limits: CPU, Memory)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Задержка ввода/вывода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wait time)</a:t>
            </a:r>
          </a:p>
          <a:p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Перезапуски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контейнера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restarts)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и завершения с ошибками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errors/exits)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открытых файловых дескрипторов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descriptors usage)</a:t>
            </a: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файловой системы (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Filesystem usage)</a:t>
            </a:r>
          </a:p>
        </p:txBody>
      </p:sp>
    </p:spTree>
    <p:extLst>
      <p:ext uri="{BB962C8B-B14F-4D97-AF65-F5344CB8AC3E}">
        <p14:creationId xmlns:p14="http://schemas.microsoft.com/office/powerpoint/2010/main" val="50627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2">
            <a:extLst>
              <a:ext uri="{FF2B5EF4-FFF2-40B4-BE49-F238E27FC236}">
                <a16:creationId xmlns:a16="http://schemas.microsoft.com/office/drawing/2014/main" id="{3ED7B80A-F0F6-4600-B7A5-802E19F2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66960" y="1923630"/>
            <a:ext cx="4381010" cy="1505370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from(bucket: "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telegraf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|&gt; range(start: -1h)  // </a:t>
            </a: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последний час</a:t>
            </a:r>
          </a:p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|&gt;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filter(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(r) =&gt;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r._measurement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|&gt; filter(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(r) =&gt;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r._field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usage_user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CD2183-BB90-40F9-96CA-788C56C88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145"/>
            <a:ext cx="2146410" cy="387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6E4C57-25DC-48C3-9BFF-C78C6202A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  <p:sp>
        <p:nvSpPr>
          <p:cNvPr id="12" name="Текст 2">
            <a:extLst>
              <a:ext uri="{FF2B5EF4-FFF2-40B4-BE49-F238E27FC236}">
                <a16:creationId xmlns:a16="http://schemas.microsoft.com/office/drawing/2014/main" id="{8C4637D3-3D0A-48EE-9C3B-D028D800AD3E}"/>
              </a:ext>
            </a:extLst>
          </p:cNvPr>
          <p:cNvSpPr txBox="1">
            <a:spLocks/>
          </p:cNvSpPr>
          <p:nvPr/>
        </p:nvSpPr>
        <p:spPr>
          <a:xfrm>
            <a:off x="5815110" y="5033913"/>
            <a:ext cx="6004874" cy="159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F6B234-1256-49B5-8721-45F57A973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86" y="3595763"/>
            <a:ext cx="9922847" cy="2876300"/>
          </a:xfrm>
          <a:prstGeom prst="rect">
            <a:avLst/>
          </a:prstGeom>
        </p:spPr>
      </p:pic>
      <p:sp>
        <p:nvSpPr>
          <p:cNvPr id="10" name="Текст 2">
            <a:extLst>
              <a:ext uri="{FF2B5EF4-FFF2-40B4-BE49-F238E27FC236}">
                <a16:creationId xmlns:a16="http://schemas.microsoft.com/office/drawing/2014/main" id="{B857EF36-2518-41B4-8416-D7C6392A3E03}"/>
              </a:ext>
            </a:extLst>
          </p:cNvPr>
          <p:cNvSpPr txBox="1">
            <a:spLocks/>
          </p:cNvSpPr>
          <p:nvPr/>
        </p:nvSpPr>
        <p:spPr>
          <a:xfrm>
            <a:off x="138499" y="424469"/>
            <a:ext cx="10638034" cy="161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запрос для получения данных из определённого измерения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запрос извлекает данные из измерения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последний час, фильтруя по полю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2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2">
            <a:extLst>
              <a:ext uri="{FF2B5EF4-FFF2-40B4-BE49-F238E27FC236}">
                <a16:creationId xmlns:a16="http://schemas.microsoft.com/office/drawing/2014/main" id="{3ED7B80A-F0F6-4600-B7A5-802E19F29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267" y="64081"/>
            <a:ext cx="6931845" cy="6204744"/>
          </a:xfrm>
        </p:spPr>
        <p:txBody>
          <a:bodyPr>
            <a:normAutofit/>
          </a:bodyPr>
          <a:lstStyle/>
          <a:p>
            <a:pPr algn="just"/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from(bucket: "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telegraf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|&gt; range(start: -1h)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|&gt; filter(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(r) =&gt; 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r._measurement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and 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r._field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usage_system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|&gt; mean()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 = from(bucket: "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telegraf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|&gt; range(start: -1h)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|&gt; filter(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(r) =&gt; 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r._measurement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"mem" and 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r._field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used_percent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|&gt; mean()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= from(bucket: "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telegraf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|&gt; range(start: -1h)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|&gt; filter(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(r) =&gt; 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r._measurement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"disk" and 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r._field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"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used_percent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|&gt; mean()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union(tables: [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mem, disk])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CD2183-BB90-40F9-96CA-788C56C88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145"/>
            <a:ext cx="2146410" cy="387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6E4C57-25DC-48C3-9BFF-C78C6202A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  <p:sp>
        <p:nvSpPr>
          <p:cNvPr id="12" name="Текст 2">
            <a:extLst>
              <a:ext uri="{FF2B5EF4-FFF2-40B4-BE49-F238E27FC236}">
                <a16:creationId xmlns:a16="http://schemas.microsoft.com/office/drawing/2014/main" id="{8C4637D3-3D0A-48EE-9C3B-D028D800AD3E}"/>
              </a:ext>
            </a:extLst>
          </p:cNvPr>
          <p:cNvSpPr txBox="1">
            <a:spLocks/>
          </p:cNvSpPr>
          <p:nvPr/>
        </p:nvSpPr>
        <p:spPr>
          <a:xfrm>
            <a:off x="5815110" y="5033913"/>
            <a:ext cx="6004874" cy="159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B857EF36-2518-41B4-8416-D7C6392A3E03}"/>
              </a:ext>
            </a:extLst>
          </p:cNvPr>
          <p:cNvSpPr txBox="1">
            <a:spLocks/>
          </p:cNvSpPr>
          <p:nvPr/>
        </p:nvSpPr>
        <p:spPr>
          <a:xfrm>
            <a:off x="138499" y="424469"/>
            <a:ext cx="4904841" cy="1144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Общая загрузка системы (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Flux)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для отображения общей загрузки системы по ключевым метрикам: процессор, память и диск: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987A8A-C862-40AF-93AD-06B23C449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941" y="4408583"/>
            <a:ext cx="7782555" cy="20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41E407-0E7C-44A1-8F15-717462F75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891" y="189535"/>
            <a:ext cx="9144000" cy="517475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Связка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Telegraf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Influx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367C52-2759-423D-A445-3B6FDBBB2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5" y="4883084"/>
            <a:ext cx="2126752" cy="15798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BF5FB2-52A2-4EA7-8DEF-BC2F61F3E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" y="2112831"/>
            <a:ext cx="2378522" cy="12024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BA8DA2-8144-45BC-9F01-A6F7F08FE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436" y="4193403"/>
            <a:ext cx="2290026" cy="5518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E42DDA-D02E-4CAC-A0E7-AC072CF899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89" y="1435510"/>
            <a:ext cx="4046230" cy="227657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92EC99-E353-44A9-A5B4-E889918D0F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21" y="3429000"/>
            <a:ext cx="5090424" cy="2512868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D6FC0330-AFD7-4640-ACFE-A7BF6F0E64AE}"/>
              </a:ext>
            </a:extLst>
          </p:cNvPr>
          <p:cNvSpPr/>
          <p:nvPr/>
        </p:nvSpPr>
        <p:spPr>
          <a:xfrm>
            <a:off x="2738886" y="2528987"/>
            <a:ext cx="1437188" cy="4038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3ABD9BF0-51B4-45CE-AE1A-261635972974}"/>
              </a:ext>
            </a:extLst>
          </p:cNvPr>
          <p:cNvSpPr/>
          <p:nvPr/>
        </p:nvSpPr>
        <p:spPr>
          <a:xfrm rot="20011450">
            <a:off x="2319021" y="4798670"/>
            <a:ext cx="606915" cy="4038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63113F8E-A5D1-4330-81B5-F0CD67C18D34}"/>
              </a:ext>
            </a:extLst>
          </p:cNvPr>
          <p:cNvSpPr/>
          <p:nvPr/>
        </p:nvSpPr>
        <p:spPr>
          <a:xfrm rot="17761462">
            <a:off x="4311845" y="2911106"/>
            <a:ext cx="1213818" cy="12185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72BB65D-8764-43D7-B4F3-5F01438C2C87}"/>
              </a:ext>
            </a:extLst>
          </p:cNvPr>
          <p:cNvSpPr/>
          <p:nvPr/>
        </p:nvSpPr>
        <p:spPr>
          <a:xfrm rot="3972201">
            <a:off x="7950325" y="2943084"/>
            <a:ext cx="792602" cy="6161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730BA-9C80-4B5E-9574-F99E48CDBC4F}"/>
              </a:ext>
            </a:extLst>
          </p:cNvPr>
          <p:cNvSpPr txBox="1"/>
          <p:nvPr/>
        </p:nvSpPr>
        <p:spPr>
          <a:xfrm>
            <a:off x="762630" y="6347823"/>
            <a:ext cx="1217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Сервера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4C9110D-EDC3-426D-B67D-268325759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90" y="6460071"/>
            <a:ext cx="2146410" cy="38737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427E17C-BAB7-4E48-928D-E5A270B1EE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4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41E407-0E7C-44A1-8F15-717462F75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4891" y="189535"/>
            <a:ext cx="9144000" cy="517475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Связка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Prometheus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92EC99-E353-44A9-A5B4-E889918D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21" y="3429000"/>
            <a:ext cx="5090424" cy="2512868"/>
          </a:xfrm>
          <a:prstGeom prst="rect">
            <a:avLst/>
          </a:prstGeom>
        </p:spPr>
      </p:pic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3ABD9BF0-51B4-45CE-AE1A-261635972974}"/>
              </a:ext>
            </a:extLst>
          </p:cNvPr>
          <p:cNvSpPr/>
          <p:nvPr/>
        </p:nvSpPr>
        <p:spPr>
          <a:xfrm rot="18809293">
            <a:off x="1595722" y="4197932"/>
            <a:ext cx="606915" cy="4038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72BB65D-8764-43D7-B4F3-5F01438C2C87}"/>
              </a:ext>
            </a:extLst>
          </p:cNvPr>
          <p:cNvSpPr/>
          <p:nvPr/>
        </p:nvSpPr>
        <p:spPr>
          <a:xfrm rot="2949753">
            <a:off x="6589233" y="2634003"/>
            <a:ext cx="792602" cy="61616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730BA-9C80-4B5E-9574-F99E48CDBC4F}"/>
              </a:ext>
            </a:extLst>
          </p:cNvPr>
          <p:cNvSpPr txBox="1"/>
          <p:nvPr/>
        </p:nvSpPr>
        <p:spPr>
          <a:xfrm>
            <a:off x="762630" y="6347823"/>
            <a:ext cx="1217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Сервера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D8A3A4-1188-466D-93A0-0E7FCD5C6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40" y="1508061"/>
            <a:ext cx="4348900" cy="244625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BB27C48-CD38-4E5C-8C9A-869615D23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64" y="5145348"/>
            <a:ext cx="2378522" cy="120247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35C2CD1-913F-4E74-A0C8-8A8588807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5" y="4845376"/>
            <a:ext cx="2126752" cy="1579873"/>
          </a:xfrm>
          <a:prstGeom prst="rect">
            <a:avLst/>
          </a:prstGeom>
        </p:spPr>
      </p:pic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8CBF9F6C-7F47-455E-8D7A-106528187C77}"/>
              </a:ext>
            </a:extLst>
          </p:cNvPr>
          <p:cNvSpPr/>
          <p:nvPr/>
        </p:nvSpPr>
        <p:spPr>
          <a:xfrm rot="16200000">
            <a:off x="3628906" y="4627408"/>
            <a:ext cx="606915" cy="40382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20A443-AD68-4508-90B8-7479170B4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90" y="6460071"/>
            <a:ext cx="2146410" cy="38737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2597536-0065-4745-BEE4-BCF749C25A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6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B1A29-B1A3-4146-8A76-D5EE27F5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21" y="31766"/>
            <a:ext cx="10515600" cy="835499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плагины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Telegraf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EA30C14-076E-4DA6-8FDF-D3BB8F9F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121" y="1391225"/>
            <a:ext cx="5502961" cy="470791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inputs.disk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  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ignore_fs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devtmpfs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devfs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inputs.diskio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inputs.mem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[[inputs.net]]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inputs.system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inputs.swap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inputs.netstat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inputs.processes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inputs.kernel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8C77C94B-D21D-43E6-A95A-E5E1FCA8B876}"/>
              </a:ext>
            </a:extLst>
          </p:cNvPr>
          <p:cNvSpPr txBox="1">
            <a:spLocks/>
          </p:cNvSpPr>
          <p:nvPr/>
        </p:nvSpPr>
        <p:spPr>
          <a:xfrm>
            <a:off x="5938887" y="1359600"/>
            <a:ext cx="5776339" cy="384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inputs.win_perf_counters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inputs.win_perf_counters.object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014B26-A0FC-4702-9250-F04A4911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82" y="2334362"/>
            <a:ext cx="5593365" cy="44918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B0C780-0BA0-4AB4-9476-5AC7EC0C6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145"/>
            <a:ext cx="2146410" cy="38737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57199BE-AC54-418D-ABB4-45F227C31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9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CE38906-9E3E-4156-BB1B-F4EC92146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010" y="231822"/>
            <a:ext cx="10515600" cy="150018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передачи данных в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Influx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v2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раскомментировать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же добавить в ручную следующие значения: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token, organization, bucket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файле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telegraf.conf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F4777B-6E85-4C7D-B567-4DB7AD492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47" y="1741436"/>
            <a:ext cx="9674097" cy="51165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87DF0E-AFE3-41D7-83D4-C5D883BA5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145"/>
            <a:ext cx="2146410" cy="3873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D2440E-996B-44B1-844A-6EA7960CB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05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C1CE8E3-217B-462A-8199-8789043A4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141" y="352057"/>
            <a:ext cx="10515600" cy="150018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передачи данных в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Influx v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указать только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D79AA4-A5C1-4B71-90A9-665CD8892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1" y="1414021"/>
            <a:ext cx="10211541" cy="12458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786522-0748-47EC-98DB-360FFA19D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57" y="3283592"/>
            <a:ext cx="5435338" cy="28535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01AF82C-D7A9-4B18-9D02-686741C4F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145"/>
            <a:ext cx="2146410" cy="3873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8954DB-15B7-466F-9752-BC5FB9E17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7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0D4850FD-9637-466B-AD2B-F7BA91E59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C47FA4-9797-40ED-890B-FB351032F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921715"/>
            <a:ext cx="10416619" cy="5859348"/>
          </a:xfrm>
          <a:prstGeom prst="rect">
            <a:avLst/>
          </a:prstGeom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F4C848CF-A3CC-4108-8A21-93811D67F7FA}"/>
              </a:ext>
            </a:extLst>
          </p:cNvPr>
          <p:cNvSpPr txBox="1">
            <a:spLocks/>
          </p:cNvSpPr>
          <p:nvPr/>
        </p:nvSpPr>
        <p:spPr>
          <a:xfrm>
            <a:off x="782359" y="268231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Listener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JMeter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передачу данных в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Influx v2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7968EB-3726-4808-B025-59FD830D0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145"/>
            <a:ext cx="2146410" cy="3873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17CE89-C82B-48EF-A817-B61E6403A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60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CBFF224-7068-4FF7-8EBF-EB4F34EAC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65" y="479377"/>
            <a:ext cx="10515600" cy="1500187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Listener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eter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 </a:t>
            </a:r>
            <a:r>
              <a:rPr lang="ru-RU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org.apache.jmeter.visualizers.backend.influxdb.HttpMetricsSender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передаться: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168F4779-7752-4458-AD83-6DFB2A50EA1F}"/>
              </a:ext>
            </a:extLst>
          </p:cNvPr>
          <p:cNvSpPr txBox="1">
            <a:spLocks/>
          </p:cNvSpPr>
          <p:nvPr/>
        </p:nvSpPr>
        <p:spPr>
          <a:xfrm>
            <a:off x="607177" y="2319175"/>
            <a:ext cx="4775528" cy="40594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responseTime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(Время отклика)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(Задержка)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connectTime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(Время подключения)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requestCount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(Количество запросов)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(Успешность запросов)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(Пропускная способность)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sentBytes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(Отправленные байты)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receivedBytes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(Полученные байты)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errorPercentage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(Процент ошибок)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activeThreads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(Активные потоки)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86B0DF-A8B6-49BF-A7A7-A62B22E08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533" y="1659116"/>
            <a:ext cx="7076626" cy="39286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00CE0C-4B80-40C1-BEFC-0B3D9B23F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7145"/>
            <a:ext cx="2146410" cy="3873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C4A6F4-92E1-4E1D-83A4-40FE77894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5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25577CF-0328-4B03-A4F4-3A9480B9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229" y="1942889"/>
            <a:ext cx="3702443" cy="840376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Экспортеры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Prometheus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79653D7A-983D-420C-9228-17236ED5ACBF}"/>
              </a:ext>
            </a:extLst>
          </p:cNvPr>
          <p:cNvSpPr txBox="1">
            <a:spLocks/>
          </p:cNvSpPr>
          <p:nvPr/>
        </p:nvSpPr>
        <p:spPr>
          <a:xfrm>
            <a:off x="816857" y="2644309"/>
            <a:ext cx="4360749" cy="253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cAdvisor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Blackbox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Exporter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Exporter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JMX </a:t>
            </a: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Exporter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0035A8-5F2B-4528-B35F-D206E300F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10" y="1809947"/>
            <a:ext cx="7105715" cy="39969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149FB0-AC4F-492E-B70F-51782E8B7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0" y="183478"/>
            <a:ext cx="3239426" cy="16358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446CA4-2E7B-447E-866F-283D5213C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70" y="0"/>
            <a:ext cx="744029" cy="7447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1EF2DE-F334-433E-9ADC-F63ED24F8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0630"/>
            <a:ext cx="2146410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588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1024</Words>
  <Application>Microsoft Office PowerPoint</Application>
  <PresentationFormat>Широкоэкранный</PresentationFormat>
  <Paragraphs>154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Введение в систему мониторинга</vt:lpstr>
      <vt:lpstr>Презентация PowerPoint</vt:lpstr>
      <vt:lpstr>Презентация PowerPoint</vt:lpstr>
      <vt:lpstr>Основные плагины Telegraf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</dc:creator>
  <cp:lastModifiedBy>Владислав</cp:lastModifiedBy>
  <cp:revision>11</cp:revision>
  <dcterms:created xsi:type="dcterms:W3CDTF">2024-10-03T06:20:16Z</dcterms:created>
  <dcterms:modified xsi:type="dcterms:W3CDTF">2024-10-08T15:36:49Z</dcterms:modified>
</cp:coreProperties>
</file>