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2.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500" r:id="rId5"/>
    <p:sldId id="336" r:id="rId6"/>
    <p:sldId id="556" r:id="rId7"/>
    <p:sldId id="277" r:id="rId8"/>
    <p:sldId id="557" r:id="rId9"/>
    <p:sldId id="554" r:id="rId10"/>
    <p:sldId id="555" r:id="rId11"/>
    <p:sldId id="553" r:id="rId12"/>
    <p:sldId id="290" r:id="rId13"/>
    <p:sldId id="547" r:id="rId14"/>
    <p:sldId id="546" r:id="rId15"/>
    <p:sldId id="559" r:id="rId16"/>
    <p:sldId id="548" r:id="rId17"/>
    <p:sldId id="296" r:id="rId18"/>
    <p:sldId id="502" r:id="rId19"/>
    <p:sldId id="532" r:id="rId20"/>
    <p:sldId id="533" r:id="rId21"/>
    <p:sldId id="534" r:id="rId22"/>
    <p:sldId id="504" r:id="rId23"/>
    <p:sldId id="505" r:id="rId24"/>
    <p:sldId id="507" r:id="rId25"/>
    <p:sldId id="508" r:id="rId26"/>
    <p:sldId id="509" r:id="rId27"/>
    <p:sldId id="525" r:id="rId28"/>
    <p:sldId id="526" r:id="rId29"/>
    <p:sldId id="321" r:id="rId30"/>
    <p:sldId id="322" r:id="rId31"/>
    <p:sldId id="510" r:id="rId32"/>
    <p:sldId id="419" r:id="rId33"/>
    <p:sldId id="481" r:id="rId34"/>
    <p:sldId id="259" r:id="rId35"/>
    <p:sldId id="288" r:id="rId36"/>
    <p:sldId id="281" r:id="rId37"/>
    <p:sldId id="549" r:id="rId38"/>
    <p:sldId id="536" r:id="rId39"/>
    <p:sldId id="537" r:id="rId40"/>
    <p:sldId id="538" r:id="rId41"/>
    <p:sldId id="539" r:id="rId42"/>
    <p:sldId id="540" r:id="rId43"/>
    <p:sldId id="551" r:id="rId44"/>
    <p:sldId id="263" r:id="rId45"/>
    <p:sldId id="264" r:id="rId46"/>
    <p:sldId id="558" r:id="rId47"/>
    <p:sldId id="531" r:id="rId48"/>
  </p:sldIdLst>
  <p:sldSz cx="9144000" cy="5143500" type="screen16x9"/>
  <p:notesSz cx="6858000" cy="9144000"/>
  <p:custDataLst>
    <p:tags r:id="rId5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00B0F0"/>
    <a:srgbClr val="00D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35"/>
    <p:restoredTop sz="94618"/>
  </p:normalViewPr>
  <p:slideViewPr>
    <p:cSldViewPr snapToGrid="0" showGuides="1">
      <p:cViewPr varScale="1">
        <p:scale>
          <a:sx n="162" d="100"/>
          <a:sy n="162" d="100"/>
        </p:scale>
        <p:origin x="200" y="16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6.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
        <p:cNvGrpSpPr/>
        <p:nvPr/>
      </p:nvGrpSpPr>
      <p:grpSpPr>
        <a:xfrm>
          <a:off x="0" y="0"/>
          <a:ext cx="0" cy="0"/>
          <a:chOff x="0" y="0"/>
          <a:chExt cx="0" cy="0"/>
        </a:xfrm>
      </p:grpSpPr>
      <p:sp>
        <p:nvSpPr>
          <p:cNvPr id="64" name="Google Shape;64;g6baa056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aa056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RC</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4F2B8D6E-685E-6649-9846-63A7276DF6E4}"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12290" name="Rectangle 2"/>
          <p:cNvSpPr>
            <a:spLocks noGrp="1" noRot="1" noChangeAspect="1" noChangeArrowheads="1" noTextEdit="1"/>
          </p:cNvSpPr>
          <p:nvPr>
            <p:ph type="sldImg"/>
          </p:nvPr>
        </p:nvSpPr>
        <p:spPr>
          <a:xfrm>
            <a:off x="4598988" y="646113"/>
            <a:ext cx="4181475" cy="2352675"/>
          </a:xfrm>
          <a:solidFill>
            <a:srgbClr val="FFFFFF"/>
          </a:solidFill>
        </p:spPr>
      </p:sp>
      <p:sp>
        <p:nvSpPr>
          <p:cNvPr id="12291" name="Rectangle 3"/>
          <p:cNvSpPr>
            <a:spLocks noGrp="1" noChangeArrowheads="1"/>
          </p:cNvSpPr>
          <p:nvPr>
            <p:ph type="body" idx="1"/>
          </p:nvPr>
        </p:nvSpPr>
        <p:spPr>
          <a:xfrm>
            <a:off x="3711575" y="3179763"/>
            <a:ext cx="5927725" cy="3122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a:latin typeface="ZapfHumnst BT" pitchFamily="34" charset="0"/>
              <a:ea typeface="MS PGothic" panose="020B0600070205080204" pitchFamily="34" charset="-128"/>
            </a:endParaRPr>
          </a:p>
        </p:txBody>
      </p:sp>
      <p:sp>
        <p:nvSpPr>
          <p:cNvPr id="12292" name="Text Box 4"/>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100" b="0" i="1" u="sng">
                <a:latin typeface="ZapfHumnst BT" pitchFamily="34" charset="0"/>
              </a:rPr>
              <a:t>Explain what is meant by </a:t>
            </a:r>
            <a:r>
              <a:rPr lang="ja-JP" altLang="en-US" sz="1100" b="0" i="1" u="sng">
                <a:latin typeface="ZapfHumnst BT" pitchFamily="34" charset="0"/>
              </a:rPr>
              <a:t>“</a:t>
            </a:r>
            <a:r>
              <a:rPr lang="en-US" altLang="ja-JP" sz="1100" b="0" i="1" u="sng">
                <a:latin typeface="ZapfHumnst BT" pitchFamily="34" charset="0"/>
              </a:rPr>
              <a:t>system behavior.</a:t>
            </a:r>
            <a:r>
              <a:rPr lang="ja-JP" altLang="en-US" sz="1100" b="0" i="1" u="sng">
                <a:latin typeface="ZapfHumnst BT" pitchFamily="34" charset="0"/>
              </a:rPr>
              <a:t>”</a:t>
            </a:r>
            <a:r>
              <a:rPr lang="en-US" altLang="ja-JP" sz="1100" b="0" i="1" u="sng">
                <a:latin typeface="ZapfHumnst BT" pitchFamily="34" charset="0"/>
              </a:rPr>
              <a:t>  How do you capture system behavior?</a:t>
            </a:r>
            <a:endParaRPr lang="en-US" altLang="en-US" sz="1100" b="0" i="1" u="sng">
              <a:latin typeface="ZapfHumnst BT" pitchFamily="34" charset="0"/>
            </a:endParaRPr>
          </a:p>
        </p:txBody>
      </p:sp>
      <p:sp>
        <p:nvSpPr>
          <p:cNvPr id="444421" name="AutoShape 5"/>
          <p:cNvSpPr>
            <a:spLocks noChangeArrowheads="1"/>
          </p:cNvSpPr>
          <p:nvPr/>
        </p:nvSpPr>
        <p:spPr bwMode="auto">
          <a:xfrm>
            <a:off x="444500" y="1001713"/>
            <a:ext cx="219075" cy="117475"/>
          </a:xfrm>
          <a:prstGeom prst="star5">
            <a:avLst/>
          </a:prstGeom>
          <a:solidFill>
            <a:srgbClr val="FFFFFF"/>
          </a:solidFill>
          <a:ln w="9525">
            <a:solidFill>
              <a:srgbClr val="000000"/>
            </a:solidFill>
            <a:miter lim="800000"/>
          </a:ln>
        </p:spPr>
        <p:txBody>
          <a:bodyPr/>
          <a:lstStyle/>
          <a:p>
            <a:pPr>
              <a:buFont typeface="Wingdings" panose="05000000000000000000" pitchFamily="2" charset="2"/>
              <a:buNone/>
              <a:defRPr/>
            </a:pPr>
            <a:endParaRPr lang="en-US">
              <a:latin typeface="Courier New" panose="02070309020205020404" pitchFamily="49" charset="0"/>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DAABF3AD-83A6-3243-98CD-05F98D2AE5F2}"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14338" name="Rectangle 2"/>
          <p:cNvSpPr>
            <a:spLocks noGrp="1" noRot="1" noChangeAspect="1" noChangeArrowheads="1" noTextEdit="1"/>
          </p:cNvSpPr>
          <p:nvPr>
            <p:ph type="sldImg"/>
          </p:nvPr>
        </p:nvSpPr>
        <p:spPr>
          <a:xfrm>
            <a:off x="4760913" y="652463"/>
            <a:ext cx="4202112" cy="2363787"/>
          </a:xfrm>
          <a:solidFill>
            <a:srgbClr val="FFFFFF"/>
          </a:solidFill>
        </p:spPr>
      </p:sp>
      <p:sp>
        <p:nvSpPr>
          <p:cNvPr id="14339" name="Rectangle 3"/>
          <p:cNvSpPr>
            <a:spLocks noGrp="1" noChangeArrowheads="1"/>
          </p:cNvSpPr>
          <p:nvPr>
            <p:ph type="body" idx="1"/>
          </p:nvPr>
        </p:nvSpPr>
        <p:spPr>
          <a:xfrm>
            <a:off x="3805238" y="3194050"/>
            <a:ext cx="6083300" cy="3136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p>
            <a:pPr eaLnBrk="1" hangingPunct="1"/>
            <a:endParaRPr lang="en-US" altLang="en-US" sz="900">
              <a:latin typeface="Times New Roman" panose="02020603050405020304" pitchFamily="18" charset="0"/>
              <a:ea typeface="MS PGothic" panose="020B0600070205080204" pitchFamily="34" charset="-128"/>
            </a:endParaRPr>
          </a:p>
        </p:txBody>
      </p:sp>
      <p:sp>
        <p:nvSpPr>
          <p:cNvPr id="14340" name="Text Box 4"/>
          <p:cNvSpPr txBox="1">
            <a:spLocks noChangeArrowheads="1"/>
          </p:cNvSpPr>
          <p:nvPr/>
        </p:nvSpPr>
        <p:spPr bwMode="auto">
          <a:xfrm>
            <a:off x="679450" y="957263"/>
            <a:ext cx="29622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333" tIns="69333" rIns="69333" bIns="69333"/>
          <a:lstStyle>
            <a:lvl1pPr defTabSz="99060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9060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90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90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90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00" b="0">
                <a:latin typeface="Times New Roman" panose="02020603050405020304" pitchFamily="18" charset="0"/>
              </a:rPr>
              <a:t>We introduce the definition of a use- case model here in the module after we have explained use cases and actors because a use-case model consists of actors and use cases.</a:t>
            </a:r>
            <a:endParaRPr lang="en-US" altLang="en-US" sz="1000" b="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58BCEA79-9D6D-274E-AD39-D42A594926C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a:xfrm>
            <a:off x="4760913" y="652463"/>
            <a:ext cx="4202112" cy="2363787"/>
          </a:xfrm>
          <a:solidFill>
            <a:srgbClr val="FFFFFF"/>
          </a:solidFill>
        </p:spPr>
      </p:sp>
      <p:sp>
        <p:nvSpPr>
          <p:cNvPr id="16387" name="Rectangle 3"/>
          <p:cNvSpPr>
            <a:spLocks noGrp="1" noChangeArrowheads="1"/>
          </p:cNvSpPr>
          <p:nvPr>
            <p:ph type="body" idx="1"/>
          </p:nvPr>
        </p:nvSpPr>
        <p:spPr>
          <a:xfrm>
            <a:off x="3805238" y="3194050"/>
            <a:ext cx="6083300" cy="3136900"/>
          </a:xfrm>
          <a:solidFill>
            <a:srgbClr val="FFFFFF"/>
          </a:solidFill>
          <a:ln>
            <a:solidFill>
              <a:srgbClr val="000000"/>
            </a:solidFill>
          </a:ln>
        </p:spPr>
        <p:txBody>
          <a:bodyPr lIns="99048" tIns="49524" rIns="99048" bIns="49524"/>
          <a:lstStyle/>
          <a:p>
            <a:pPr eaLnBrk="1" hangingPunct="1"/>
            <a:endParaRPr lang="en-US" altLang="en-US" sz="900">
              <a:latin typeface="Times New Roman" panose="02020603050405020304" pitchFamily="18" charset="0"/>
              <a:ea typeface="MS PGothic" panose="020B0600070205080204" pitchFamily="34" charset="-128"/>
            </a:endParaRPr>
          </a:p>
        </p:txBody>
      </p:sp>
      <p:sp>
        <p:nvSpPr>
          <p:cNvPr id="16388" name="Text Box 4"/>
          <p:cNvSpPr txBox="1">
            <a:spLocks noChangeArrowheads="1"/>
          </p:cNvSpPr>
          <p:nvPr/>
        </p:nvSpPr>
        <p:spPr bwMode="auto">
          <a:xfrm>
            <a:off x="679450" y="957263"/>
            <a:ext cx="29622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333" tIns="69333" rIns="69333" bIns="69333"/>
          <a:lstStyle>
            <a:lvl1pPr defTabSz="99060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9060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90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90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90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00" b="0">
                <a:latin typeface="Times New Roman" panose="02020603050405020304" pitchFamily="18" charset="0"/>
              </a:rPr>
              <a:t>Point out that it takes relatively little effort to create the diagram; the main effort goes into writing the use cases.</a:t>
            </a:r>
            <a:endParaRPr lang="en-US" altLang="en-US" sz="1000" b="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48DFD507-7276-E344-8EF6-D80D98B0EAF2}"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18434" name="Rectangle 2"/>
          <p:cNvSpPr>
            <a:spLocks noGrp="1" noRot="1" noChangeAspect="1" noChangeArrowheads="1" noTextEdit="1"/>
          </p:cNvSpPr>
          <p:nvPr>
            <p:ph type="sldImg"/>
          </p:nvPr>
        </p:nvSpPr>
        <p:spPr>
          <a:xfrm>
            <a:off x="4794250" y="650875"/>
            <a:ext cx="4200525" cy="2363788"/>
          </a:xfrm>
          <a:solidFill>
            <a:srgbClr val="FFFFFF"/>
          </a:solidFill>
        </p:spPr>
      </p:sp>
      <p:sp>
        <p:nvSpPr>
          <p:cNvPr id="18435" name="Rectangle 3"/>
          <p:cNvSpPr>
            <a:spLocks noGrp="1" noChangeArrowheads="1"/>
          </p:cNvSpPr>
          <p:nvPr>
            <p:ph type="body" idx="1"/>
          </p:nvPr>
        </p:nvSpPr>
        <p:spPr>
          <a:xfrm>
            <a:off x="3805238" y="3194050"/>
            <a:ext cx="6083300" cy="3136900"/>
          </a:xfrm>
          <a:solidFill>
            <a:srgbClr val="FFFFFF"/>
          </a:solidFill>
          <a:ln>
            <a:solidFill>
              <a:srgbClr val="000000"/>
            </a:solidFill>
          </a:ln>
        </p:spPr>
        <p:txBody>
          <a:bodyPr lIns="99048" tIns="49524" rIns="99048" bIns="49524"/>
          <a:lstStyle/>
          <a:p>
            <a:pPr eaLnBrk="1" hangingPunct="1"/>
            <a:endParaRPr lang="en-US" altLang="en-US" sz="900">
              <a:latin typeface="Times New Roman" panose="02020603050405020304" pitchFamily="18" charset="0"/>
              <a:ea typeface="MS PGothic" panose="020B0600070205080204" pitchFamily="34" charset="-128"/>
            </a:endParaRPr>
          </a:p>
        </p:txBody>
      </p:sp>
      <p:sp>
        <p:nvSpPr>
          <p:cNvPr id="18436" name="Text Box 4"/>
          <p:cNvSpPr txBox="1">
            <a:spLocks noChangeArrowheads="1"/>
          </p:cNvSpPr>
          <p:nvPr/>
        </p:nvSpPr>
        <p:spPr bwMode="auto">
          <a:xfrm>
            <a:off x="679450" y="957263"/>
            <a:ext cx="29622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333" tIns="69333" rIns="69333" bIns="69333"/>
          <a:lstStyle>
            <a:lvl1pPr defTabSz="99060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9060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90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90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90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00" b="0">
                <a:latin typeface="Times New Roman" panose="02020603050405020304" pitchFamily="18" charset="0"/>
              </a:rPr>
              <a:t>Many people write use cases, but do not create use-case diagrams. But, a picture is truly worth a thousand words. Encourage students to create use-case diagrams. Point out that they do not need a tool to create them: pencil and paper work well also. </a:t>
            </a:r>
            <a:endParaRPr lang="en-US" altLang="en-US" sz="1000" b="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706CE324-3070-5948-A112-3AC46EC8C034}"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20482" name="Rectangle 2"/>
          <p:cNvSpPr>
            <a:spLocks noGrp="1" noRot="1" noChangeAspect="1" noChangeArrowheads="1" noTextEdit="1"/>
          </p:cNvSpPr>
          <p:nvPr>
            <p:ph type="sldImg"/>
          </p:nvPr>
        </p:nvSpPr>
        <p:spPr>
          <a:xfrm>
            <a:off x="4598988" y="646113"/>
            <a:ext cx="4181475" cy="2352675"/>
          </a:xfrm>
          <a:solidFill>
            <a:srgbClr val="FFFFFF"/>
          </a:solidFill>
        </p:spPr>
      </p:sp>
      <p:sp>
        <p:nvSpPr>
          <p:cNvPr id="20483" name="Rectangle 3"/>
          <p:cNvSpPr>
            <a:spLocks noGrp="1" noChangeArrowheads="1"/>
          </p:cNvSpPr>
          <p:nvPr>
            <p:ph type="body" idx="1"/>
          </p:nvPr>
        </p:nvSpPr>
        <p:spPr>
          <a:xfrm>
            <a:off x="3711575" y="3179763"/>
            <a:ext cx="5927725" cy="3122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fontAlgn="t" hangingPunct="1"/>
            <a:endParaRPr lang="en-US" altLang="en-US" sz="1000">
              <a:latin typeface="ZapfHumnst BT" pitchFamily="34" charset="0"/>
              <a:ea typeface="MS PGothic" panose="020B0600070205080204" pitchFamily="34" charset="-128"/>
            </a:endParaRPr>
          </a:p>
        </p:txBody>
      </p:sp>
      <p:sp>
        <p:nvSpPr>
          <p:cNvPr id="20484" name="Text Box 4"/>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lnSpc>
                <a:spcPct val="87000"/>
              </a:lnSpc>
              <a:spcBef>
                <a:spcPct val="40000"/>
              </a:spcBef>
              <a:buClrTx/>
              <a:buSzTx/>
              <a:buFontTx/>
              <a:buNone/>
            </a:pPr>
            <a:r>
              <a:rPr lang="en-US" altLang="en-US" sz="1100" b="0">
                <a:latin typeface="ZapfHumnst BT" pitchFamily="34" charset="0"/>
              </a:rPr>
              <a:t>Yes, you are selling the concept of a use-case model here. Many of your students may not immediately recognize the need for the use-case model because it is so simple. This slide is intended to bring out some of the problems that this model resolves. Feel free to add your own experiences here.</a:t>
            </a:r>
            <a:endParaRPr lang="en-US" altLang="en-US" sz="1100" b="0">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Talking about this slide, mention:</a:t>
            </a:r>
            <a:endParaRPr lang="en-US" altLang="en-US" sz="1100" b="0">
              <a:latin typeface="ZapfHumnst BT" pitchFamily="34" charset="0"/>
            </a:endParaRPr>
          </a:p>
          <a:p>
            <a:pPr algn="l" eaLnBrk="1" hangingPunct="1">
              <a:lnSpc>
                <a:spcPct val="87000"/>
              </a:lnSpc>
              <a:spcBef>
                <a:spcPct val="40000"/>
              </a:spcBef>
              <a:buClrTx/>
              <a:buSzTx/>
              <a:buFontTx/>
              <a:buNone/>
            </a:pPr>
            <a:r>
              <a:rPr lang="en-US" altLang="en-US" sz="1100">
                <a:latin typeface="ZapfHumnst BT" pitchFamily="34" charset="0"/>
              </a:rPr>
              <a:t>Communication</a:t>
            </a:r>
            <a:r>
              <a:rPr lang="en-US" altLang="en-US" sz="1100" b="0">
                <a:latin typeface="ZapfHumnst BT" pitchFamily="34" charset="0"/>
              </a:rPr>
              <a:t> with the end users and domain experts</a:t>
            </a:r>
            <a:endParaRPr lang="en-US" altLang="en-US" sz="1100" b="0">
              <a:latin typeface="ZapfHumnst BT" pitchFamily="34" charset="0"/>
            </a:endParaRPr>
          </a:p>
          <a:p>
            <a:pPr algn="l" eaLnBrk="1" hangingPunct="1">
              <a:lnSpc>
                <a:spcPct val="87000"/>
              </a:lnSpc>
              <a:spcBef>
                <a:spcPct val="40000"/>
              </a:spcBef>
              <a:buClrTx/>
              <a:buSzTx/>
              <a:buFontTx/>
              <a:buChar char="•"/>
            </a:pPr>
            <a:r>
              <a:rPr lang="en-US" altLang="en-US" sz="1100" b="0">
                <a:latin typeface="ZapfHumnst BT" pitchFamily="34" charset="0"/>
              </a:rPr>
              <a:t> Provides buy-in at an early stage of system development</a:t>
            </a:r>
            <a:endParaRPr lang="en-US" altLang="en-US" sz="1100" b="0">
              <a:latin typeface="ZapfHumnst BT" pitchFamily="34" charset="0"/>
            </a:endParaRPr>
          </a:p>
          <a:p>
            <a:pPr algn="l" eaLnBrk="1" hangingPunct="1">
              <a:lnSpc>
                <a:spcPct val="87000"/>
              </a:lnSpc>
              <a:spcBef>
                <a:spcPct val="40000"/>
              </a:spcBef>
              <a:buClrTx/>
              <a:buSzTx/>
              <a:buFontTx/>
              <a:buChar char="•"/>
            </a:pPr>
            <a:r>
              <a:rPr lang="en-US" altLang="en-US" sz="1100" b="0">
                <a:latin typeface="ZapfHumnst BT" pitchFamily="34" charset="0"/>
              </a:rPr>
              <a:t> Insures a mutual understanding of the requirements</a:t>
            </a:r>
            <a:endParaRPr lang="en-US" altLang="en-US" sz="1100" b="0">
              <a:latin typeface="ZapfHumnst BT" pitchFamily="34" charset="0"/>
            </a:endParaRPr>
          </a:p>
          <a:p>
            <a:pPr algn="l" eaLnBrk="1" hangingPunct="1">
              <a:lnSpc>
                <a:spcPct val="87000"/>
              </a:lnSpc>
              <a:spcBef>
                <a:spcPct val="40000"/>
              </a:spcBef>
              <a:buClrTx/>
              <a:buSzTx/>
              <a:buFontTx/>
              <a:buNone/>
            </a:pPr>
            <a:r>
              <a:rPr lang="en-US" altLang="en-US" sz="1100">
                <a:latin typeface="ZapfHumnst BT" pitchFamily="34" charset="0"/>
              </a:rPr>
              <a:t>Identification</a:t>
            </a:r>
            <a:r>
              <a:rPr lang="en-US" altLang="en-US" sz="1100" b="0">
                <a:latin typeface="ZapfHumnst BT" pitchFamily="34" charset="0"/>
              </a:rPr>
              <a:t> of system users and what the system should do</a:t>
            </a:r>
            <a:endParaRPr lang="en-US" altLang="en-US" sz="1100" b="0">
              <a:latin typeface="ZapfHumnst BT" pitchFamily="34" charset="0"/>
            </a:endParaRPr>
          </a:p>
          <a:p>
            <a:pPr algn="l" eaLnBrk="1" hangingPunct="1">
              <a:lnSpc>
                <a:spcPct val="87000"/>
              </a:lnSpc>
              <a:spcBef>
                <a:spcPct val="40000"/>
              </a:spcBef>
              <a:buClrTx/>
              <a:buSzTx/>
              <a:buFontTx/>
              <a:buChar char="•"/>
            </a:pPr>
            <a:r>
              <a:rPr lang="en-US" altLang="en-US" sz="1100" b="0">
                <a:latin typeface="ZapfHumnst BT" pitchFamily="34" charset="0"/>
              </a:rPr>
              <a:t> Considers the requirements for the system interfaces</a:t>
            </a:r>
            <a:endParaRPr lang="en-US" altLang="en-US" sz="1100" b="0">
              <a:latin typeface="ZapfHumnst BT" pitchFamily="34" charset="0"/>
            </a:endParaRPr>
          </a:p>
          <a:p>
            <a:pPr algn="l" eaLnBrk="1" hangingPunct="1">
              <a:lnSpc>
                <a:spcPct val="87000"/>
              </a:lnSpc>
              <a:spcBef>
                <a:spcPct val="40000"/>
              </a:spcBef>
              <a:buClrTx/>
              <a:buSzTx/>
              <a:buFontTx/>
              <a:buNone/>
            </a:pPr>
            <a:r>
              <a:rPr lang="en-US" altLang="en-US" sz="1100">
                <a:latin typeface="ZapfHumnst BT" pitchFamily="34" charset="0"/>
              </a:rPr>
              <a:t>Verification</a:t>
            </a:r>
            <a:r>
              <a:rPr lang="en-US" altLang="en-US" sz="1100" b="0">
                <a:latin typeface="ZapfHumnst BT" pitchFamily="34" charset="0"/>
              </a:rPr>
              <a:t> that all requirements have been captured</a:t>
            </a:r>
            <a:endParaRPr lang="en-US" altLang="en-US" sz="1100" b="0">
              <a:latin typeface="ZapfHumnst BT" pitchFamily="34" charset="0"/>
            </a:endParaRPr>
          </a:p>
          <a:p>
            <a:pPr algn="l" eaLnBrk="1" hangingPunct="1">
              <a:lnSpc>
                <a:spcPct val="87000"/>
              </a:lnSpc>
              <a:spcBef>
                <a:spcPct val="40000"/>
              </a:spcBef>
              <a:buClrTx/>
              <a:buSzTx/>
              <a:buFontTx/>
              <a:buChar char="•"/>
            </a:pPr>
            <a:r>
              <a:rPr lang="en-US" altLang="en-US" sz="1100" b="0">
                <a:latin typeface="ZapfHumnst BT" pitchFamily="34" charset="0"/>
              </a:rPr>
              <a:t> The development team understands the requirements</a:t>
            </a:r>
            <a:endParaRPr lang="en-US" altLang="en-US" sz="1100" b="0">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6ED54C45-1D05-1846-A43A-9A303D95765A}"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a:xfrm>
            <a:off x="4594225" y="647700"/>
            <a:ext cx="4181475" cy="2352675"/>
          </a:xfrm>
          <a:solidFill>
            <a:srgbClr val="FFFFFF"/>
          </a:solidFill>
        </p:spPr>
      </p:sp>
      <p:sp>
        <p:nvSpPr>
          <p:cNvPr id="22531" name="Rectangle 3"/>
          <p:cNvSpPr>
            <a:spLocks noGrp="1" noChangeArrowheads="1"/>
          </p:cNvSpPr>
          <p:nvPr>
            <p:ph type="body" idx="1"/>
          </p:nvPr>
        </p:nvSpPr>
        <p:spPr>
          <a:xfrm>
            <a:off x="3711575" y="3179763"/>
            <a:ext cx="5927725" cy="3122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b="1">
              <a:latin typeface="ZapfHumnst BT" pitchFamily="34" charset="0"/>
              <a:ea typeface="MS PGothic" panose="020B0600070205080204" pitchFamily="34" charset="-128"/>
            </a:endParaRPr>
          </a:p>
        </p:txBody>
      </p:sp>
      <p:sp>
        <p:nvSpPr>
          <p:cNvPr id="22532" name="Text Box 4"/>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two major concepts in use-case modeling.</a:t>
            </a:r>
            <a:endParaRPr lang="en-US" altLang="en-US" sz="1100" b="0" i="1" u="sng">
              <a:latin typeface="ZapfHumnst BT" pitchFamily="34" charset="0"/>
            </a:endParaRPr>
          </a:p>
          <a:p>
            <a:pPr algn="l">
              <a:spcBef>
                <a:spcPct val="0"/>
              </a:spcBef>
              <a:buClrTx/>
              <a:buSzTx/>
              <a:buFontTx/>
              <a:buNone/>
            </a:pPr>
            <a:endParaRPr lang="en-US" altLang="en-US" sz="1100" b="0" i="1" u="sng">
              <a:latin typeface="ZapfHumnst BT" pitchFamily="34" charset="0"/>
            </a:endParaRPr>
          </a:p>
          <a:p>
            <a:pPr algn="l">
              <a:spcBef>
                <a:spcPct val="0"/>
              </a:spcBef>
              <a:buClrTx/>
              <a:buSzTx/>
              <a:buFontTx/>
              <a:buNone/>
            </a:pPr>
            <a:r>
              <a:rPr lang="en-US" altLang="en-US" sz="1100" b="0">
                <a:latin typeface="ZapfHumnst BT" pitchFamily="34" charset="0"/>
              </a:rPr>
              <a:t>Do not go into great detail explaining what an actor and use case are in this slide.  Detailed actor and use-case slides are coming up soon.</a:t>
            </a:r>
            <a:endParaRPr lang="en-US" altLang="en-US" sz="1100" b="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9D8D28B2-82F5-114A-A6B3-2953D8966B3F}"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a:xfrm>
            <a:off x="4598988" y="646113"/>
            <a:ext cx="4181475" cy="2352675"/>
          </a:xfrm>
          <a:solidFill>
            <a:srgbClr val="FFFFFF"/>
          </a:solidFill>
        </p:spPr>
      </p:sp>
      <p:sp>
        <p:nvSpPr>
          <p:cNvPr id="24579" name="Rectangle 3"/>
          <p:cNvSpPr>
            <a:spLocks noGrp="1" noChangeArrowheads="1"/>
          </p:cNvSpPr>
          <p:nvPr>
            <p:ph type="body" idx="1"/>
          </p:nvPr>
        </p:nvSpPr>
        <p:spPr>
          <a:xfrm>
            <a:off x="3711575" y="3179763"/>
            <a:ext cx="5927725" cy="3122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marL="114300" indent="-114300" eaLnBrk="1" hangingPunct="1"/>
            <a:endParaRPr lang="en-US" altLang="en-US" sz="800">
              <a:latin typeface="ZapfHumnst BT" pitchFamily="34" charset="0"/>
              <a:ea typeface="MS PGothic" panose="020B0600070205080204" pitchFamily="34" charset="-128"/>
            </a:endParaRPr>
          </a:p>
        </p:txBody>
      </p:sp>
      <p:sp>
        <p:nvSpPr>
          <p:cNvPr id="24580" name="Text Box 4"/>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Explain the concept of actors to the students.  Remember, this is new to them.</a:t>
            </a:r>
            <a:endParaRPr lang="en-US" altLang="en-US" sz="1100" b="0" i="1" u="sng">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Be sure that the class understands that an actor is NOT JUST A PERSON.</a:t>
            </a:r>
            <a:endParaRPr lang="en-US" altLang="en-US" sz="1100" b="0">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An actor is anything that interacts with the system and is external to the system.</a:t>
            </a:r>
            <a:endParaRPr lang="en-US" altLang="en-US" sz="1100" b="0">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Illustrate this concept by using the example of an ATM machine.  </a:t>
            </a:r>
            <a:endParaRPr lang="en-US" altLang="en-US" sz="1100" b="0">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Ask the class to identify some potential actors. Answers may include: bank customer, maintenance worker, bank teller, bank system, credit card system, and so on. </a:t>
            </a:r>
            <a:endParaRPr lang="en-US" altLang="en-US" sz="1100" b="0">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If you aren</a:t>
            </a:r>
            <a:r>
              <a:rPr lang="ja-JP" altLang="en-US" sz="1100" b="0">
                <a:latin typeface="ZapfHumnst BT" pitchFamily="34" charset="0"/>
              </a:rPr>
              <a:t>’</a:t>
            </a:r>
            <a:r>
              <a:rPr lang="en-US" altLang="ja-JP" sz="1100" b="0">
                <a:latin typeface="ZapfHumnst BT" pitchFamily="34" charset="0"/>
              </a:rPr>
              <a:t>t allowed to change it then it is an actor.</a:t>
            </a:r>
            <a:endParaRPr lang="en-US" altLang="ja-JP" sz="1100" b="0">
              <a:latin typeface="ZapfHumnst BT" pitchFamily="34" charset="0"/>
            </a:endParaRPr>
          </a:p>
          <a:p>
            <a:pPr algn="l">
              <a:lnSpc>
                <a:spcPct val="87000"/>
              </a:lnSpc>
              <a:spcBef>
                <a:spcPct val="40000"/>
              </a:spcBef>
              <a:buClrTx/>
              <a:buSzTx/>
              <a:buFontTx/>
              <a:buNone/>
            </a:pPr>
            <a:endParaRPr lang="en-US" altLang="en-US" sz="1100" b="0">
              <a:latin typeface="ZapfHumnst BT"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FFA2D2E7-4159-4C4C-9493-AAED191B6446}"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26626" name="Rectangle 2"/>
          <p:cNvSpPr>
            <a:spLocks noGrp="1" noRot="1" noChangeAspect="1" noChangeArrowheads="1" noTextEdit="1"/>
          </p:cNvSpPr>
          <p:nvPr>
            <p:ph type="sldImg"/>
          </p:nvPr>
        </p:nvSpPr>
        <p:spPr>
          <a:xfrm>
            <a:off x="4598988" y="646113"/>
            <a:ext cx="4181475" cy="2352675"/>
          </a:xfrm>
          <a:solidFill>
            <a:srgbClr val="FFFFFF"/>
          </a:solidFill>
        </p:spPr>
      </p:sp>
      <p:sp>
        <p:nvSpPr>
          <p:cNvPr id="26627" name="Rectangle 3"/>
          <p:cNvSpPr>
            <a:spLocks noGrp="1" noChangeArrowheads="1"/>
          </p:cNvSpPr>
          <p:nvPr>
            <p:ph type="body" idx="1"/>
          </p:nvPr>
        </p:nvSpPr>
        <p:spPr>
          <a:xfrm>
            <a:off x="3711575" y="3179763"/>
            <a:ext cx="5927725" cy="3122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marL="114300" indent="-114300" eaLnBrk="1" hangingPunct="1"/>
            <a:endParaRPr lang="en-US" altLang="en-US" sz="800">
              <a:latin typeface="ZapfHumnst BT" pitchFamily="34" charset="0"/>
              <a:ea typeface="MS PGothic" panose="020B0600070205080204" pitchFamily="34" charset="-128"/>
            </a:endParaRPr>
          </a:p>
        </p:txBody>
      </p:sp>
      <p:sp>
        <p:nvSpPr>
          <p:cNvPr id="26628" name="Text Box 4"/>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Explain the concept of a use case to the students.  This material is also new to them.</a:t>
            </a:r>
            <a:endParaRPr lang="en-US" altLang="en-US" sz="1100" b="0" i="1" u="sng">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Use cases focus on WHAT the system does, not HOW it does it.</a:t>
            </a:r>
            <a:endParaRPr lang="en-US" altLang="en-US" sz="1100" b="0">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A use case has a set of properties that includes a brief description, flow of events, special requirements, activity diagrams, and so on. These are discussed in more detail later in this module. </a:t>
            </a:r>
            <a:endParaRPr lang="en-US" altLang="en-US" sz="1100" b="0">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Use cases are enclosed in the use-case model artifact.  That is, use cases are properties of the use-case model.</a:t>
            </a:r>
            <a:endParaRPr lang="en-US" altLang="en-US" sz="1100" b="0">
              <a:latin typeface="ZapfHumnst BT"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FD6A6396-529E-4A4F-A44F-D37C8561FBB9}"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28674" name="Rectangle 2"/>
          <p:cNvSpPr>
            <a:spLocks noGrp="1" noRot="1" noChangeAspect="1" noChangeArrowheads="1" noTextEdit="1"/>
          </p:cNvSpPr>
          <p:nvPr>
            <p:ph type="sldImg"/>
          </p:nvPr>
        </p:nvSpPr>
        <p:spPr>
          <a:xfrm>
            <a:off x="4598988" y="646113"/>
            <a:ext cx="4181475" cy="2352675"/>
          </a:xfrm>
          <a:solidFill>
            <a:srgbClr val="FFFFFF"/>
          </a:solidFill>
        </p:spPr>
      </p:sp>
      <p:sp>
        <p:nvSpPr>
          <p:cNvPr id="28675" name="Rectangle 3"/>
          <p:cNvSpPr>
            <a:spLocks noGrp="1" noChangeArrowheads="1"/>
          </p:cNvSpPr>
          <p:nvPr>
            <p:ph type="body" idx="1"/>
          </p:nvPr>
        </p:nvSpPr>
        <p:spPr>
          <a:xfrm>
            <a:off x="3711575" y="3179763"/>
            <a:ext cx="5927725" cy="3122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eaLnBrk="1" hangingPunct="1"/>
            <a:endParaRPr lang="en-US" altLang="en-US" sz="1000">
              <a:latin typeface="ZapfHumnst BT" pitchFamily="34" charset="0"/>
              <a:ea typeface="MS PGothic" panose="020B0600070205080204" pitchFamily="34" charset="-128"/>
            </a:endParaRPr>
          </a:p>
        </p:txBody>
      </p:sp>
      <p:sp>
        <p:nvSpPr>
          <p:cNvPr id="28676" name="Text Box 4"/>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lnSpc>
                <a:spcPct val="87000"/>
              </a:lnSpc>
              <a:spcBef>
                <a:spcPct val="40000"/>
              </a:spcBef>
              <a:buClrTx/>
              <a:buSzTx/>
              <a:buFontTx/>
              <a:buNone/>
            </a:pPr>
            <a:r>
              <a:rPr lang="en-US" altLang="en-US" sz="1100" b="0" i="1" u="sng">
                <a:latin typeface="ZapfHumnst BT" pitchFamily="34" charset="0"/>
              </a:rPr>
              <a:t>Show the relationship between use cases and actors.</a:t>
            </a:r>
            <a:endParaRPr lang="en-US" altLang="en-US" sz="1100" b="0" i="1" u="sng">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A use case can initiate communication with an actor. Usually, this occurs with a non-human actor.  </a:t>
            </a:r>
            <a:endParaRPr lang="en-US" altLang="en-US" sz="1100" b="0">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The &lt;&lt;communicate&gt;&gt; association stereotype was valid for the UML1 example profiles UML Profile for Software Development Process, which is based on the Unified Process for software engineering, and the UML Profile for Business Modeling.</a:t>
            </a:r>
            <a:endParaRPr lang="en-US" altLang="en-US" sz="1100" b="0">
              <a:latin typeface="ZapfHumnst BT" pitchFamily="34" charset="0"/>
            </a:endParaRPr>
          </a:p>
          <a:p>
            <a:pPr algn="l">
              <a:lnSpc>
                <a:spcPct val="87000"/>
              </a:lnSpc>
              <a:spcBef>
                <a:spcPct val="40000"/>
              </a:spcBef>
              <a:buClrTx/>
              <a:buSzTx/>
              <a:buFontTx/>
              <a:buNone/>
            </a:pPr>
            <a:r>
              <a:rPr lang="en-US" altLang="en-US" sz="1100" b="0">
                <a:latin typeface="ZapfHumnst BT" pitchFamily="34" charset="0"/>
              </a:rPr>
              <a:t>Since an association is the only valid relationship that can exist between actors and use cases, UML 2 has dropped the stereotype.</a:t>
            </a:r>
            <a:endParaRPr lang="en-US" altLang="en-US" sz="1100" b="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0F707130-E8AB-494D-ADD6-7CFD31FE7401}"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30722" name="Rectangle 1026"/>
          <p:cNvSpPr>
            <a:spLocks noGrp="1" noRot="1" noChangeAspect="1" noChangeArrowheads="1" noTextEdit="1"/>
          </p:cNvSpPr>
          <p:nvPr>
            <p:ph type="sldImg"/>
          </p:nvPr>
        </p:nvSpPr>
        <p:spPr>
          <a:xfrm>
            <a:off x="4760913" y="652463"/>
            <a:ext cx="4202112" cy="2363787"/>
          </a:xfrm>
          <a:solidFill>
            <a:srgbClr val="FFFFFF"/>
          </a:solidFill>
        </p:spPr>
      </p:sp>
      <p:sp>
        <p:nvSpPr>
          <p:cNvPr id="30723" name="Rectangle 1027"/>
          <p:cNvSpPr>
            <a:spLocks noGrp="1" noChangeArrowheads="1"/>
          </p:cNvSpPr>
          <p:nvPr>
            <p:ph type="body" idx="1"/>
          </p:nvPr>
        </p:nvSpPr>
        <p:spPr>
          <a:xfrm>
            <a:off x="3805238" y="3194050"/>
            <a:ext cx="6083300" cy="3135313"/>
          </a:xfrm>
          <a:solidFill>
            <a:srgbClr val="FFFFFF"/>
          </a:solidFill>
          <a:ln>
            <a:solidFill>
              <a:srgbClr val="000000"/>
            </a:solidFill>
          </a:ln>
        </p:spPr>
        <p:txBody>
          <a:bodyPr lIns="97502" tIns="48751" rIns="97502" bIns="48751"/>
          <a:lstStyle/>
          <a:p>
            <a:pPr eaLnBrk="1" hangingPunct="1"/>
            <a:endParaRPr lang="en-US" altLang="en-US" sz="90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a:xfrm>
            <a:off x="4598988" y="646113"/>
            <a:ext cx="4181475" cy="2352675"/>
          </a:xfrm>
          <a:solidFill>
            <a:srgbClr val="FFFFFF"/>
          </a:solidFill>
        </p:spPr>
      </p:sp>
      <p:sp>
        <p:nvSpPr>
          <p:cNvPr id="8195" name="Text Box 3"/>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endParaRPr lang="en-US" altLang="en-US" sz="1100" b="0" i="1" u="sng">
              <a:latin typeface="ZapfHumnst BT"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05027D32-F180-FA48-8311-3AEE44966AF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32770" name="Rectangle 2"/>
          <p:cNvSpPr>
            <a:spLocks noGrp="1" noRot="1" noChangeAspect="1" noChangeArrowheads="1" noTextEdit="1"/>
          </p:cNvSpPr>
          <p:nvPr>
            <p:ph type="sldImg"/>
          </p:nvPr>
        </p:nvSpPr>
        <p:spPr>
          <a:xfrm>
            <a:off x="4760913" y="652463"/>
            <a:ext cx="4202112" cy="2363787"/>
          </a:xfrm>
          <a:solidFill>
            <a:srgbClr val="FFFFFF"/>
          </a:solidFill>
        </p:spPr>
      </p:sp>
      <p:sp>
        <p:nvSpPr>
          <p:cNvPr id="32771" name="Rectangle 3"/>
          <p:cNvSpPr>
            <a:spLocks noGrp="1" noChangeArrowheads="1"/>
          </p:cNvSpPr>
          <p:nvPr>
            <p:ph type="body" idx="1"/>
          </p:nvPr>
        </p:nvSpPr>
        <p:spPr>
          <a:xfrm>
            <a:off x="3805238" y="3194050"/>
            <a:ext cx="6083300" cy="3135313"/>
          </a:xfrm>
          <a:solidFill>
            <a:srgbClr val="FFFFFF"/>
          </a:solidFill>
          <a:ln>
            <a:solidFill>
              <a:srgbClr val="000000"/>
            </a:solidFill>
          </a:ln>
        </p:spPr>
        <p:txBody>
          <a:bodyPr lIns="97502" tIns="48751" rIns="97502" bIns="48751"/>
          <a:lstStyle/>
          <a:p>
            <a:pPr eaLnBrk="1" hangingPunct="1"/>
            <a:endParaRPr lang="en-US" altLang="en-US" sz="900">
              <a:latin typeface="Times New Roman" panose="02020603050405020304" pitchFamily="18" charset="0"/>
              <a:ea typeface="MS PGothic" panose="020B0600070205080204" pitchFamily="34" charset="-128"/>
            </a:endParaRPr>
          </a:p>
        </p:txBody>
      </p:sp>
      <p:sp>
        <p:nvSpPr>
          <p:cNvPr id="32772" name="Text Box 4"/>
          <p:cNvSpPr txBox="1">
            <a:spLocks noChangeArrowheads="1"/>
          </p:cNvSpPr>
          <p:nvPr/>
        </p:nvSpPr>
        <p:spPr bwMode="auto">
          <a:xfrm>
            <a:off x="850900" y="935038"/>
            <a:ext cx="2584450"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5582" tIns="57792" rIns="115582" bIns="57792"/>
          <a:lstStyle>
            <a:lvl1pPr defTabSz="97790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790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79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79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79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79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79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79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79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lnSpc>
                <a:spcPct val="87000"/>
              </a:lnSpc>
              <a:spcBef>
                <a:spcPct val="30000"/>
              </a:spcBef>
              <a:buClrTx/>
              <a:buSzTx/>
              <a:buFontTx/>
              <a:buNone/>
            </a:pPr>
            <a:endParaRPr lang="en-US" altLang="en-US" sz="1100" b="0">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7792F475-BFEA-514D-90A2-B1B8C984F8AB}"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a:xfrm>
            <a:off x="381000" y="685800"/>
            <a:ext cx="6096000" cy="3429000"/>
          </a:xfrm>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7767D57F-DA08-534D-A71E-7BD560D55DD6}"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a:xfrm>
            <a:off x="381000" y="685800"/>
            <a:ext cx="6096000" cy="3429000"/>
          </a:xfrm>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6DA0847C-A4C9-D74D-A6A5-A4C94C3A2A58}"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38914" name="Rectangle 1026"/>
          <p:cNvSpPr>
            <a:spLocks noGrp="1" noRot="1" noChangeAspect="1" noChangeArrowheads="1" noTextEdit="1"/>
          </p:cNvSpPr>
          <p:nvPr>
            <p:ph type="sldImg"/>
          </p:nvPr>
        </p:nvSpPr>
        <p:spPr>
          <a:xfrm>
            <a:off x="4598988" y="646113"/>
            <a:ext cx="4181475" cy="2352675"/>
          </a:xfrm>
          <a:solidFill>
            <a:srgbClr val="FFFFFF"/>
          </a:solidFill>
        </p:spPr>
      </p:sp>
      <p:sp>
        <p:nvSpPr>
          <p:cNvPr id="38915" name="Rectangle 1027"/>
          <p:cNvSpPr>
            <a:spLocks noGrp="1" noChangeArrowheads="1"/>
          </p:cNvSpPr>
          <p:nvPr>
            <p:ph type="body" idx="1"/>
          </p:nvPr>
        </p:nvSpPr>
        <p:spPr>
          <a:xfrm>
            <a:off x="3711575" y="3179763"/>
            <a:ext cx="5927725" cy="31226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pPr marL="171450" indent="-171450" eaLnBrk="1" hangingPunct="1"/>
            <a:endParaRPr lang="en-US" altLang="en-US" sz="1000">
              <a:latin typeface="ZapfHumnst BT" pitchFamily="34" charset="0"/>
              <a:ea typeface="MS PGothic" panose="020B0600070205080204" pitchFamily="34" charset="-128"/>
            </a:endParaRPr>
          </a:p>
        </p:txBody>
      </p:sp>
      <p:sp>
        <p:nvSpPr>
          <p:cNvPr id="38916" name="Text Box 1028"/>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lnSpc>
                <a:spcPct val="87000"/>
              </a:lnSpc>
              <a:spcBef>
                <a:spcPct val="40000"/>
              </a:spcBef>
              <a:buClrTx/>
              <a:buSzTx/>
              <a:buFontTx/>
              <a:buNone/>
            </a:pPr>
            <a:r>
              <a:rPr lang="en-US" altLang="en-US" sz="1000" b="0" i="1" u="sng">
                <a:latin typeface="ZapfHumnst BT" pitchFamily="34" charset="0"/>
              </a:rPr>
              <a:t>In this slide, give students a chance to read a use-case diagram.</a:t>
            </a:r>
            <a:endParaRPr lang="en-US" altLang="en-US" sz="1000" b="0" i="1" u="sng">
              <a:latin typeface="ZapfHumnst BT" pitchFamily="34" charset="0"/>
            </a:endParaRPr>
          </a:p>
          <a:p>
            <a:pPr algn="l">
              <a:lnSpc>
                <a:spcPct val="87000"/>
              </a:lnSpc>
              <a:spcBef>
                <a:spcPct val="40000"/>
              </a:spcBef>
              <a:buClrTx/>
              <a:buSzTx/>
              <a:buFontTx/>
              <a:buNone/>
            </a:pPr>
            <a:endParaRPr lang="en-US" altLang="en-US" sz="1000" b="0">
              <a:latin typeface="ZapfHumnst BT" pitchFamily="34" charset="0"/>
            </a:endParaRPr>
          </a:p>
          <a:p>
            <a:pPr algn="l">
              <a:lnSpc>
                <a:spcPct val="87000"/>
              </a:lnSpc>
              <a:spcBef>
                <a:spcPct val="40000"/>
              </a:spcBef>
              <a:buClrTx/>
              <a:buSzTx/>
              <a:buFontTx/>
              <a:buNone/>
            </a:pPr>
            <a:r>
              <a:rPr lang="en-US" altLang="en-US" sz="1000" b="0">
                <a:latin typeface="ZapfHumnst BT" pitchFamily="34" charset="0"/>
              </a:rPr>
              <a:t>Answers to student notes:</a:t>
            </a:r>
            <a:endParaRPr lang="en-US" altLang="en-US" sz="1000" b="0">
              <a:latin typeface="ZapfHumnst BT" pitchFamily="34" charset="0"/>
            </a:endParaRPr>
          </a:p>
          <a:p>
            <a:pPr algn="l">
              <a:lnSpc>
                <a:spcPct val="87000"/>
              </a:lnSpc>
              <a:spcBef>
                <a:spcPct val="40000"/>
              </a:spcBef>
              <a:buClrTx/>
              <a:buSzTx/>
              <a:buFontTx/>
              <a:buNone/>
            </a:pPr>
            <a:r>
              <a:rPr lang="en-US" altLang="en-US" sz="1000" b="0">
                <a:latin typeface="ZapfHumnst BT" pitchFamily="34" charset="0"/>
              </a:rPr>
              <a:t>1. Student can perform: View Report Card, Register For Courses, and Login.  A Professor can: Login, Select Courses to Teach, and Submit Grades.  The Course Catalog is involved in: Register for Courses and Select Courses to Teach.</a:t>
            </a:r>
            <a:endParaRPr lang="en-US" altLang="en-US" sz="1000" b="0">
              <a:latin typeface="ZapfHumnst BT" pitchFamily="34" charset="0"/>
            </a:endParaRPr>
          </a:p>
          <a:p>
            <a:pPr algn="l">
              <a:lnSpc>
                <a:spcPct val="87000"/>
              </a:lnSpc>
              <a:spcBef>
                <a:spcPct val="40000"/>
              </a:spcBef>
              <a:buClrTx/>
              <a:buSzTx/>
              <a:buFontTx/>
              <a:buNone/>
            </a:pPr>
            <a:r>
              <a:rPr lang="en-US" altLang="en-US" sz="1100" b="0" u="sng">
                <a:latin typeface="Arial" panose="020B0604020202020204" pitchFamily="34" charset="0"/>
              </a:rPr>
              <a:t>Disclaimer:</a:t>
            </a:r>
            <a:r>
              <a:rPr lang="en-US" altLang="en-US" sz="1100" b="0">
                <a:latin typeface="Arial" panose="020B0604020202020204" pitchFamily="34" charset="0"/>
              </a:rPr>
              <a:t>  Login is a controversial use case.  The goal of this course is not to determine when/how/why one should use the Login use case, it is part of the </a:t>
            </a:r>
            <a:r>
              <a:rPr lang="en-US" altLang="en-US" sz="1100" b="0" i="1">
                <a:latin typeface="Arial" panose="020B0604020202020204" pitchFamily="34" charset="0"/>
              </a:rPr>
              <a:t>Mastering Object Oriented Analysis and Design with UML</a:t>
            </a:r>
            <a:r>
              <a:rPr lang="en-US" altLang="en-US" sz="1100" b="0">
                <a:latin typeface="Arial" panose="020B0604020202020204" pitchFamily="34" charset="0"/>
              </a:rPr>
              <a:t> curriculum so that instructors can have a short use case to demonstrate exercises.  It is only here for instructional purposes. </a:t>
            </a:r>
            <a:endParaRPr lang="en-US" altLang="en-US" sz="1100" b="0">
              <a:latin typeface="Arial" panose="020B0604020202020204" pitchFamily="34" charset="0"/>
            </a:endParaRPr>
          </a:p>
          <a:p>
            <a:pPr algn="l">
              <a:lnSpc>
                <a:spcPct val="87000"/>
              </a:lnSpc>
              <a:spcBef>
                <a:spcPct val="40000"/>
              </a:spcBef>
              <a:buClrTx/>
              <a:buSzTx/>
              <a:buFontTx/>
              <a:buNone/>
            </a:pPr>
            <a:r>
              <a:rPr lang="en-US" altLang="en-US" sz="1000" b="0">
                <a:latin typeface="ZapfHumnst BT" pitchFamily="34" charset="0"/>
              </a:rPr>
              <a:t>2. Charlie can: View Report Card, Register for Courses, Login, Select Courses to Teach, and Submit Grades.</a:t>
            </a:r>
            <a:endParaRPr lang="en-US" altLang="en-US" sz="1000" b="0">
              <a:latin typeface="ZapfHumnst BT" pitchFamily="34" charset="0"/>
            </a:endParaRPr>
          </a:p>
          <a:p>
            <a:pPr algn="l">
              <a:lnSpc>
                <a:spcPct val="87000"/>
              </a:lnSpc>
              <a:spcBef>
                <a:spcPct val="40000"/>
              </a:spcBef>
              <a:buClrTx/>
              <a:buSzTx/>
              <a:buFontTx/>
              <a:buNone/>
            </a:pPr>
            <a:r>
              <a:rPr lang="en-US" altLang="en-US" sz="1000" b="0">
                <a:latin typeface="ZapfHumnst BT" pitchFamily="34" charset="0"/>
              </a:rPr>
              <a:t>3. This is a Course Registration System. </a:t>
            </a:r>
            <a:endParaRPr lang="en-US" altLang="en-US" sz="1000" b="0">
              <a:latin typeface="ZapfHumnst BT" pitchFamily="34" charset="0"/>
            </a:endParaRPr>
          </a:p>
          <a:p>
            <a:pPr algn="l">
              <a:lnSpc>
                <a:spcPct val="87000"/>
              </a:lnSpc>
              <a:spcBef>
                <a:spcPct val="40000"/>
              </a:spcBef>
              <a:buClrTx/>
              <a:buSzTx/>
              <a:buFontTx/>
              <a:buNone/>
            </a:pPr>
            <a:r>
              <a:rPr lang="en-US" altLang="en-US" sz="1000" b="0">
                <a:latin typeface="ZapfHumnst BT" pitchFamily="34" charset="0"/>
              </a:rPr>
              <a:t>4.The Professor initiates the Select Courses to Teach and the Course Catalog is a participant; the Registrar initiates the Close Registration and the Billing System is a participant.</a:t>
            </a:r>
            <a:endParaRPr lang="en-US" altLang="en-US" sz="1000" b="0">
              <a:latin typeface="ZapfHumnst BT" pitchFamily="34" charset="0"/>
            </a:endParaRPr>
          </a:p>
          <a:p>
            <a:pPr algn="l">
              <a:lnSpc>
                <a:spcPct val="87000"/>
              </a:lnSpc>
              <a:spcBef>
                <a:spcPct val="40000"/>
              </a:spcBef>
              <a:buClrTx/>
              <a:buSzTx/>
              <a:buFontTx/>
              <a:buNone/>
            </a:pPr>
            <a:r>
              <a:rPr lang="en-US" altLang="en-US" sz="1000" b="0">
                <a:latin typeface="ZapfHumnst BT" pitchFamily="34" charset="0"/>
              </a:rPr>
              <a:t>5. </a:t>
            </a:r>
            <a:r>
              <a:rPr lang="en-US" altLang="en-US" sz="1100" b="0">
                <a:latin typeface="Arial" panose="020B0604020202020204" pitchFamily="34" charset="0"/>
              </a:rPr>
              <a:t>Of course, this is a trick question. You can</a:t>
            </a:r>
            <a:r>
              <a:rPr lang="ja-JP" altLang="en-US" sz="1100" b="0">
                <a:latin typeface="Arial" panose="020B0604020202020204" pitchFamily="34" charset="0"/>
              </a:rPr>
              <a:t>’</a:t>
            </a:r>
            <a:r>
              <a:rPr lang="en-US" altLang="ja-JP" sz="1100" b="0">
                <a:latin typeface="Arial" panose="020B0604020202020204" pitchFamily="34" charset="0"/>
              </a:rPr>
              <a:t>t make that assumption from looking at this model. It isn</a:t>
            </a:r>
            <a:r>
              <a:rPr lang="ja-JP" altLang="en-US" sz="1100" b="0">
                <a:latin typeface="Arial" panose="020B0604020202020204" pitchFamily="34" charset="0"/>
              </a:rPr>
              <a:t>’</a:t>
            </a:r>
            <a:r>
              <a:rPr lang="en-US" altLang="ja-JP" sz="1100" b="0">
                <a:latin typeface="Arial" panose="020B0604020202020204" pitchFamily="34" charset="0"/>
              </a:rPr>
              <a:t>t intended to show order.</a:t>
            </a:r>
            <a:endParaRPr lang="en-US" altLang="en-US" sz="1100" b="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291A9D0A-25F1-0148-B496-BF9C75B226FE}"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40962" name="Rectangle 2"/>
          <p:cNvSpPr>
            <a:spLocks noGrp="1" noRot="1" noChangeAspect="1" noChangeArrowheads="1" noTextEdit="1"/>
          </p:cNvSpPr>
          <p:nvPr>
            <p:ph type="sldImg"/>
          </p:nvPr>
        </p:nvSpPr>
        <p:spPr>
          <a:xfrm>
            <a:off x="381000" y="685800"/>
            <a:ext cx="6096000" cy="3429000"/>
          </a:xfrm>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27931D2B-DF83-7442-8C8D-A76BEC41C12E}"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a:xfrm>
            <a:off x="381000" y="685800"/>
            <a:ext cx="6096000" cy="3429000"/>
          </a:xfrm>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4CE81141-5708-F24A-BAE5-007459BAAEEF}"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45058" name="Rectangle 1026"/>
          <p:cNvSpPr>
            <a:spLocks noGrp="1" noRot="1" noChangeAspect="1" noChangeArrowheads="1" noTextEdit="1"/>
          </p:cNvSpPr>
          <p:nvPr>
            <p:ph type="sldImg"/>
          </p:nvPr>
        </p:nvSpPr>
        <p:spPr>
          <a:xfrm>
            <a:off x="381000" y="685800"/>
            <a:ext cx="6096000" cy="3429000"/>
          </a:xfrm>
        </p:spPr>
      </p:sp>
      <p:sp>
        <p:nvSpPr>
          <p:cNvPr id="45059"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6AC04E1F-DA07-F742-9E36-65A88FF59B5A}"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47106" name="Rectangle 2"/>
          <p:cNvSpPr>
            <a:spLocks noGrp="1" noRot="1" noChangeAspect="1" noChangeArrowheads="1" noTextEdit="1"/>
          </p:cNvSpPr>
          <p:nvPr>
            <p:ph type="sldImg"/>
          </p:nvPr>
        </p:nvSpPr>
        <p:spPr>
          <a:xfrm>
            <a:off x="381000" y="685800"/>
            <a:ext cx="6096000" cy="3429000"/>
          </a:xfrm>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xfrm>
            <a:off x="381000" y="685800"/>
            <a:ext cx="6096000" cy="3429000"/>
          </a:xfrm>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FAC287D8-16C7-504A-BBB9-DAC6D2ADC967}"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a:xfrm>
            <a:off x="4760913" y="652463"/>
            <a:ext cx="4202112" cy="2363787"/>
          </a:xfrm>
          <a:solidFill>
            <a:srgbClr val="FFFFFF"/>
          </a:solidFill>
        </p:spPr>
      </p:sp>
      <p:sp>
        <p:nvSpPr>
          <p:cNvPr id="49155" name="Rectangle 3"/>
          <p:cNvSpPr>
            <a:spLocks noGrp="1" noChangeArrowheads="1"/>
          </p:cNvSpPr>
          <p:nvPr>
            <p:ph type="body" idx="1"/>
          </p:nvPr>
        </p:nvSpPr>
        <p:spPr>
          <a:xfrm>
            <a:off x="3805238" y="3194050"/>
            <a:ext cx="6083300" cy="3136900"/>
          </a:xfrm>
          <a:solidFill>
            <a:srgbClr val="FFFFFF"/>
          </a:solidFill>
          <a:ln>
            <a:solidFill>
              <a:srgbClr val="000000"/>
            </a:solidFill>
          </a:ln>
        </p:spPr>
        <p:txBody>
          <a:bodyPr lIns="99048" tIns="49524" rIns="99048" bIns="49524"/>
          <a:lstStyle/>
          <a:p>
            <a:pPr eaLnBrk="1" hangingPunct="1"/>
            <a:endParaRPr lang="en-US" altLang="en-US">
              <a:latin typeface="Times New Roman" panose="02020603050405020304" pitchFamily="18" charset="0"/>
              <a:ea typeface="MS PGothic" panose="020B0600070205080204" pitchFamily="34" charset="-128"/>
            </a:endParaRPr>
          </a:p>
        </p:txBody>
      </p:sp>
      <p:sp>
        <p:nvSpPr>
          <p:cNvPr id="49156" name="Text Box 4"/>
          <p:cNvSpPr txBox="1">
            <a:spLocks noChangeArrowheads="1"/>
          </p:cNvSpPr>
          <p:nvPr/>
        </p:nvSpPr>
        <p:spPr bwMode="auto">
          <a:xfrm>
            <a:off x="679450" y="957263"/>
            <a:ext cx="29622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333" tIns="69333" rIns="69333" bIns="69333"/>
          <a:lstStyle>
            <a:lvl1pPr defTabSz="99060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9060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90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90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90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9060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00" b="0">
                <a:latin typeface="Times New Roman" panose="02020603050405020304" pitchFamily="18" charset="0"/>
              </a:rPr>
              <a:t>Point out to the students that all these terms will be explained later in the course.</a:t>
            </a:r>
            <a:endParaRPr lang="en-US" altLang="en-US" sz="1000" b="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D03C662C-58C2-9147-BE80-C7C515041822}"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10242" name="Rectangle 2"/>
          <p:cNvSpPr>
            <a:spLocks noGrp="1" noRot="1" noChangeAspect="1" noChangeArrowheads="1" noTextEdit="1"/>
          </p:cNvSpPr>
          <p:nvPr>
            <p:ph type="sldImg"/>
          </p:nvPr>
        </p:nvSpPr>
        <p:spPr>
          <a:xfrm>
            <a:off x="381000" y="685800"/>
            <a:ext cx="6096000" cy="3429000"/>
          </a:xfrm>
        </p:spPr>
      </p:sp>
      <p:sp>
        <p:nvSpPr>
          <p:cNvPr id="102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6B216FF-0C18-5F4E-A76D-0CAD32EB10EF}"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51202" name="Rectangle 2"/>
          <p:cNvSpPr>
            <a:spLocks noGrp="1" noRot="1" noChangeAspect="1" noChangeArrowheads="1" noTextEdit="1"/>
          </p:cNvSpPr>
          <p:nvPr>
            <p:ph type="sldImg"/>
          </p:nvPr>
        </p:nvSpPr>
        <p:spPr>
          <a:xfrm>
            <a:off x="4760913" y="652463"/>
            <a:ext cx="4202112" cy="2363787"/>
          </a:xfrm>
          <a:solidFill>
            <a:srgbClr val="FFFFFF"/>
          </a:solidFill>
        </p:spPr>
      </p:sp>
      <p:sp>
        <p:nvSpPr>
          <p:cNvPr id="51203" name="Rectangle 3"/>
          <p:cNvSpPr>
            <a:spLocks noGrp="1" noChangeArrowheads="1"/>
          </p:cNvSpPr>
          <p:nvPr>
            <p:ph type="body" idx="1"/>
          </p:nvPr>
        </p:nvSpPr>
        <p:spPr>
          <a:xfrm>
            <a:off x="3805238" y="3194050"/>
            <a:ext cx="6083300" cy="3135313"/>
          </a:xfrm>
          <a:solidFill>
            <a:srgbClr val="FFFFFF"/>
          </a:solidFill>
          <a:ln>
            <a:solidFill>
              <a:srgbClr val="000000"/>
            </a:solidFill>
          </a:ln>
        </p:spPr>
        <p:txBody>
          <a:bodyPr lIns="97502" tIns="48751" rIns="97502" bIns="48751"/>
          <a:lstStyle/>
          <a:p>
            <a:pPr eaLnBrk="1" hangingPunct="1"/>
            <a:endParaRPr lang="en-US" altLang="en-US" sz="900">
              <a:latin typeface="Times New Roman" panose="02020603050405020304" pitchFamily="18" charset="0"/>
              <a:ea typeface="MS PGothic" panose="020B0600070205080204" pitchFamily="34" charset="-128"/>
            </a:endParaRPr>
          </a:p>
        </p:txBody>
      </p:sp>
      <p:sp>
        <p:nvSpPr>
          <p:cNvPr id="51204" name="Text Box 4"/>
          <p:cNvSpPr txBox="1">
            <a:spLocks noChangeArrowheads="1"/>
          </p:cNvSpPr>
          <p:nvPr/>
        </p:nvSpPr>
        <p:spPr bwMode="auto">
          <a:xfrm>
            <a:off x="663575" y="952500"/>
            <a:ext cx="25908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78" tIns="57639" rIns="115278" bIns="57639"/>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lnSpc>
                <a:spcPct val="87000"/>
              </a:lnSpc>
              <a:spcBef>
                <a:spcPct val="30000"/>
              </a:spcBef>
              <a:buClrTx/>
              <a:buSzTx/>
              <a:buFontTx/>
              <a:buNone/>
            </a:pPr>
            <a:r>
              <a:rPr lang="en-US" altLang="en-US" sz="1000" b="0">
                <a:latin typeface="Times New Roman" panose="02020603050405020304" pitchFamily="18" charset="0"/>
              </a:rPr>
              <a:t>Structure the flow into steps with either bullets or numbers.</a:t>
            </a:r>
            <a:endParaRPr lang="en-US" altLang="en-US" sz="1000" b="0">
              <a:latin typeface="Times New Roman" panose="02020603050405020304" pitchFamily="18" charset="0"/>
            </a:endParaRPr>
          </a:p>
          <a:p>
            <a:pPr algn="l">
              <a:lnSpc>
                <a:spcPct val="87000"/>
              </a:lnSpc>
              <a:spcBef>
                <a:spcPct val="30000"/>
              </a:spcBef>
              <a:buClrTx/>
              <a:buSzTx/>
              <a:buFontTx/>
              <a:buNone/>
            </a:pPr>
            <a:r>
              <a:rPr lang="en-US" altLang="en-US" sz="1000" b="0">
                <a:latin typeface="Times New Roman" panose="02020603050405020304" pitchFamily="18" charset="0"/>
              </a:rPr>
              <a:t>Review the basic concepts for developing a use-case outline.</a:t>
            </a:r>
            <a:endParaRPr lang="en-US" altLang="en-US" sz="1000" b="0">
              <a:latin typeface="Times New Roman" panose="02020603050405020304" pitchFamily="18" charset="0"/>
            </a:endParaRPr>
          </a:p>
          <a:p>
            <a:pPr algn="l">
              <a:lnSpc>
                <a:spcPct val="87000"/>
              </a:lnSpc>
              <a:spcBef>
                <a:spcPct val="30000"/>
              </a:spcBef>
              <a:buClrTx/>
              <a:buSzTx/>
              <a:buFontTx/>
              <a:buNone/>
            </a:pPr>
            <a:r>
              <a:rPr lang="en-US" altLang="en-US" sz="1000" b="0">
                <a:latin typeface="Times New Roman" panose="02020603050405020304" pitchFamily="18" charset="0"/>
              </a:rPr>
              <a:t>See Student Notes.</a:t>
            </a:r>
            <a:endParaRPr lang="en-US" altLang="en-US" sz="1000" b="0">
              <a:latin typeface="Times New Roman" panose="02020603050405020304" pitchFamily="18" charset="0"/>
            </a:endParaRPr>
          </a:p>
          <a:p>
            <a:pPr algn="l">
              <a:lnSpc>
                <a:spcPct val="87000"/>
              </a:lnSpc>
              <a:spcBef>
                <a:spcPct val="30000"/>
              </a:spcBef>
              <a:buClrTx/>
              <a:buSzTx/>
              <a:buFontTx/>
              <a:buNone/>
            </a:pPr>
            <a:endParaRPr lang="en-US" altLang="en-US" sz="1100" b="0">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15F998C1-24B6-CC4C-80ED-D07B597D280E}"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53250" name="Rectangle 2"/>
          <p:cNvSpPr>
            <a:spLocks noGrp="1" noRot="1" noChangeAspect="1" noChangeArrowheads="1" noTextEdit="1"/>
          </p:cNvSpPr>
          <p:nvPr>
            <p:ph type="sldImg"/>
          </p:nvPr>
        </p:nvSpPr>
        <p:spPr>
          <a:xfrm>
            <a:off x="4760913" y="652463"/>
            <a:ext cx="4202112" cy="2363787"/>
          </a:xfrm>
          <a:solidFill>
            <a:srgbClr val="FFFFFF"/>
          </a:solidFill>
        </p:spPr>
      </p:sp>
      <p:sp>
        <p:nvSpPr>
          <p:cNvPr id="53251" name="Rectangle 3"/>
          <p:cNvSpPr>
            <a:spLocks noGrp="1" noChangeArrowheads="1"/>
          </p:cNvSpPr>
          <p:nvPr>
            <p:ph type="body" idx="1"/>
          </p:nvPr>
        </p:nvSpPr>
        <p:spPr>
          <a:xfrm>
            <a:off x="3805238" y="3194050"/>
            <a:ext cx="6083300" cy="3135313"/>
          </a:xfrm>
          <a:solidFill>
            <a:srgbClr val="FFFFFF"/>
          </a:solidFill>
          <a:ln>
            <a:solidFill>
              <a:srgbClr val="000000"/>
            </a:solidFill>
          </a:ln>
        </p:spPr>
        <p:txBody>
          <a:bodyPr lIns="97502" tIns="48751" rIns="97502" bIns="48751"/>
          <a:lstStyle/>
          <a:p>
            <a:pPr eaLnBrk="1" hangingPunct="1"/>
            <a:endParaRPr lang="en-US" altLang="en-US" sz="900">
              <a:latin typeface="Times New Roman" panose="02020603050405020304" pitchFamily="18" charset="0"/>
              <a:ea typeface="MS PGothic" panose="020B0600070205080204" pitchFamily="34" charset="-128"/>
            </a:endParaRPr>
          </a:p>
        </p:txBody>
      </p:sp>
      <p:sp>
        <p:nvSpPr>
          <p:cNvPr id="53252" name="Text Box 4"/>
          <p:cNvSpPr txBox="1">
            <a:spLocks noChangeArrowheads="1"/>
          </p:cNvSpPr>
          <p:nvPr/>
        </p:nvSpPr>
        <p:spPr bwMode="auto">
          <a:xfrm>
            <a:off x="663575" y="952500"/>
            <a:ext cx="25908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78" tIns="57639" rIns="115278" bIns="57639"/>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lnSpc>
                <a:spcPct val="87000"/>
              </a:lnSpc>
              <a:spcBef>
                <a:spcPct val="30000"/>
              </a:spcBef>
              <a:buClrTx/>
              <a:buSzTx/>
              <a:buFontTx/>
              <a:buNone/>
            </a:pPr>
            <a:r>
              <a:rPr lang="en-US" altLang="en-US" sz="1000" b="0">
                <a:latin typeface="Times New Roman" panose="02020603050405020304" pitchFamily="18" charset="0"/>
              </a:rPr>
              <a:t>This slide adds more depth about basic and alternative flows. Review some reasons to have alternative flows of events. </a:t>
            </a:r>
            <a:endParaRPr lang="en-US" altLang="en-US" sz="1000" b="0">
              <a:latin typeface="Times New Roman" panose="02020603050405020304" pitchFamily="18" charset="0"/>
            </a:endParaRPr>
          </a:p>
          <a:p>
            <a:pPr algn="l">
              <a:lnSpc>
                <a:spcPct val="87000"/>
              </a:lnSpc>
              <a:spcBef>
                <a:spcPct val="30000"/>
              </a:spcBef>
              <a:buClrTx/>
              <a:buSzTx/>
              <a:buFontTx/>
              <a:buNone/>
            </a:pPr>
            <a:r>
              <a:rPr lang="en-US" altLang="en-US" sz="1000" b="0">
                <a:latin typeface="Times New Roman" panose="02020603050405020304" pitchFamily="18" charset="0"/>
              </a:rPr>
              <a:t>Ask: </a:t>
            </a:r>
            <a:r>
              <a:rPr lang="ja-JP" altLang="en-US" sz="1000" b="0">
                <a:latin typeface="Times New Roman" panose="02020603050405020304" pitchFamily="18" charset="0"/>
              </a:rPr>
              <a:t>“</a:t>
            </a:r>
            <a:r>
              <a:rPr lang="en-US" altLang="ja-JP" sz="1000" b="0">
                <a:latin typeface="Times New Roman" panose="02020603050405020304" pitchFamily="18" charset="0"/>
              </a:rPr>
              <a:t>Why not just put all the descriptions of all the options into the basic flow of events?</a:t>
            </a:r>
            <a:r>
              <a:rPr lang="ja-JP" altLang="en-US" sz="1000" b="0">
                <a:latin typeface="Times New Roman" panose="02020603050405020304" pitchFamily="18" charset="0"/>
              </a:rPr>
              <a:t>”</a:t>
            </a:r>
            <a:endParaRPr lang="en-US" altLang="ja-JP" sz="1000" b="0">
              <a:latin typeface="Times New Roman" panose="02020603050405020304" pitchFamily="18" charset="0"/>
            </a:endParaRPr>
          </a:p>
          <a:p>
            <a:pPr algn="l">
              <a:lnSpc>
                <a:spcPct val="87000"/>
              </a:lnSpc>
              <a:spcBef>
                <a:spcPct val="30000"/>
              </a:spcBef>
              <a:buClrTx/>
              <a:buSzTx/>
              <a:buFontTx/>
              <a:buNone/>
            </a:pPr>
            <a:r>
              <a:rPr lang="en-US" altLang="en-US" sz="1000" b="0">
                <a:latin typeface="Times New Roman" panose="02020603050405020304" pitchFamily="18" charset="0"/>
              </a:rPr>
              <a:t>Answer: Because it would be hard to read, like reading a flowchart in text form.</a:t>
            </a:r>
            <a:endParaRPr lang="en-US" altLang="en-US" sz="1000" b="0">
              <a:latin typeface="Times New Roman" panose="02020603050405020304" pitchFamily="18" charset="0"/>
            </a:endParaRPr>
          </a:p>
          <a:p>
            <a:pPr algn="l">
              <a:lnSpc>
                <a:spcPct val="87000"/>
              </a:lnSpc>
              <a:spcBef>
                <a:spcPct val="30000"/>
              </a:spcBef>
              <a:buClrTx/>
              <a:buSzTx/>
              <a:buFontTx/>
              <a:buNone/>
            </a:pPr>
            <a:r>
              <a:rPr lang="en-US" altLang="en-US" sz="1000" b="0">
                <a:latin typeface="Times New Roman" panose="02020603050405020304" pitchFamily="18" charset="0"/>
              </a:rPr>
              <a:t>The basic flow of events should be relatively short and very easy to read (like a single story). Typically, most of the other descriptions are located in alternative flows.</a:t>
            </a:r>
            <a:endParaRPr lang="en-US" altLang="en-US" sz="1000" b="0">
              <a:latin typeface="Times New Roman" panose="02020603050405020304" pitchFamily="18" charset="0"/>
            </a:endParaRPr>
          </a:p>
          <a:p>
            <a:pPr algn="l">
              <a:lnSpc>
                <a:spcPct val="87000"/>
              </a:lnSpc>
              <a:spcBef>
                <a:spcPct val="30000"/>
              </a:spcBef>
              <a:buClrTx/>
              <a:buSzTx/>
              <a:buFontTx/>
              <a:buNone/>
            </a:pPr>
            <a:r>
              <a:rPr lang="en-US" altLang="en-US" sz="1000" b="0">
                <a:latin typeface="Times New Roman" panose="02020603050405020304" pitchFamily="18" charset="0"/>
              </a:rPr>
              <a:t>A short example may help to illustrate the different kinds of alternative flows (see Student Notes).</a:t>
            </a:r>
            <a:endParaRPr lang="en-US" altLang="en-US" sz="1000" b="0">
              <a:latin typeface="Times New Roman" panose="02020603050405020304" pitchFamily="18" charset="0"/>
            </a:endParaRPr>
          </a:p>
          <a:p>
            <a:pPr algn="l" eaLnBrk="1" hangingPunct="1">
              <a:spcBef>
                <a:spcPct val="30000"/>
              </a:spcBef>
              <a:buClrTx/>
              <a:buSzTx/>
              <a:buFontTx/>
              <a:buNone/>
            </a:pPr>
            <a:endParaRPr lang="en-US" altLang="en-US" sz="1000" b="0">
              <a:latin typeface="Times New Roman" panose="02020603050405020304" pitchFamily="18" charset="0"/>
            </a:endParaRPr>
          </a:p>
          <a:p>
            <a:pPr algn="l">
              <a:lnSpc>
                <a:spcPct val="87000"/>
              </a:lnSpc>
              <a:spcBef>
                <a:spcPct val="30000"/>
              </a:spcBef>
              <a:buClrTx/>
              <a:buSzTx/>
              <a:buFontTx/>
              <a:buNone/>
            </a:pPr>
            <a:endParaRPr lang="en-US" altLang="en-US" sz="1000" b="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A11A0D93-3358-1E4E-B3A8-9663D628E0A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55298" name="Rectangle 2"/>
          <p:cNvSpPr>
            <a:spLocks noChangeArrowheads="1"/>
          </p:cNvSpPr>
          <p:nvPr/>
        </p:nvSpPr>
        <p:spPr bwMode="auto">
          <a:xfrm>
            <a:off x="5799138" y="-1588"/>
            <a:ext cx="4437062" cy="35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a:p>
        </p:txBody>
      </p:sp>
      <p:sp>
        <p:nvSpPr>
          <p:cNvPr id="55299" name="Rectangle 3"/>
          <p:cNvSpPr>
            <a:spLocks noChangeArrowheads="1"/>
          </p:cNvSpPr>
          <p:nvPr/>
        </p:nvSpPr>
        <p:spPr bwMode="auto">
          <a:xfrm>
            <a:off x="-1588" y="-1588"/>
            <a:ext cx="4437063" cy="35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646" tIns="48823" rIns="97646" bIns="48823" anchor="ctr"/>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nSpc>
                <a:spcPct val="87000"/>
              </a:lnSpc>
              <a:spcBef>
                <a:spcPct val="30000"/>
              </a:spcBef>
              <a:buClrTx/>
              <a:buSzTx/>
              <a:buFontTx/>
              <a:buNone/>
            </a:pPr>
            <a:endParaRPr lang="en-US" altLang="en-US" sz="2100" b="0">
              <a:solidFill>
                <a:srgbClr val="FFFF99"/>
              </a:solidFill>
              <a:latin typeface="Arial" panose="020B0604020202020204" pitchFamily="34" charset="0"/>
            </a:endParaRPr>
          </a:p>
        </p:txBody>
      </p:sp>
      <p:sp>
        <p:nvSpPr>
          <p:cNvPr id="55300" name="Rectangle 4"/>
          <p:cNvSpPr>
            <a:spLocks noGrp="1" noRot="1" noChangeAspect="1" noChangeArrowheads="1" noTextEdit="1"/>
          </p:cNvSpPr>
          <p:nvPr>
            <p:ph type="sldImg"/>
          </p:nvPr>
        </p:nvSpPr>
        <p:spPr>
          <a:xfrm>
            <a:off x="4760913" y="652463"/>
            <a:ext cx="4202112" cy="2363787"/>
          </a:xfrm>
          <a:solidFill>
            <a:srgbClr val="FFFFFF"/>
          </a:solidFill>
        </p:spPr>
      </p:sp>
      <p:sp>
        <p:nvSpPr>
          <p:cNvPr id="55301" name="Rectangle 5"/>
          <p:cNvSpPr>
            <a:spLocks noGrp="1" noChangeArrowheads="1"/>
          </p:cNvSpPr>
          <p:nvPr>
            <p:ph type="body" idx="1"/>
          </p:nvPr>
        </p:nvSpPr>
        <p:spPr>
          <a:xfrm>
            <a:off x="3805238" y="3194050"/>
            <a:ext cx="6083300" cy="3135313"/>
          </a:xfrm>
          <a:solidFill>
            <a:srgbClr val="FFFFFF"/>
          </a:solidFill>
          <a:ln>
            <a:solidFill>
              <a:srgbClr val="000000"/>
            </a:solidFill>
          </a:ln>
        </p:spPr>
        <p:txBody>
          <a:bodyPr lIns="97502" tIns="48751" rIns="97502" bIns="48751"/>
          <a:lstStyle/>
          <a:p>
            <a:pPr eaLnBrk="1" hangingPunct="1"/>
            <a:endParaRPr lang="en-US" altLang="en-US" sz="900">
              <a:latin typeface="Times New Roman" panose="02020603050405020304" pitchFamily="18" charset="0"/>
              <a:ea typeface="MS PGothic" panose="020B0600070205080204" pitchFamily="34" charset="-128"/>
            </a:endParaRPr>
          </a:p>
        </p:txBody>
      </p:sp>
      <p:sp>
        <p:nvSpPr>
          <p:cNvPr id="55302" name="Text Box 6"/>
          <p:cNvSpPr txBox="1">
            <a:spLocks noChangeArrowheads="1"/>
          </p:cNvSpPr>
          <p:nvPr/>
        </p:nvSpPr>
        <p:spPr bwMode="auto">
          <a:xfrm>
            <a:off x="663575" y="952500"/>
            <a:ext cx="25908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78" tIns="57639" rIns="115278" bIns="57639"/>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lnSpc>
                <a:spcPct val="87000"/>
              </a:lnSpc>
              <a:spcBef>
                <a:spcPct val="40000"/>
              </a:spcBef>
              <a:buClrTx/>
              <a:buSzTx/>
              <a:buFontTx/>
              <a:buNone/>
            </a:pPr>
            <a:r>
              <a:rPr lang="en-US" altLang="en-US" sz="1000" b="0">
                <a:latin typeface="Times New Roman" panose="02020603050405020304" pitchFamily="18" charset="0"/>
              </a:rPr>
              <a:t>We talk about scenarios here in the course because sometimes when people find use cases they find use case scenarios first and end up merging these scenarios into a use case.</a:t>
            </a:r>
            <a:endParaRPr lang="en-US" altLang="en-US" sz="1000" b="0">
              <a:latin typeface="Times New Roman" panose="02020603050405020304" pitchFamily="18" charset="0"/>
            </a:endParaRPr>
          </a:p>
          <a:p>
            <a:pPr algn="l">
              <a:lnSpc>
                <a:spcPct val="87000"/>
              </a:lnSpc>
              <a:spcBef>
                <a:spcPct val="40000"/>
              </a:spcBef>
              <a:buClrTx/>
              <a:buSzTx/>
              <a:buFontTx/>
              <a:buNone/>
            </a:pPr>
            <a:endParaRPr lang="en-US" altLang="en-US" sz="1000" b="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3EF113F5-C546-7445-8F20-65BA24033BFC}"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57346" name="Rectangle 2"/>
          <p:cNvSpPr>
            <a:spLocks noGrp="1" noRot="1" noChangeAspect="1" noChangeArrowheads="1" noTextEdit="1"/>
          </p:cNvSpPr>
          <p:nvPr>
            <p:ph type="sldImg"/>
          </p:nvPr>
        </p:nvSpPr>
        <p:spPr>
          <a:xfrm>
            <a:off x="4760913" y="652463"/>
            <a:ext cx="4202112" cy="2363787"/>
          </a:xfrm>
          <a:solidFill>
            <a:srgbClr val="FFFFFF"/>
          </a:solidFill>
        </p:spPr>
      </p:sp>
      <p:sp>
        <p:nvSpPr>
          <p:cNvPr id="57347" name="Rectangle 3"/>
          <p:cNvSpPr>
            <a:spLocks noGrp="1" noChangeArrowheads="1"/>
          </p:cNvSpPr>
          <p:nvPr>
            <p:ph type="body" idx="1"/>
          </p:nvPr>
        </p:nvSpPr>
        <p:spPr>
          <a:xfrm>
            <a:off x="3805238" y="3194050"/>
            <a:ext cx="6083300" cy="3135313"/>
          </a:xfrm>
          <a:solidFill>
            <a:srgbClr val="FFFFFF"/>
          </a:solidFill>
          <a:ln>
            <a:solidFill>
              <a:srgbClr val="000000"/>
            </a:solidFill>
          </a:ln>
        </p:spPr>
        <p:txBody>
          <a:bodyPr lIns="97502" tIns="48751" rIns="97502" bIns="48751"/>
          <a:lstStyle/>
          <a:p>
            <a:pPr eaLnBrk="1" hangingPunct="1"/>
            <a:endParaRPr lang="en-US" altLang="en-US" sz="90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xfrm>
            <a:off x="381000" y="685800"/>
            <a:ext cx="6096000" cy="3429000"/>
          </a:xfrm>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D62C7B62-7BC7-6044-8C7B-12D4593125B6}"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59394" name="Rectangle 2"/>
          <p:cNvSpPr>
            <a:spLocks noGrp="1" noRot="1" noChangeAspect="1" noChangeArrowheads="1" noTextEdit="1"/>
          </p:cNvSpPr>
          <p:nvPr>
            <p:ph type="sldImg"/>
          </p:nvPr>
        </p:nvSpPr>
        <p:spPr>
          <a:xfrm>
            <a:off x="4594225" y="647700"/>
            <a:ext cx="4181475" cy="2352675"/>
          </a:xfrm>
          <a:solidFill>
            <a:srgbClr val="FFFFFF"/>
          </a:solidFill>
        </p:spPr>
      </p:sp>
      <p:sp>
        <p:nvSpPr>
          <p:cNvPr id="59395" name="Text Box 3"/>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100" b="0">
                <a:latin typeface="ZapfHumnst BT" pitchFamily="34" charset="0"/>
              </a:rPr>
              <a:t>A. </a:t>
            </a:r>
            <a:r>
              <a:rPr lang="en-US" altLang="en-US" sz="1100">
                <a:latin typeface="ZapfHumnst BT" pitchFamily="34" charset="0"/>
              </a:rPr>
              <a:t>System behavior</a:t>
            </a:r>
            <a:r>
              <a:rPr lang="en-US" altLang="en-US" sz="1100" b="0">
                <a:latin typeface="ZapfHumnst BT" pitchFamily="34" charset="0"/>
              </a:rPr>
              <a:t> is how a system acts and reacts.  It is an outwardly visible and testable activity of a system.</a:t>
            </a:r>
            <a:endParaRPr lang="en-US" altLang="en-US" sz="1100" b="0">
              <a:latin typeface="ZapfHumnst BT" pitchFamily="34" charset="0"/>
            </a:endParaRP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B. A </a:t>
            </a:r>
            <a:r>
              <a:rPr lang="en-US" altLang="en-US" sz="1100">
                <a:latin typeface="ZapfHumnst BT" pitchFamily="34" charset="0"/>
              </a:rPr>
              <a:t>use-case model</a:t>
            </a:r>
            <a:r>
              <a:rPr lang="en-US" altLang="en-US" sz="1100" b="0">
                <a:latin typeface="ZapfHumnst BT" pitchFamily="34" charset="0"/>
              </a:rPr>
              <a:t> describes a system</a:t>
            </a:r>
            <a:r>
              <a:rPr lang="ja-JP" altLang="en-US" sz="1100" b="0">
                <a:latin typeface="ZapfHumnst BT" pitchFamily="34" charset="0"/>
              </a:rPr>
              <a:t>’</a:t>
            </a:r>
            <a:r>
              <a:rPr lang="en-US" altLang="ja-JP" sz="1100" b="0">
                <a:latin typeface="ZapfHumnst BT" pitchFamily="34" charset="0"/>
              </a:rPr>
              <a:t>s functional requirements in terms of use cases.  It is used to communicate with the end users and the domain experts.  A </a:t>
            </a:r>
            <a:r>
              <a:rPr lang="en-US" altLang="ja-JP" sz="1100">
                <a:latin typeface="ZapfHumnst BT" pitchFamily="34" charset="0"/>
              </a:rPr>
              <a:t>benefit</a:t>
            </a:r>
            <a:r>
              <a:rPr lang="en-US" altLang="ja-JP" sz="1100" b="0">
                <a:latin typeface="ZapfHumnst BT" pitchFamily="34" charset="0"/>
              </a:rPr>
              <a:t> includes buy-in at an early stage of system development.</a:t>
            </a:r>
            <a:endParaRPr lang="en-US" altLang="ja-JP" sz="1100" b="0">
              <a:latin typeface="ZapfHumnst BT" pitchFamily="34" charset="0"/>
            </a:endParaRP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C. An </a:t>
            </a:r>
            <a:r>
              <a:rPr lang="en-US" altLang="en-US" sz="1100">
                <a:latin typeface="ZapfHumnst BT" pitchFamily="34" charset="0"/>
              </a:rPr>
              <a:t>actor</a:t>
            </a:r>
            <a:r>
              <a:rPr lang="en-US" altLang="en-US" sz="1100" b="0">
                <a:latin typeface="ZapfHumnst BT" pitchFamily="34" charset="0"/>
              </a:rPr>
              <a:t> is anything that exchanges data with the system and is external to the system.  A </a:t>
            </a:r>
            <a:r>
              <a:rPr lang="en-US" altLang="en-US" sz="1100">
                <a:latin typeface="ZapfHumnst BT" pitchFamily="34" charset="0"/>
              </a:rPr>
              <a:t>use case</a:t>
            </a:r>
            <a:r>
              <a:rPr lang="en-US" altLang="en-US" sz="1100" b="0">
                <a:latin typeface="ZapfHumnst BT" pitchFamily="34" charset="0"/>
              </a:rPr>
              <a:t> is a sequence of actions a system performs that yields an observable result of value to a particular actor.</a:t>
            </a:r>
            <a:endParaRPr lang="en-US" altLang="en-US" sz="1100" b="0">
              <a:latin typeface="ZapfHumnst BT" pitchFamily="34" charset="0"/>
            </a:endParaRP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D. An </a:t>
            </a:r>
            <a:r>
              <a:rPr lang="en-US" altLang="en-US" sz="1100">
                <a:latin typeface="ZapfHumnst BT" pitchFamily="34" charset="0"/>
              </a:rPr>
              <a:t>activity diagram</a:t>
            </a:r>
            <a:r>
              <a:rPr lang="en-US" altLang="en-US" sz="1100" b="0">
                <a:latin typeface="ZapfHumnst BT" pitchFamily="34" charset="0"/>
              </a:rPr>
              <a:t> in the use-case model can be used to capture the activities in a use case.  It is essentially a flow chart, showing flow of control from activity to activity.</a:t>
            </a:r>
            <a:endParaRPr lang="en-US" altLang="en-US" sz="1100" b="0">
              <a:latin typeface="ZapfHumnst BT" pitchFamily="34" charset="0"/>
            </a:endParaRPr>
          </a:p>
          <a:p>
            <a:pPr algn="l">
              <a:spcBef>
                <a:spcPct val="0"/>
              </a:spcBef>
              <a:buClrTx/>
              <a:buSzTx/>
              <a:buFontTx/>
              <a:buNone/>
            </a:pPr>
            <a:endParaRPr lang="en-US" altLang="en-US" sz="1100" b="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xfrm>
            <a:off x="381000" y="685800"/>
            <a:ext cx="6096000" cy="3429000"/>
          </a:xfrm>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a:xfrm>
            <a:off x="4598988" y="646113"/>
            <a:ext cx="4181475" cy="2352675"/>
          </a:xfrm>
          <a:solidFill>
            <a:srgbClr val="FFFFFF"/>
          </a:solidFill>
        </p:spPr>
      </p:sp>
      <p:sp>
        <p:nvSpPr>
          <p:cNvPr id="8195" name="Text Box 3"/>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endParaRPr lang="en-US" altLang="en-US" sz="1100" b="0" i="1" u="sng">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a:xfrm>
            <a:off x="4598988" y="646113"/>
            <a:ext cx="4181475" cy="2352675"/>
          </a:xfrm>
          <a:solidFill>
            <a:srgbClr val="FFFFFF"/>
          </a:solidFill>
        </p:spPr>
      </p:sp>
      <p:sp>
        <p:nvSpPr>
          <p:cNvPr id="8195" name="Text Box 3"/>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endParaRPr lang="en-US" altLang="en-US" sz="1100" b="0" i="1" u="sng">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a:xfrm>
            <a:off x="4598988" y="646113"/>
            <a:ext cx="4181475" cy="2352675"/>
          </a:xfrm>
          <a:solidFill>
            <a:srgbClr val="FFFFFF"/>
          </a:solidFill>
        </p:spPr>
      </p:sp>
      <p:sp>
        <p:nvSpPr>
          <p:cNvPr id="8195" name="Text Box 3"/>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endParaRPr lang="en-US" altLang="en-US" sz="1100" b="0" i="1" u="sng">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xfrm>
            <a:off x="381000" y="685800"/>
            <a:ext cx="6096000" cy="3429000"/>
          </a:xfrm>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xfrm>
            <a:off x="381000" y="685800"/>
            <a:ext cx="6096000" cy="3429000"/>
          </a:xfrm>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6AA84F"/>
              </a:buClr>
              <a:buSzPts val="3600"/>
              <a:buNone/>
              <a:defRPr sz="3600" b="1">
                <a:solidFill>
                  <a:srgbClr val="6AA84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6AA84F"/>
              </a:buClr>
              <a:buSzPts val="2800"/>
              <a:buNone/>
              <a:defRPr>
                <a:solidFill>
                  <a:srgbClr val="6AA84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838" y="148828"/>
            <a:ext cx="7548562" cy="422672"/>
          </a:xfrm>
        </p:spPr>
        <p:txBody>
          <a:bodyPr/>
          <a:lstStyle/>
          <a:p>
            <a:r>
              <a:rPr lang="en-GB"/>
              <a:t>Click to edit Master title style</a:t>
            </a:r>
            <a:endParaRPr lang="en-US"/>
          </a:p>
        </p:txBody>
      </p:sp>
      <p:sp>
        <p:nvSpPr>
          <p:cNvPr id="3" name="Text Placeholder 2"/>
          <p:cNvSpPr>
            <a:spLocks noGrp="1"/>
          </p:cNvSpPr>
          <p:nvPr>
            <p:ph type="body" sz="half" idx="1"/>
          </p:nvPr>
        </p:nvSpPr>
        <p:spPr>
          <a:xfrm>
            <a:off x="609600" y="857250"/>
            <a:ext cx="3924300" cy="3600450"/>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86300" y="857250"/>
            <a:ext cx="3924300" cy="3600450"/>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solidFill>
                  <a:srgbClr val="FFFFFF"/>
                </a:solidFill>
              </a:rPr>
              <a:t>Overview of Software Engineering </a:t>
            </a:r>
            <a:r>
              <a:rPr lang="en-GB"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vmlDrawing" Target="../drawings/vmlDrawing1.vml"/><Relationship Id="rId4" Type="http://schemas.openxmlformats.org/officeDocument/2006/relationships/slideLayout" Target="../slideLayouts/slideLayout8.xml"/><Relationship Id="rId3" Type="http://schemas.openxmlformats.org/officeDocument/2006/relationships/oleObject" Target="../embeddings/oleObject2.bin"/><Relationship Id="rId2" Type="http://schemas.openxmlformats.org/officeDocument/2006/relationships/image" Target="../media/image19.e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image" Target="../media/image2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8.png"/><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svg"/><Relationship Id="rId17" Type="http://schemas.openxmlformats.org/officeDocument/2006/relationships/notesSlide" Target="../notesSlides/notesSlide5.xml"/><Relationship Id="rId16" Type="http://schemas.openxmlformats.org/officeDocument/2006/relationships/slideLayout" Target="../slideLayouts/slideLayout8.xml"/><Relationship Id="rId15" Type="http://schemas.openxmlformats.org/officeDocument/2006/relationships/image" Target="../media/image15.svg"/><Relationship Id="rId14" Type="http://schemas.openxmlformats.org/officeDocument/2006/relationships/image" Target="../media/image14.png"/><Relationship Id="rId13" Type="http://schemas.openxmlformats.org/officeDocument/2006/relationships/image" Target="../media/image13.svg"/><Relationship Id="rId12" Type="http://schemas.openxmlformats.org/officeDocument/2006/relationships/image" Target="../media/image12.png"/><Relationship Id="rId11" Type="http://schemas.openxmlformats.org/officeDocument/2006/relationships/image" Target="../media/image11.svg"/><Relationship Id="rId10" Type="http://schemas.openxmlformats.org/officeDocument/2006/relationships/image" Target="../media/image10.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47010" y="809273"/>
            <a:ext cx="8520600" cy="2052600"/>
          </a:xfrm>
          <a:prstGeom prst="rect">
            <a:avLst/>
          </a:prstGeom>
        </p:spPr>
        <p:txBody>
          <a:bodyPr spcFirstLastPara="1" wrap="square" lIns="91425" tIns="91425" rIns="91425" bIns="91425" anchor="b" anchorCtr="0">
            <a:noAutofit/>
          </a:bodyPr>
          <a:lstStyle/>
          <a:p>
            <a:r>
              <a:rPr lang="en-GB" dirty="0"/>
              <a:t>Requirements Engineering</a:t>
            </a:r>
            <a:endParaRPr b="1" dirty="0">
              <a:solidFill>
                <a:srgbClr val="6AA84F"/>
              </a:solidFill>
            </a:endParaRPr>
          </a:p>
        </p:txBody>
      </p:sp>
      <p:sp>
        <p:nvSpPr>
          <p:cNvPr id="68" name="Google Shape;68;p15"/>
          <p:cNvSpPr txBox="1">
            <a:spLocks noGrp="1"/>
          </p:cNvSpPr>
          <p:nvPr>
            <p:ph type="subTitle" idx="1"/>
          </p:nvPr>
        </p:nvSpPr>
        <p:spPr>
          <a:xfrm>
            <a:off x="311700" y="2858050"/>
            <a:ext cx="8520600" cy="1476177"/>
          </a:xfrm>
          <a:prstGeom prst="rect">
            <a:avLst/>
          </a:prstGeom>
        </p:spPr>
        <p:txBody>
          <a:bodyPr spcFirstLastPara="1" wrap="square" lIns="91425" tIns="91425" rIns="91425" bIns="91425" anchor="t" anchorCtr="0">
            <a:noAutofit/>
          </a:bodyPr>
          <a:lstStyle/>
          <a:p>
            <a:pPr marL="0" indent="0"/>
            <a:r>
              <a:rPr lang="en-GB" b="1" dirty="0"/>
              <a:t>Lecture 3 </a:t>
            </a:r>
            <a:endParaRPr lang="en-GB" b="1" dirty="0"/>
          </a:p>
          <a:p>
            <a:pPr marL="0" lvl="0" indent="0" algn="ctr" rtl="0">
              <a:spcBef>
                <a:spcPts val="0"/>
              </a:spcBef>
              <a:spcAft>
                <a:spcPts val="0"/>
              </a:spcAft>
              <a:buNone/>
            </a:pPr>
            <a:endParaRPr sz="1400" dirty="0">
              <a:highlight>
                <a:srgbClr val="FFFF00"/>
              </a:highlight>
            </a:endParaRPr>
          </a:p>
          <a:p>
            <a:pPr marL="0" indent="0">
              <a:buClr>
                <a:schemeClr val="dk1"/>
              </a:buClr>
              <a:buSzPts val="1100"/>
            </a:pPr>
            <a:r>
              <a:rPr lang="en-GB" sz="1400" b="1" dirty="0"/>
              <a:t>Ruzanna Chitchyan, </a:t>
            </a:r>
            <a:r>
              <a:rPr lang="en-GB" sz="1400" dirty="0"/>
              <a:t>Jon Bird, Pete Bennett</a:t>
            </a:r>
            <a:endParaRPr lang="en-GB" sz="1400" dirty="0"/>
          </a:p>
          <a:p>
            <a:pPr marL="0" indent="0">
              <a:buSzPts val="1100"/>
            </a:pPr>
            <a:r>
              <a:rPr lang="en-GB" sz="1400" dirty="0"/>
              <a:t>TAs: Mitch Lui, Craig Barnfield, Ollie </a:t>
            </a:r>
            <a:r>
              <a:rPr lang="en-GB" sz="1400" dirty="0" err="1"/>
              <a:t>Mayers</a:t>
            </a:r>
            <a:r>
              <a:rPr lang="en-GB" sz="1400" dirty="0"/>
              <a:t>, Kira Clements</a:t>
            </a:r>
            <a:endParaRPr lang="en-GB"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Analysing</a:t>
            </a:r>
            <a:r>
              <a:rPr lang="en-US" dirty="0"/>
              <a:t> Requirements</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GB" sz="2000" dirty="0"/>
              <a:t>Identify stakeholders involved with the system</a:t>
            </a:r>
            <a:endParaRPr lang="en-GB" sz="2000" dirty="0"/>
          </a:p>
          <a:p>
            <a:pPr marL="342900" indent="-342900">
              <a:buFont typeface="+mj-lt"/>
              <a:buAutoNum type="arabicPeriod"/>
            </a:pPr>
            <a:r>
              <a:rPr lang="en-GB" sz="2000" dirty="0"/>
              <a:t>Identify top-level user needs (e.g., as NFRs or ”user stories”)</a:t>
            </a:r>
            <a:endParaRPr lang="en-GB" sz="2000" dirty="0"/>
          </a:p>
          <a:p>
            <a:pPr marL="342900" indent="-342900">
              <a:buFont typeface="+mj-lt"/>
              <a:buAutoNum type="arabicPeriod"/>
            </a:pPr>
            <a:r>
              <a:rPr lang="en-GB" sz="2000" dirty="0"/>
              <a:t>Break down stories into individual steps / Refine requirements</a:t>
            </a:r>
            <a:endParaRPr lang="en-GB" sz="2000" dirty="0"/>
          </a:p>
          <a:p>
            <a:pPr marL="342900" indent="-342900">
              <a:buFont typeface="+mj-lt"/>
              <a:buAutoNum type="arabicPeriod"/>
            </a:pPr>
            <a:r>
              <a:rPr lang="en-GB" sz="2000" dirty="0"/>
              <a:t>Specify atomic requirements (e.g., for each step in user stories)</a:t>
            </a:r>
            <a:endParaRPr lang="en-GB" sz="2000" dirty="0"/>
          </a:p>
          <a:p>
            <a:pPr marL="342900" indent="-342900">
              <a:buFont typeface="+mj-lt"/>
              <a:buAutoNum type="arabicPeriod"/>
            </a:pPr>
            <a:endParaRPr lang="en-GB" sz="2000" dirty="0"/>
          </a:p>
          <a:p>
            <a:pPr marL="0" indent="0">
              <a:buNone/>
            </a:pPr>
            <a:r>
              <a:rPr lang="en-GB" sz="2000" dirty="0"/>
              <a:t>Let’s look at each of these stages in turn…</a:t>
            </a:r>
            <a:endParaRPr lang="en-GB"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983" y="918364"/>
            <a:ext cx="8520600" cy="2052600"/>
          </a:xfrm>
        </p:spPr>
        <p:txBody>
          <a:bodyPr/>
          <a:lstStyle/>
          <a:p>
            <a:r>
              <a:rPr lang="en-GB" sz="2800" dirty="0"/>
              <a:t>1. Identify Stakeholders</a:t>
            </a:r>
            <a:endParaRPr lang="en-GB"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5" y="198009"/>
            <a:ext cx="3385313" cy="1312831"/>
          </a:xfrm>
        </p:spPr>
        <p:txBody>
          <a:bodyPr/>
          <a:lstStyle/>
          <a:p>
            <a:r>
              <a:rPr lang="en-US" dirty="0"/>
              <a:t>The Onion model </a:t>
            </a:r>
            <a:br>
              <a:rPr lang="en-US" dirty="0"/>
            </a:br>
            <a:endParaRPr lang="en-GB" dirty="0"/>
          </a:p>
        </p:txBody>
      </p:sp>
      <p:pic>
        <p:nvPicPr>
          <p:cNvPr id="3" name="Picture 2"/>
          <p:cNvPicPr>
            <a:picLocks noChangeAspect="1"/>
          </p:cNvPicPr>
          <p:nvPr/>
        </p:nvPicPr>
        <p:blipFill>
          <a:blip r:embed="rId1"/>
          <a:stretch>
            <a:fillRect/>
          </a:stretch>
        </p:blipFill>
        <p:spPr>
          <a:xfrm>
            <a:off x="3266746" y="197918"/>
            <a:ext cx="4765784" cy="4632008"/>
          </a:xfrm>
          <a:prstGeom prst="rect">
            <a:avLst/>
          </a:prstGeom>
        </p:spPr>
      </p:pic>
      <p:sp>
        <p:nvSpPr>
          <p:cNvPr id="4" name="TextBox 3"/>
          <p:cNvSpPr txBox="1"/>
          <p:nvPr/>
        </p:nvSpPr>
        <p:spPr>
          <a:xfrm>
            <a:off x="6712500" y="4275928"/>
            <a:ext cx="2498835" cy="553998"/>
          </a:xfrm>
          <a:prstGeom prst="rect">
            <a:avLst/>
          </a:prstGeom>
          <a:noFill/>
        </p:spPr>
        <p:txBody>
          <a:bodyPr wrap="square" rtlCol="0">
            <a:spAutoFit/>
          </a:bodyPr>
          <a:lstStyle/>
          <a:p>
            <a:endParaRPr lang="en-GB" sz="1800" dirty="0"/>
          </a:p>
          <a:p>
            <a:r>
              <a:rPr lang="en-GB" sz="1200" dirty="0"/>
              <a:t>(Figure from I. Alexander’s book)</a:t>
            </a:r>
            <a:endParaRPr lang="en-GB"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Stakeholders</a:t>
            </a:r>
            <a:endParaRPr lang="en-GB" dirty="0"/>
          </a:p>
        </p:txBody>
      </p:sp>
      <p:sp>
        <p:nvSpPr>
          <p:cNvPr id="4" name="Text Placeholder 3"/>
          <p:cNvSpPr>
            <a:spLocks noGrp="1"/>
          </p:cNvSpPr>
          <p:nvPr>
            <p:ph type="body" sz="half" idx="1"/>
          </p:nvPr>
        </p:nvSpPr>
        <p:spPr/>
        <p:txBody>
          <a:bodyPr/>
          <a:lstStyle/>
          <a:p>
            <a:pPr marL="127000" indent="0">
              <a:buNone/>
            </a:pPr>
            <a:r>
              <a:rPr lang="en-GB" b="1" dirty="0"/>
              <a:t>Identification</a:t>
            </a:r>
            <a:endParaRPr lang="en-US" b="1"/>
          </a:p>
          <a:p>
            <a:pPr marL="127000" indent="0">
              <a:lnSpc>
                <a:spcPct val="115000"/>
              </a:lnSpc>
              <a:buNone/>
            </a:pPr>
            <a:endParaRPr lang="en-GB" b="1" dirty="0"/>
          </a:p>
          <a:p>
            <a:pPr marL="171450" indent="-171450">
              <a:lnSpc>
                <a:spcPct val="100000"/>
              </a:lnSpc>
              <a:spcAft>
                <a:spcPts val="600"/>
              </a:spcAft>
              <a:buFont typeface="Arial,Sans-Serif"/>
              <a:buChar char="•"/>
            </a:pPr>
            <a:r>
              <a:rPr lang="en-US" dirty="0"/>
              <a:t>Clients</a:t>
            </a:r>
            <a:endParaRPr lang="en-US" dirty="0"/>
          </a:p>
          <a:p>
            <a:pPr marL="171450" indent="-171450">
              <a:lnSpc>
                <a:spcPct val="100000"/>
              </a:lnSpc>
              <a:spcAft>
                <a:spcPts val="600"/>
              </a:spcAft>
              <a:buFont typeface="Arial,Sans-Serif"/>
              <a:buChar char="•"/>
            </a:pPr>
            <a:r>
              <a:rPr lang="en-US" dirty="0">
                <a:solidFill>
                  <a:srgbClr val="211E1E"/>
                </a:solidFill>
              </a:rPr>
              <a:t>Documentation, e.g., </a:t>
            </a:r>
            <a:r>
              <a:rPr lang="en-US" dirty="0" err="1">
                <a:solidFill>
                  <a:srgbClr val="211E1E"/>
                </a:solidFill>
              </a:rPr>
              <a:t>organisation</a:t>
            </a:r>
            <a:r>
              <a:rPr lang="en-US" dirty="0">
                <a:solidFill>
                  <a:srgbClr val="211E1E"/>
                </a:solidFill>
              </a:rPr>
              <a:t> chart</a:t>
            </a:r>
            <a:endParaRPr lang="en-US" dirty="0"/>
          </a:p>
          <a:p>
            <a:pPr marL="171450" indent="-171450">
              <a:lnSpc>
                <a:spcPct val="100000"/>
              </a:lnSpc>
              <a:spcAft>
                <a:spcPts val="600"/>
              </a:spcAft>
              <a:buFont typeface="Arial,Sans-Serif"/>
              <a:buChar char="•"/>
            </a:pPr>
            <a:r>
              <a:rPr lang="en-US" dirty="0">
                <a:solidFill>
                  <a:srgbClr val="211E1E"/>
                </a:solidFill>
              </a:rPr>
              <a:t>Templates (e.g., onion model)</a:t>
            </a:r>
            <a:endParaRPr lang="en-US" dirty="0"/>
          </a:p>
          <a:p>
            <a:pPr marL="171450" indent="-171450">
              <a:lnSpc>
                <a:spcPct val="100000"/>
              </a:lnSpc>
              <a:spcAft>
                <a:spcPts val="600"/>
              </a:spcAft>
              <a:buFont typeface="Arial,Sans-Serif"/>
              <a:buChar char="•"/>
            </a:pPr>
            <a:r>
              <a:rPr lang="en-US" dirty="0">
                <a:solidFill>
                  <a:srgbClr val="211E1E"/>
                </a:solidFill>
              </a:rPr>
              <a:t>Similar projects</a:t>
            </a:r>
            <a:endParaRPr lang="en-US" dirty="0"/>
          </a:p>
          <a:p>
            <a:pPr marL="171450" indent="-171450">
              <a:lnSpc>
                <a:spcPct val="100000"/>
              </a:lnSpc>
              <a:spcAft>
                <a:spcPts val="600"/>
              </a:spcAft>
              <a:buFont typeface="Arial,Sans-Serif"/>
              <a:buChar char="•"/>
            </a:pPr>
            <a:r>
              <a:rPr lang="en-US" dirty="0" err="1">
                <a:solidFill>
                  <a:srgbClr val="211E1E"/>
                </a:solidFill>
              </a:rPr>
              <a:t>Analysing</a:t>
            </a:r>
            <a:r>
              <a:rPr lang="en-US" dirty="0">
                <a:solidFill>
                  <a:srgbClr val="211E1E"/>
                </a:solidFill>
              </a:rPr>
              <a:t> the context of the project</a:t>
            </a:r>
            <a:endParaRPr lang="en-US" dirty="0"/>
          </a:p>
          <a:p>
            <a:pPr>
              <a:lnSpc>
                <a:spcPct val="100000"/>
              </a:lnSpc>
            </a:pPr>
            <a:endParaRPr lang="en-US" dirty="0"/>
          </a:p>
          <a:p>
            <a:pPr>
              <a:lnSpc>
                <a:spcPct val="115000"/>
              </a:lnSpc>
            </a:pPr>
            <a:endParaRPr lang="en-GB" dirty="0"/>
          </a:p>
        </p:txBody>
      </p:sp>
      <p:sp>
        <p:nvSpPr>
          <p:cNvPr id="5" name="Content Placeholder 4"/>
          <p:cNvSpPr>
            <a:spLocks noGrp="1"/>
          </p:cNvSpPr>
          <p:nvPr>
            <p:ph sz="half" idx="2"/>
          </p:nvPr>
        </p:nvSpPr>
        <p:spPr/>
        <p:txBody>
          <a:bodyPr/>
          <a:lstStyle/>
          <a:p>
            <a:pPr marL="127000" indent="0">
              <a:buNone/>
            </a:pPr>
            <a:r>
              <a:rPr lang="en-GB" b="1" dirty="0"/>
              <a:t>Keeping in mind:</a:t>
            </a:r>
            <a:endParaRPr lang="en-GB" b="1" dirty="0"/>
          </a:p>
          <a:p>
            <a:pPr marL="127000" indent="0">
              <a:lnSpc>
                <a:spcPct val="115000"/>
              </a:lnSpc>
              <a:buNone/>
            </a:pPr>
            <a:endParaRPr lang="en-GB" dirty="0"/>
          </a:p>
          <a:p>
            <a:pPr marL="171450" indent="-171450">
              <a:lnSpc>
                <a:spcPct val="100000"/>
              </a:lnSpc>
              <a:spcAft>
                <a:spcPts val="600"/>
              </a:spcAft>
              <a:buFont typeface="Arial,Sans-Serif"/>
              <a:buChar char="•"/>
            </a:pPr>
            <a:r>
              <a:rPr lang="en-US" dirty="0"/>
              <a:t>Surrogate stakeholders (e.g., legal, unavailable at present, mass product users)</a:t>
            </a:r>
            <a:endParaRPr lang="en-US" dirty="0"/>
          </a:p>
          <a:p>
            <a:pPr marL="0" indent="0">
              <a:lnSpc>
                <a:spcPct val="100000"/>
              </a:lnSpc>
              <a:spcAft>
                <a:spcPts val="600"/>
              </a:spcAft>
              <a:buNone/>
            </a:pPr>
            <a:endParaRPr lang="en-US" dirty="0"/>
          </a:p>
          <a:p>
            <a:pPr marL="171450" indent="-171450">
              <a:lnSpc>
                <a:spcPct val="100000"/>
              </a:lnSpc>
              <a:spcAft>
                <a:spcPts val="600"/>
              </a:spcAft>
              <a:buFont typeface="Arial,Sans-Serif"/>
              <a:buChar char="•"/>
            </a:pPr>
            <a:r>
              <a:rPr lang="en-US" dirty="0"/>
              <a:t>Negative stakeholders</a:t>
            </a:r>
            <a:endParaRPr lang="en-US" dirty="0"/>
          </a:p>
          <a:p>
            <a:pPr marL="285750" indent="-285750">
              <a:lnSpc>
                <a:spcPct val="100000"/>
              </a:lnSpc>
              <a:buFont typeface="Arial,Sans-Serif"/>
              <a:buChar char="•"/>
            </a:pPr>
            <a:endParaRPr lang="en-US" dirty="0"/>
          </a:p>
          <a:p>
            <a:pPr marL="285750" indent="-285750">
              <a:lnSpc>
                <a:spcPct val="115000"/>
              </a:lnSpc>
              <a:buFont typeface="Arial,Sans-Serif"/>
              <a:buChar char="•"/>
            </a:pPr>
            <a:endParaRPr lang="en-GB" dirty="0"/>
          </a:p>
          <a:p>
            <a:pPr marL="127000" indent="0">
              <a:lnSpc>
                <a:spcPct val="115000"/>
              </a:lnSpc>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983" y="918364"/>
            <a:ext cx="8520600" cy="2052600"/>
          </a:xfrm>
        </p:spPr>
        <p:txBody>
          <a:bodyPr/>
          <a:lstStyle/>
          <a:p>
            <a:r>
              <a:rPr lang="en-GB" sz="2800" dirty="0"/>
              <a:t>2. Identify top level needs/concerns</a:t>
            </a:r>
            <a:endParaRPr lang="en-GB"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“User Stories”</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a:t>A popular way to record user needs…</a:t>
            </a:r>
            <a:endParaRPr lang="en-US" dirty="0"/>
          </a:p>
          <a:p>
            <a:pPr marL="0" indent="0" algn="ctr">
              <a:buNone/>
            </a:pPr>
            <a:endParaRPr lang="en-US" sz="1350" dirty="0"/>
          </a:p>
          <a:p>
            <a:pPr marL="0" indent="0" algn="ctr">
              <a:buNone/>
            </a:pPr>
            <a:r>
              <a:rPr lang="en-GB" i="1" dirty="0"/>
              <a:t>As a &lt; type of user &gt;, I want to &lt; some goal &gt;</a:t>
            </a:r>
            <a:endParaRPr lang="en-GB" i="1" dirty="0"/>
          </a:p>
          <a:p>
            <a:pPr marL="0" indent="0" algn="ctr">
              <a:buNone/>
            </a:pPr>
            <a:r>
              <a:rPr lang="en-GB" i="1" dirty="0"/>
              <a:t>so that &lt; some reason &gt;.</a:t>
            </a:r>
            <a:endParaRPr lang="en-GB" i="1" dirty="0"/>
          </a:p>
          <a:p>
            <a:pPr marL="0" indent="0" algn="ctr">
              <a:buNone/>
            </a:pPr>
            <a:endParaRPr lang="en-GB" sz="1350" dirty="0"/>
          </a:p>
          <a:p>
            <a:pPr marL="0" indent="0" algn="ctr">
              <a:buNone/>
            </a:pPr>
            <a:r>
              <a:rPr lang="en-GB" i="1" dirty="0"/>
              <a:t>As a student, I want to be able to register for a module, so that I can learn about topics of interest to me.</a:t>
            </a:r>
            <a:endParaRPr lang="en-GB" i="1" dirty="0"/>
          </a:p>
          <a:p>
            <a:pPr marL="0" indent="0" algn="ctr">
              <a:buNone/>
            </a:pPr>
            <a:endParaRPr lang="en-GB" sz="1350" i="1" dirty="0"/>
          </a:p>
          <a:p>
            <a:pPr marL="0" indent="0" algn="ctr">
              <a:buNone/>
            </a:pPr>
            <a:r>
              <a:rPr lang="en-GB" i="1" dirty="0"/>
              <a:t>As a customer, I want to be able to pay for a university course, so that I can attend the lectures to get a degree.</a:t>
            </a:r>
            <a:endParaRPr lang="en-GB" i="1" dirty="0"/>
          </a:p>
          <a:p>
            <a:pPr marL="0" indent="0" algn="ctr">
              <a:buNone/>
            </a:pPr>
            <a:endParaRPr lang="en-GB" i="1" dirty="0"/>
          </a:p>
          <a:p>
            <a:pPr marL="0" indent="0" algn="ctr">
              <a:buNone/>
            </a:pPr>
            <a:r>
              <a:rPr lang="en-GB" i="1" dirty="0"/>
              <a:t>As a customer, I want to have my data kept securely, so that my privacy is protected.</a:t>
            </a:r>
            <a:endParaRPr lang="en-US" i="1" dirty="0"/>
          </a:p>
          <a:p>
            <a:pPr marL="0" indent="0" algn="ctr">
              <a:buNone/>
            </a:pPr>
            <a:endParaRPr lang="en-US"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altLang="en-US">
                <a:ea typeface="MS PGothic" panose="020B0600070205080204" pitchFamily="34" charset="-128"/>
              </a:rPr>
              <a:t>What Is System Behavior?</a:t>
            </a:r>
            <a:endParaRPr lang="en-US" altLang="en-US">
              <a:ea typeface="MS PGothic" panose="020B0600070205080204" pitchFamily="34" charset="-128"/>
            </a:endParaRPr>
          </a:p>
        </p:txBody>
      </p:sp>
      <p:sp>
        <p:nvSpPr>
          <p:cNvPr id="11266" name="Rectangle 3"/>
          <p:cNvSpPr>
            <a:spLocks noGrp="1" noChangeArrowheads="1"/>
          </p:cNvSpPr>
          <p:nvPr>
            <p:ph type="body" idx="1"/>
          </p:nvPr>
        </p:nvSpPr>
        <p:spPr/>
        <p:txBody>
          <a:bodyPr/>
          <a:lstStyle/>
          <a:p>
            <a:pPr eaLnBrk="1" hangingPunct="1"/>
            <a:r>
              <a:rPr lang="en-US" altLang="en-US">
                <a:ea typeface="MS PGothic" panose="020B0600070205080204" pitchFamily="34" charset="-128"/>
              </a:rPr>
              <a:t>System behavior is how a system acts and reacts.</a:t>
            </a:r>
            <a:endParaRPr lang="en-US" altLang="en-US">
              <a:ea typeface="MS PGothic" panose="020B0600070205080204" pitchFamily="34" charset="-128"/>
            </a:endParaRPr>
          </a:p>
          <a:p>
            <a:pPr lvl="1" eaLnBrk="1" hangingPunct="1"/>
            <a:r>
              <a:rPr lang="en-US" altLang="en-US">
                <a:ea typeface="MS PGothic" panose="020B0600070205080204" pitchFamily="34" charset="-128"/>
              </a:rPr>
              <a:t>It comprises the actions and activities of a system.</a:t>
            </a:r>
            <a:endParaRPr lang="en-US" altLang="en-US">
              <a:ea typeface="MS PGothic" panose="020B0600070205080204" pitchFamily="34" charset="-128"/>
            </a:endParaRPr>
          </a:p>
          <a:p>
            <a:pPr eaLnBrk="1" hangingPunct="1"/>
            <a:endParaRPr lang="en-US" altLang="en-US">
              <a:ea typeface="MS PGothic" panose="020B0600070205080204" pitchFamily="34" charset="-128"/>
            </a:endParaRPr>
          </a:p>
          <a:p>
            <a:pPr eaLnBrk="1" hangingPunct="1"/>
            <a:r>
              <a:rPr lang="en-US" altLang="en-US">
                <a:ea typeface="MS PGothic" panose="020B0600070205080204" pitchFamily="34" charset="-128"/>
              </a:rPr>
              <a:t>System behavior is captured in use cases.</a:t>
            </a:r>
            <a:endParaRPr lang="en-US" altLang="en-US">
              <a:ea typeface="MS PGothic" panose="020B0600070205080204" pitchFamily="34" charset="-128"/>
            </a:endParaRPr>
          </a:p>
          <a:p>
            <a:pPr lvl="1" eaLnBrk="1" hangingPunct="1"/>
            <a:r>
              <a:rPr lang="en-US" altLang="en-US">
                <a:ea typeface="MS PGothic" panose="020B0600070205080204" pitchFamily="34" charset="-128"/>
              </a:rPr>
              <a:t>Use cases describe the interactions between the system and (parts of) its environment.</a:t>
            </a:r>
            <a:endParaRPr lang="en-US" altLang="en-US">
              <a:ea typeface="MS PGothic"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en-US" altLang="en-US">
                <a:ea typeface="MS PGothic" panose="020B0600070205080204" pitchFamily="34" charset="-128"/>
              </a:rPr>
              <a:t>What is a use-case model?</a:t>
            </a:r>
            <a:endParaRPr lang="en-US" altLang="en-US">
              <a:ea typeface="MS PGothic" panose="020B0600070205080204" pitchFamily="34" charset="-128"/>
            </a:endParaRPr>
          </a:p>
        </p:txBody>
      </p:sp>
      <p:sp>
        <p:nvSpPr>
          <p:cNvPr id="13314" name="Rectangle 3"/>
          <p:cNvSpPr>
            <a:spLocks noGrp="1" noChangeArrowheads="1"/>
          </p:cNvSpPr>
          <p:nvPr>
            <p:ph type="body" idx="1"/>
          </p:nvPr>
        </p:nvSpPr>
        <p:spPr>
          <a:xfrm>
            <a:off x="717699" y="1477926"/>
            <a:ext cx="6997552" cy="2450804"/>
          </a:xfrm>
        </p:spPr>
        <p:txBody>
          <a:bodyPr/>
          <a:lstStyle/>
          <a:p>
            <a:pPr eaLnBrk="1" hangingPunct="1">
              <a:lnSpc>
                <a:spcPct val="120000"/>
              </a:lnSpc>
            </a:pPr>
            <a:r>
              <a:rPr lang="en-US" altLang="en-US" sz="1800" dirty="0">
                <a:ea typeface="MS PGothic" panose="020B0600070205080204" pitchFamily="34" charset="-128"/>
              </a:rPr>
              <a:t>Describes the functional requirements of a system in terms of use cases</a:t>
            </a:r>
            <a:endParaRPr lang="en-US" altLang="en-US" sz="1800" dirty="0">
              <a:ea typeface="MS PGothic" panose="020B0600070205080204" pitchFamily="34" charset="-128"/>
            </a:endParaRPr>
          </a:p>
          <a:p>
            <a:pPr eaLnBrk="1" hangingPunct="1">
              <a:lnSpc>
                <a:spcPct val="120000"/>
              </a:lnSpc>
            </a:pPr>
            <a:r>
              <a:rPr lang="en-US" altLang="en-US" sz="1800" dirty="0">
                <a:ea typeface="MS PGothic" panose="020B0600070205080204" pitchFamily="34" charset="-128"/>
              </a:rPr>
              <a:t>Links stakeholder needs to software requirements</a:t>
            </a:r>
            <a:endParaRPr lang="en-US" altLang="en-US" sz="1800" dirty="0">
              <a:ea typeface="MS PGothic" panose="020B0600070205080204" pitchFamily="34" charset="-128"/>
            </a:endParaRPr>
          </a:p>
          <a:p>
            <a:pPr eaLnBrk="1" hangingPunct="1">
              <a:lnSpc>
                <a:spcPct val="120000"/>
              </a:lnSpc>
            </a:pPr>
            <a:r>
              <a:rPr lang="en-US" altLang="en-US" sz="1800" dirty="0">
                <a:ea typeface="MS PGothic" panose="020B0600070205080204" pitchFamily="34" charset="-128"/>
              </a:rPr>
              <a:t>Serves as a planning tool</a:t>
            </a:r>
            <a:endParaRPr lang="en-US" altLang="en-US" sz="1800" dirty="0">
              <a:ea typeface="MS PGothic" panose="020B0600070205080204" pitchFamily="34" charset="-128"/>
            </a:endParaRPr>
          </a:p>
          <a:p>
            <a:pPr eaLnBrk="1" hangingPunct="1">
              <a:lnSpc>
                <a:spcPct val="120000"/>
              </a:lnSpc>
            </a:pPr>
            <a:r>
              <a:rPr lang="en-US" altLang="en-US" sz="1800" dirty="0">
                <a:ea typeface="MS PGothic" panose="020B0600070205080204" pitchFamily="34" charset="-128"/>
              </a:rPr>
              <a:t>Consists of </a:t>
            </a:r>
            <a:r>
              <a:rPr lang="en-US" altLang="en-US" sz="1800" b="1" dirty="0">
                <a:solidFill>
                  <a:srgbClr val="006699"/>
                </a:solidFill>
                <a:ea typeface="MS PGothic" panose="020B0600070205080204" pitchFamily="34" charset="-128"/>
              </a:rPr>
              <a:t>actors</a:t>
            </a:r>
            <a:r>
              <a:rPr lang="en-US" altLang="en-US" sz="1800" dirty="0">
                <a:ea typeface="MS PGothic" panose="020B0600070205080204" pitchFamily="34" charset="-128"/>
              </a:rPr>
              <a:t> and </a:t>
            </a:r>
            <a:r>
              <a:rPr lang="en-US" altLang="en-US" sz="1800" b="1" dirty="0">
                <a:solidFill>
                  <a:srgbClr val="006699"/>
                </a:solidFill>
                <a:ea typeface="MS PGothic" panose="020B0600070205080204" pitchFamily="34" charset="-128"/>
              </a:rPr>
              <a:t>use cases</a:t>
            </a:r>
            <a:endParaRPr lang="en-US" altLang="en-US" sz="1800" b="1" dirty="0">
              <a:solidFill>
                <a:srgbClr val="006699"/>
              </a:solidFill>
              <a:ea typeface="MS PGothic" panose="020B0600070205080204" pitchFamily="34" charset="-128"/>
            </a:endParaRPr>
          </a:p>
          <a:p>
            <a:pPr eaLnBrk="1" hangingPunct="1">
              <a:buFont typeface="Wingdings" panose="05000000000000000000" pitchFamily="2" charset="2"/>
              <a:buNone/>
            </a:pPr>
            <a:endParaRPr lang="en-US" altLang="en-US" sz="1950" dirty="0">
              <a:ea typeface="MS PGothic" panose="020B0600070205080204" pitchFamily="34" charset="-128"/>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altLang="en-US">
                <a:ea typeface="MS PGothic" panose="020B0600070205080204" pitchFamily="34" charset="-128"/>
              </a:rPr>
              <a:t>Capture a use-case model</a:t>
            </a:r>
            <a:endParaRPr lang="en-US" altLang="en-US">
              <a:ea typeface="MS PGothic" panose="020B0600070205080204" pitchFamily="34" charset="-128"/>
            </a:endParaRPr>
          </a:p>
        </p:txBody>
      </p:sp>
      <p:sp>
        <p:nvSpPr>
          <p:cNvPr id="15362" name="Rectangle 3"/>
          <p:cNvSpPr>
            <a:spLocks noGrp="1" noChangeArrowheads="1"/>
          </p:cNvSpPr>
          <p:nvPr>
            <p:ph type="body" idx="1"/>
          </p:nvPr>
        </p:nvSpPr>
        <p:spPr>
          <a:xfrm>
            <a:off x="1600200" y="1234706"/>
            <a:ext cx="6000750" cy="1162050"/>
          </a:xfrm>
        </p:spPr>
        <p:txBody>
          <a:bodyPr/>
          <a:lstStyle/>
          <a:p>
            <a:pPr eaLnBrk="1" hangingPunct="1"/>
            <a:r>
              <a:rPr lang="en-US" altLang="en-US">
                <a:ea typeface="MS PGothic" panose="020B0600070205080204" pitchFamily="34" charset="-128"/>
              </a:rPr>
              <a:t>A use-case model is comprised of:</a:t>
            </a:r>
            <a:endParaRPr lang="en-US" altLang="en-US">
              <a:ea typeface="MS PGothic" panose="020B0600070205080204" pitchFamily="34" charset="-128"/>
            </a:endParaRPr>
          </a:p>
          <a:p>
            <a:pPr lvl="1" eaLnBrk="1" hangingPunct="1">
              <a:buFont typeface="Wingdings" panose="05000000000000000000" pitchFamily="2" charset="2"/>
              <a:buNone/>
            </a:pPr>
            <a:endParaRPr lang="en-US" altLang="en-US">
              <a:ea typeface="MS PGothic" panose="020B0600070205080204" pitchFamily="34" charset="-128"/>
            </a:endParaRPr>
          </a:p>
        </p:txBody>
      </p:sp>
      <p:grpSp>
        <p:nvGrpSpPr>
          <p:cNvPr id="15363" name="Group 4"/>
          <p:cNvGrpSpPr/>
          <p:nvPr/>
        </p:nvGrpSpPr>
        <p:grpSpPr bwMode="auto">
          <a:xfrm>
            <a:off x="1485900" y="2699175"/>
            <a:ext cx="377429" cy="519113"/>
            <a:chOff x="7654" y="3380"/>
            <a:chExt cx="554" cy="754"/>
          </a:xfrm>
        </p:grpSpPr>
        <p:sp>
          <p:nvSpPr>
            <p:cNvPr id="15393" name="Oval 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5394" name="Line 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95" name="Line 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96" name="Freeform 8"/>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15364" name="Oval 9"/>
          <p:cNvSpPr>
            <a:spLocks noChangeArrowheads="1"/>
          </p:cNvSpPr>
          <p:nvPr/>
        </p:nvSpPr>
        <p:spPr bwMode="auto">
          <a:xfrm>
            <a:off x="2413398" y="2728941"/>
            <a:ext cx="772715" cy="429815"/>
          </a:xfrm>
          <a:prstGeom prst="ellipse">
            <a:avLst/>
          </a:prstGeom>
          <a:solidFill>
            <a:schemeClr val="accent1"/>
          </a:solidFill>
          <a:ln w="28575">
            <a:solidFill>
              <a:schemeClr val="tx1"/>
            </a:solidFill>
            <a:round/>
            <a:headEnd type="none" w="sm" len="sm"/>
            <a:tailEnd type="none" w="lg" len="lg"/>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5365" name="Line 10"/>
          <p:cNvSpPr>
            <a:spLocks noChangeShapeType="1"/>
          </p:cNvSpPr>
          <p:nvPr/>
        </p:nvSpPr>
        <p:spPr bwMode="auto">
          <a:xfrm>
            <a:off x="1950244" y="2964685"/>
            <a:ext cx="3857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en-GB" sz="1050"/>
          </a:p>
        </p:txBody>
      </p:sp>
      <p:grpSp>
        <p:nvGrpSpPr>
          <p:cNvPr id="15366" name="Group 11"/>
          <p:cNvGrpSpPr/>
          <p:nvPr/>
        </p:nvGrpSpPr>
        <p:grpSpPr bwMode="auto">
          <a:xfrm>
            <a:off x="3851673" y="2646788"/>
            <a:ext cx="377428" cy="531019"/>
            <a:chOff x="7654" y="3380"/>
            <a:chExt cx="554" cy="754"/>
          </a:xfrm>
        </p:grpSpPr>
        <p:sp>
          <p:nvSpPr>
            <p:cNvPr id="15389" name="Oval 12"/>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5390" name="Line 13"/>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91" name="Line 14"/>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92" name="Freeform 15"/>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15367" name="Line 16"/>
          <p:cNvSpPr>
            <a:spLocks noChangeShapeType="1"/>
          </p:cNvSpPr>
          <p:nvPr/>
        </p:nvSpPr>
        <p:spPr bwMode="auto">
          <a:xfrm rot="10800000" flipV="1">
            <a:off x="3298031" y="3237338"/>
            <a:ext cx="434579" cy="31670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en-GB" sz="1050"/>
          </a:p>
        </p:txBody>
      </p:sp>
      <p:sp>
        <p:nvSpPr>
          <p:cNvPr id="15368" name="Line 17"/>
          <p:cNvSpPr>
            <a:spLocks noChangeShapeType="1"/>
          </p:cNvSpPr>
          <p:nvPr/>
        </p:nvSpPr>
        <p:spPr bwMode="auto">
          <a:xfrm>
            <a:off x="3364707" y="2952778"/>
            <a:ext cx="39409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15369" name="Oval 18"/>
          <p:cNvSpPr>
            <a:spLocks noChangeArrowheads="1"/>
          </p:cNvSpPr>
          <p:nvPr/>
        </p:nvSpPr>
        <p:spPr bwMode="auto">
          <a:xfrm>
            <a:off x="2433638" y="3319491"/>
            <a:ext cx="772716" cy="429815"/>
          </a:xfrm>
          <a:prstGeom prst="ellipse">
            <a:avLst/>
          </a:prstGeom>
          <a:solidFill>
            <a:schemeClr val="accent1"/>
          </a:solidFill>
          <a:ln w="28575">
            <a:solidFill>
              <a:schemeClr val="tx1"/>
            </a:solidFill>
            <a:round/>
            <a:headEnd type="none" w="sm" len="sm"/>
            <a:tailEnd type="none" w="lg" len="lg"/>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5370" name="Text Box 19"/>
          <p:cNvSpPr txBox="1">
            <a:spLocks noChangeArrowheads="1"/>
          </p:cNvSpPr>
          <p:nvPr/>
        </p:nvSpPr>
        <p:spPr bwMode="auto">
          <a:xfrm>
            <a:off x="1714500" y="1749057"/>
            <a:ext cx="2457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buClrTx/>
              <a:buSzTx/>
              <a:buFontTx/>
              <a:buNone/>
            </a:pPr>
            <a:r>
              <a:rPr lang="en-US" altLang="en-US" sz="1800">
                <a:latin typeface="Arial" panose="020B0604020202020204" pitchFamily="34" charset="0"/>
              </a:rPr>
              <a:t>Use-case diagrams</a:t>
            </a:r>
            <a:br>
              <a:rPr lang="en-US" altLang="en-US" sz="1800">
                <a:latin typeface="Arial" panose="020B0604020202020204" pitchFamily="34" charset="0"/>
              </a:rPr>
            </a:br>
            <a:r>
              <a:rPr lang="en-US" altLang="en-US" sz="1800" b="0">
                <a:latin typeface="Arial" panose="020B0604020202020204" pitchFamily="34" charset="0"/>
              </a:rPr>
              <a:t>(visual representation)</a:t>
            </a:r>
            <a:endParaRPr lang="en-US" altLang="en-US" sz="1800" b="0" i="1">
              <a:latin typeface="Arial" panose="020B0604020202020204" pitchFamily="34" charset="0"/>
            </a:endParaRPr>
          </a:p>
        </p:txBody>
      </p:sp>
      <p:sp>
        <p:nvSpPr>
          <p:cNvPr id="15371" name="Text Box 20"/>
          <p:cNvSpPr txBox="1">
            <a:spLocks noChangeArrowheads="1"/>
          </p:cNvSpPr>
          <p:nvPr/>
        </p:nvSpPr>
        <p:spPr bwMode="auto">
          <a:xfrm>
            <a:off x="4743450" y="1749057"/>
            <a:ext cx="2743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buClrTx/>
              <a:buSzTx/>
              <a:buFontTx/>
              <a:buNone/>
            </a:pPr>
            <a:r>
              <a:rPr lang="en-US" altLang="en-US" sz="1800">
                <a:latin typeface="Arial" panose="020B0604020202020204" pitchFamily="34" charset="0"/>
              </a:rPr>
              <a:t>Use-case specifications</a:t>
            </a:r>
            <a:br>
              <a:rPr lang="en-US" altLang="en-US" sz="1800">
                <a:latin typeface="Arial" panose="020B0604020202020204" pitchFamily="34" charset="0"/>
              </a:rPr>
            </a:br>
            <a:r>
              <a:rPr lang="en-US" altLang="en-US" sz="1800" b="0">
                <a:latin typeface="Arial" panose="020B0604020202020204" pitchFamily="34" charset="0"/>
              </a:rPr>
              <a:t>(text</a:t>
            </a:r>
            <a:r>
              <a:rPr lang="en-US" altLang="en-US" sz="1800" b="0" i="1">
                <a:latin typeface="Arial" panose="020B0604020202020204" pitchFamily="34" charset="0"/>
              </a:rPr>
              <a:t> </a:t>
            </a:r>
            <a:r>
              <a:rPr lang="en-US" altLang="en-US" sz="1800" b="0">
                <a:latin typeface="Arial" panose="020B0604020202020204" pitchFamily="34" charset="0"/>
              </a:rPr>
              <a:t>representation)</a:t>
            </a:r>
            <a:endParaRPr lang="en-US" altLang="en-US" sz="1800" b="0" i="1">
              <a:latin typeface="Arial" panose="020B0604020202020204" pitchFamily="34" charset="0"/>
            </a:endParaRPr>
          </a:p>
        </p:txBody>
      </p:sp>
      <p:grpSp>
        <p:nvGrpSpPr>
          <p:cNvPr id="15372" name="Group 21"/>
          <p:cNvGrpSpPr/>
          <p:nvPr/>
        </p:nvGrpSpPr>
        <p:grpSpPr bwMode="auto">
          <a:xfrm>
            <a:off x="5257800" y="2676747"/>
            <a:ext cx="1657350" cy="1714500"/>
            <a:chOff x="3456" y="2256"/>
            <a:chExt cx="1392" cy="1440"/>
          </a:xfrm>
        </p:grpSpPr>
        <p:sp>
          <p:nvSpPr>
            <p:cNvPr id="15375" name="AutoShape 22"/>
            <p:cNvSpPr>
              <a:spLocks noChangeArrowheads="1"/>
            </p:cNvSpPr>
            <p:nvPr/>
          </p:nvSpPr>
          <p:spPr bwMode="auto">
            <a:xfrm flipV="1">
              <a:off x="3456" y="2448"/>
              <a:ext cx="1200" cy="1248"/>
            </a:xfrm>
            <a:prstGeom prst="foldedCorner">
              <a:avLst>
                <a:gd name="adj" fmla="val 12500"/>
              </a:avLst>
            </a:prstGeom>
            <a:solidFill>
              <a:schemeClr val="bg1"/>
            </a:solidFill>
            <a:ln w="9525">
              <a:solidFill>
                <a:schemeClr val="tx1"/>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5376" name="AutoShape 23"/>
            <p:cNvSpPr>
              <a:spLocks noChangeArrowheads="1"/>
            </p:cNvSpPr>
            <p:nvPr/>
          </p:nvSpPr>
          <p:spPr bwMode="auto">
            <a:xfrm flipV="1">
              <a:off x="3552" y="2352"/>
              <a:ext cx="1200" cy="1248"/>
            </a:xfrm>
            <a:prstGeom prst="foldedCorner">
              <a:avLst>
                <a:gd name="adj" fmla="val 12500"/>
              </a:avLst>
            </a:prstGeom>
            <a:solidFill>
              <a:schemeClr val="bg1"/>
            </a:solidFill>
            <a:ln w="9525">
              <a:solidFill>
                <a:schemeClr val="tx1"/>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5377" name="AutoShape 24"/>
            <p:cNvSpPr>
              <a:spLocks noChangeArrowheads="1"/>
            </p:cNvSpPr>
            <p:nvPr/>
          </p:nvSpPr>
          <p:spPr bwMode="auto">
            <a:xfrm flipV="1">
              <a:off x="3648" y="2256"/>
              <a:ext cx="1200" cy="1248"/>
            </a:xfrm>
            <a:prstGeom prst="foldedCorner">
              <a:avLst>
                <a:gd name="adj" fmla="val 12500"/>
              </a:avLst>
            </a:prstGeom>
            <a:solidFill>
              <a:schemeClr val="bg1"/>
            </a:solidFill>
            <a:ln w="9525">
              <a:solidFill>
                <a:schemeClr val="tx1"/>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5378" name="Line 25"/>
            <p:cNvSpPr>
              <a:spLocks noChangeShapeType="1"/>
            </p:cNvSpPr>
            <p:nvPr/>
          </p:nvSpPr>
          <p:spPr bwMode="auto">
            <a:xfrm>
              <a:off x="3744" y="2448"/>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79" name="Line 26"/>
            <p:cNvSpPr>
              <a:spLocks noChangeShapeType="1"/>
            </p:cNvSpPr>
            <p:nvPr/>
          </p:nvSpPr>
          <p:spPr bwMode="auto">
            <a:xfrm>
              <a:off x="3744" y="2544"/>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80" name="Line 27"/>
            <p:cNvSpPr>
              <a:spLocks noChangeShapeType="1"/>
            </p:cNvSpPr>
            <p:nvPr/>
          </p:nvSpPr>
          <p:spPr bwMode="auto">
            <a:xfrm>
              <a:off x="3744" y="2640"/>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81" name="Line 28"/>
            <p:cNvSpPr>
              <a:spLocks noChangeShapeType="1"/>
            </p:cNvSpPr>
            <p:nvPr/>
          </p:nvSpPr>
          <p:spPr bwMode="auto">
            <a:xfrm>
              <a:off x="3744" y="2736"/>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82" name="Line 29"/>
            <p:cNvSpPr>
              <a:spLocks noChangeShapeType="1"/>
            </p:cNvSpPr>
            <p:nvPr/>
          </p:nvSpPr>
          <p:spPr bwMode="auto">
            <a:xfrm>
              <a:off x="3744" y="2832"/>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83" name="Line 30"/>
            <p:cNvSpPr>
              <a:spLocks noChangeShapeType="1"/>
            </p:cNvSpPr>
            <p:nvPr/>
          </p:nvSpPr>
          <p:spPr bwMode="auto">
            <a:xfrm>
              <a:off x="3744" y="2928"/>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84" name="Line 31"/>
            <p:cNvSpPr>
              <a:spLocks noChangeShapeType="1"/>
            </p:cNvSpPr>
            <p:nvPr/>
          </p:nvSpPr>
          <p:spPr bwMode="auto">
            <a:xfrm>
              <a:off x="3744" y="3024"/>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85" name="Line 32"/>
            <p:cNvSpPr>
              <a:spLocks noChangeShapeType="1"/>
            </p:cNvSpPr>
            <p:nvPr/>
          </p:nvSpPr>
          <p:spPr bwMode="auto">
            <a:xfrm>
              <a:off x="3744" y="3120"/>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86" name="Line 33"/>
            <p:cNvSpPr>
              <a:spLocks noChangeShapeType="1"/>
            </p:cNvSpPr>
            <p:nvPr/>
          </p:nvSpPr>
          <p:spPr bwMode="auto">
            <a:xfrm>
              <a:off x="3744" y="3216"/>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87" name="Line 34"/>
            <p:cNvSpPr>
              <a:spLocks noChangeShapeType="1"/>
            </p:cNvSpPr>
            <p:nvPr/>
          </p:nvSpPr>
          <p:spPr bwMode="auto">
            <a:xfrm>
              <a:off x="3744" y="3312"/>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5388" name="Line 35"/>
            <p:cNvSpPr>
              <a:spLocks noChangeShapeType="1"/>
            </p:cNvSpPr>
            <p:nvPr/>
          </p:nvSpPr>
          <p:spPr bwMode="auto">
            <a:xfrm>
              <a:off x="3744" y="3408"/>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grpSp>
      <p:sp>
        <p:nvSpPr>
          <p:cNvPr id="15373" name="Rectangle 36"/>
          <p:cNvSpPr>
            <a:spLocks noChangeArrowheads="1"/>
          </p:cNvSpPr>
          <p:nvPr/>
        </p:nvSpPr>
        <p:spPr bwMode="auto">
          <a:xfrm>
            <a:off x="1257300" y="1691906"/>
            <a:ext cx="6572250" cy="2743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5374" name="Line 37"/>
          <p:cNvSpPr>
            <a:spLocks noChangeShapeType="1"/>
          </p:cNvSpPr>
          <p:nvPr/>
        </p:nvSpPr>
        <p:spPr bwMode="auto">
          <a:xfrm>
            <a:off x="4572000" y="1691906"/>
            <a:ext cx="0" cy="2743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altLang="en-US">
                <a:ea typeface="MS PGothic" panose="020B0600070205080204" pitchFamily="34" charset="-128"/>
              </a:rPr>
              <a:t>Use-case diagram</a:t>
            </a:r>
            <a:endParaRPr lang="en-US" altLang="en-US">
              <a:ea typeface="MS PGothic" panose="020B0600070205080204" pitchFamily="34" charset="-128"/>
            </a:endParaRPr>
          </a:p>
        </p:txBody>
      </p:sp>
      <p:sp>
        <p:nvSpPr>
          <p:cNvPr id="17410" name="Rectangle 3"/>
          <p:cNvSpPr>
            <a:spLocks noGrp="1" noChangeArrowheads="1"/>
          </p:cNvSpPr>
          <p:nvPr>
            <p:ph type="body" idx="1"/>
          </p:nvPr>
        </p:nvSpPr>
        <p:spPr>
          <a:xfrm>
            <a:off x="723014" y="1245331"/>
            <a:ext cx="3929949" cy="2853519"/>
          </a:xfrm>
        </p:spPr>
        <p:txBody>
          <a:bodyPr/>
          <a:lstStyle/>
          <a:p>
            <a:pPr marL="172720" indent="-172720">
              <a:spcAft>
                <a:spcPts val="600"/>
              </a:spcAft>
            </a:pPr>
            <a:r>
              <a:rPr lang="en-US" altLang="en-US" sz="1500" dirty="0">
                <a:ea typeface="MS PGothic" panose="020B0600070205080204" pitchFamily="34" charset="-128"/>
              </a:rPr>
              <a:t>Shows a set of use cases and actors and their relationships</a:t>
            </a:r>
            <a:endParaRPr lang="en-US" altLang="en-US" sz="1500" dirty="0">
              <a:ea typeface="MS PGothic" panose="020B0600070205080204" pitchFamily="34" charset="-128"/>
            </a:endParaRPr>
          </a:p>
          <a:p>
            <a:pPr marL="172720" indent="-172720">
              <a:spcAft>
                <a:spcPts val="600"/>
              </a:spcAft>
            </a:pPr>
            <a:r>
              <a:rPr lang="en-US" altLang="en-US" sz="1500" dirty="0">
                <a:ea typeface="MS PGothic" panose="020B0600070205080204" pitchFamily="34" charset="-128"/>
              </a:rPr>
              <a:t>Defines clear boundaries of a system</a:t>
            </a:r>
            <a:endParaRPr lang="en-US" altLang="en-US" sz="1500" dirty="0">
              <a:ea typeface="MS PGothic" panose="020B0600070205080204" pitchFamily="34" charset="-128"/>
            </a:endParaRPr>
          </a:p>
          <a:p>
            <a:pPr marL="172720" indent="-172720">
              <a:spcAft>
                <a:spcPts val="600"/>
              </a:spcAft>
            </a:pPr>
            <a:r>
              <a:rPr lang="en-US" altLang="en-US" sz="1500" dirty="0">
                <a:ea typeface="MS PGothic" panose="020B0600070205080204" pitchFamily="34" charset="-128"/>
              </a:rPr>
              <a:t>Identifies who or what interacts with the system</a:t>
            </a:r>
            <a:endParaRPr lang="en-US" altLang="en-US" sz="1500" dirty="0">
              <a:ea typeface="MS PGothic" panose="020B0600070205080204" pitchFamily="34" charset="-128"/>
            </a:endParaRPr>
          </a:p>
          <a:p>
            <a:pPr marL="172720" indent="-172720">
              <a:spcAft>
                <a:spcPts val="600"/>
              </a:spcAft>
            </a:pPr>
            <a:r>
              <a:rPr lang="en-US" altLang="en-US" sz="1500" dirty="0">
                <a:ea typeface="MS PGothic" panose="020B0600070205080204" pitchFamily="34" charset="-128"/>
              </a:rPr>
              <a:t>Summarizes the behavior of the system</a:t>
            </a:r>
            <a:endParaRPr lang="en-US" altLang="en-US" sz="1500" dirty="0">
              <a:ea typeface="MS PGothic" panose="020B0600070205080204" pitchFamily="34" charset="-128"/>
            </a:endParaRPr>
          </a:p>
          <a:p>
            <a:pPr marL="172720" indent="-172720">
              <a:spcAft>
                <a:spcPts val="600"/>
              </a:spcAft>
              <a:buNone/>
            </a:pPr>
            <a:endParaRPr lang="en-US" altLang="en-US" dirty="0">
              <a:ea typeface="MS PGothic" panose="020B0600070205080204" pitchFamily="34" charset="-128"/>
            </a:endParaRPr>
          </a:p>
        </p:txBody>
      </p:sp>
      <p:sp>
        <p:nvSpPr>
          <p:cNvPr id="17411" name="Rectangle 4"/>
          <p:cNvSpPr>
            <a:spLocks noChangeArrowheads="1"/>
          </p:cNvSpPr>
          <p:nvPr/>
        </p:nvSpPr>
        <p:spPr bwMode="auto">
          <a:xfrm>
            <a:off x="4686300" y="1302482"/>
            <a:ext cx="3200400" cy="2400300"/>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endParaRPr lang="en-US" altLang="en-US" sz="1800">
              <a:latin typeface="Times New Roman" panose="02020603050405020304" pitchFamily="18" charset="0"/>
            </a:endParaRPr>
          </a:p>
        </p:txBody>
      </p:sp>
      <p:grpSp>
        <p:nvGrpSpPr>
          <p:cNvPr id="17412" name="Group 5"/>
          <p:cNvGrpSpPr/>
          <p:nvPr/>
        </p:nvGrpSpPr>
        <p:grpSpPr bwMode="auto">
          <a:xfrm>
            <a:off x="5760244" y="1943039"/>
            <a:ext cx="1178719" cy="1327547"/>
            <a:chOff x="1213" y="2049"/>
            <a:chExt cx="861" cy="988"/>
          </a:xfrm>
        </p:grpSpPr>
        <p:grpSp>
          <p:nvGrpSpPr>
            <p:cNvPr id="17508" name="Group 6"/>
            <p:cNvGrpSpPr/>
            <p:nvPr/>
          </p:nvGrpSpPr>
          <p:grpSpPr bwMode="auto">
            <a:xfrm>
              <a:off x="1213" y="2049"/>
              <a:ext cx="861" cy="988"/>
              <a:chOff x="1213" y="2049"/>
              <a:chExt cx="861" cy="988"/>
            </a:xfrm>
          </p:grpSpPr>
          <p:sp>
            <p:nvSpPr>
              <p:cNvPr id="17521" name="Rectangle 7"/>
              <p:cNvSpPr>
                <a:spLocks noChangeArrowheads="1"/>
              </p:cNvSpPr>
              <p:nvPr/>
            </p:nvSpPr>
            <p:spPr bwMode="auto">
              <a:xfrm>
                <a:off x="1213" y="2049"/>
                <a:ext cx="861" cy="98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522" name="Rectangle 8"/>
              <p:cNvSpPr>
                <a:spLocks noChangeArrowheads="1"/>
              </p:cNvSpPr>
              <p:nvPr/>
            </p:nvSpPr>
            <p:spPr bwMode="auto">
              <a:xfrm>
                <a:off x="1213" y="2049"/>
                <a:ext cx="861" cy="988"/>
              </a:xfrm>
              <a:prstGeom prst="rect">
                <a:avLst/>
              </a:prstGeom>
              <a:noFill/>
              <a:ln w="19050"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grpSp>
          <p:nvGrpSpPr>
            <p:cNvPr id="17509" name="Group 9"/>
            <p:cNvGrpSpPr/>
            <p:nvPr/>
          </p:nvGrpSpPr>
          <p:grpSpPr bwMode="auto">
            <a:xfrm>
              <a:off x="1364" y="2164"/>
              <a:ext cx="530" cy="171"/>
              <a:chOff x="1364" y="2164"/>
              <a:chExt cx="530" cy="171"/>
            </a:xfrm>
          </p:grpSpPr>
          <p:sp>
            <p:nvSpPr>
              <p:cNvPr id="17519" name="Oval 10"/>
              <p:cNvSpPr>
                <a:spLocks noChangeArrowheads="1"/>
              </p:cNvSpPr>
              <p:nvPr/>
            </p:nvSpPr>
            <p:spPr bwMode="auto">
              <a:xfrm>
                <a:off x="1364" y="2164"/>
                <a:ext cx="530" cy="171"/>
              </a:xfrm>
              <a:prstGeom prst="ellipse">
                <a:avLst/>
              </a:prstGeom>
              <a:solidFill>
                <a:srgbClr val="FFFFFF"/>
              </a:solidFill>
              <a:ln w="0">
                <a:solidFill>
                  <a:srgbClr val="000000"/>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520" name="Oval 11"/>
              <p:cNvSpPr>
                <a:spLocks noChangeArrowheads="1"/>
              </p:cNvSpPr>
              <p:nvPr/>
            </p:nvSpPr>
            <p:spPr bwMode="auto">
              <a:xfrm>
                <a:off x="1364" y="2164"/>
                <a:ext cx="530" cy="171"/>
              </a:xfrm>
              <a:prstGeom prst="ellipse">
                <a:avLst/>
              </a:prstGeom>
              <a:noFill/>
              <a:ln w="28575" cap="rnd">
                <a:solidFill>
                  <a:srgbClr val="80808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7510" name="Rectangle 12"/>
            <p:cNvSpPr>
              <a:spLocks noChangeArrowheads="1"/>
            </p:cNvSpPr>
            <p:nvPr/>
          </p:nvSpPr>
          <p:spPr bwMode="auto">
            <a:xfrm>
              <a:off x="1425" y="2205"/>
              <a:ext cx="36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750">
                  <a:solidFill>
                    <a:srgbClr val="808080"/>
                  </a:solidFill>
                  <a:latin typeface="Arial" panose="020B0604020202020204" pitchFamily="34" charset="0"/>
                </a:rPr>
                <a:t>Use case 1</a:t>
              </a:r>
              <a:endParaRPr lang="en-US" altLang="en-US" sz="1800" b="0">
                <a:latin typeface="Times New Roman" panose="02020603050405020304" pitchFamily="18" charset="0"/>
              </a:endParaRPr>
            </a:p>
          </p:txBody>
        </p:sp>
        <p:grpSp>
          <p:nvGrpSpPr>
            <p:cNvPr id="17511" name="Group 13"/>
            <p:cNvGrpSpPr/>
            <p:nvPr/>
          </p:nvGrpSpPr>
          <p:grpSpPr bwMode="auto">
            <a:xfrm>
              <a:off x="1363" y="2457"/>
              <a:ext cx="532" cy="176"/>
              <a:chOff x="1363" y="2457"/>
              <a:chExt cx="532" cy="176"/>
            </a:xfrm>
          </p:grpSpPr>
          <p:sp>
            <p:nvSpPr>
              <p:cNvPr id="17517" name="Oval 14"/>
              <p:cNvSpPr>
                <a:spLocks noChangeArrowheads="1"/>
              </p:cNvSpPr>
              <p:nvPr/>
            </p:nvSpPr>
            <p:spPr bwMode="auto">
              <a:xfrm>
                <a:off x="1363" y="2457"/>
                <a:ext cx="532" cy="176"/>
              </a:xfrm>
              <a:prstGeom prst="ellipse">
                <a:avLst/>
              </a:prstGeom>
              <a:solidFill>
                <a:srgbClr val="FFFFFF"/>
              </a:solidFill>
              <a:ln w="0">
                <a:solidFill>
                  <a:srgbClr val="000000"/>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518" name="Oval 15"/>
              <p:cNvSpPr>
                <a:spLocks noChangeArrowheads="1"/>
              </p:cNvSpPr>
              <p:nvPr/>
            </p:nvSpPr>
            <p:spPr bwMode="auto">
              <a:xfrm>
                <a:off x="1363" y="2457"/>
                <a:ext cx="532" cy="176"/>
              </a:xfrm>
              <a:prstGeom prst="ellipse">
                <a:avLst/>
              </a:prstGeom>
              <a:noFill/>
              <a:ln w="28575" cap="rnd">
                <a:solidFill>
                  <a:srgbClr val="80808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7512" name="Rectangle 16"/>
            <p:cNvSpPr>
              <a:spLocks noChangeArrowheads="1"/>
            </p:cNvSpPr>
            <p:nvPr/>
          </p:nvSpPr>
          <p:spPr bwMode="auto">
            <a:xfrm>
              <a:off x="1425" y="2500"/>
              <a:ext cx="36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750">
                  <a:solidFill>
                    <a:srgbClr val="808080"/>
                  </a:solidFill>
                  <a:latin typeface="Arial" panose="020B0604020202020204" pitchFamily="34" charset="0"/>
                </a:rPr>
                <a:t>Use case 2</a:t>
              </a:r>
              <a:endParaRPr lang="en-US" altLang="en-US" sz="1800" b="0">
                <a:latin typeface="Times New Roman" panose="02020603050405020304" pitchFamily="18" charset="0"/>
              </a:endParaRPr>
            </a:p>
          </p:txBody>
        </p:sp>
        <p:grpSp>
          <p:nvGrpSpPr>
            <p:cNvPr id="17513" name="Group 17"/>
            <p:cNvGrpSpPr/>
            <p:nvPr/>
          </p:nvGrpSpPr>
          <p:grpSpPr bwMode="auto">
            <a:xfrm>
              <a:off x="1352" y="2756"/>
              <a:ext cx="555" cy="176"/>
              <a:chOff x="1352" y="2756"/>
              <a:chExt cx="555" cy="176"/>
            </a:xfrm>
          </p:grpSpPr>
          <p:sp>
            <p:nvSpPr>
              <p:cNvPr id="17515" name="Oval 18"/>
              <p:cNvSpPr>
                <a:spLocks noChangeArrowheads="1"/>
              </p:cNvSpPr>
              <p:nvPr/>
            </p:nvSpPr>
            <p:spPr bwMode="auto">
              <a:xfrm>
                <a:off x="1352" y="2756"/>
                <a:ext cx="555" cy="176"/>
              </a:xfrm>
              <a:prstGeom prst="ellipse">
                <a:avLst/>
              </a:prstGeom>
              <a:solidFill>
                <a:srgbClr val="FFFFFF"/>
              </a:solidFill>
              <a:ln w="0">
                <a:solidFill>
                  <a:srgbClr val="000000"/>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516" name="Oval 19"/>
              <p:cNvSpPr>
                <a:spLocks noChangeArrowheads="1"/>
              </p:cNvSpPr>
              <p:nvPr/>
            </p:nvSpPr>
            <p:spPr bwMode="auto">
              <a:xfrm>
                <a:off x="1352" y="2756"/>
                <a:ext cx="555" cy="176"/>
              </a:xfrm>
              <a:prstGeom prst="ellipse">
                <a:avLst/>
              </a:prstGeom>
              <a:noFill/>
              <a:ln w="28575" cap="rnd">
                <a:solidFill>
                  <a:srgbClr val="80808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7514" name="Rectangle 20"/>
            <p:cNvSpPr>
              <a:spLocks noChangeArrowheads="1"/>
            </p:cNvSpPr>
            <p:nvPr/>
          </p:nvSpPr>
          <p:spPr bwMode="auto">
            <a:xfrm>
              <a:off x="1426" y="2799"/>
              <a:ext cx="36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750">
                  <a:solidFill>
                    <a:srgbClr val="808080"/>
                  </a:solidFill>
                  <a:latin typeface="Arial" panose="020B0604020202020204" pitchFamily="34" charset="0"/>
                </a:rPr>
                <a:t>Use case 3</a:t>
              </a:r>
              <a:endParaRPr lang="en-US" altLang="en-US" sz="1800" b="0">
                <a:latin typeface="Times New Roman" panose="02020603050405020304" pitchFamily="18" charset="0"/>
              </a:endParaRPr>
            </a:p>
          </p:txBody>
        </p:sp>
      </p:grpSp>
      <p:sp>
        <p:nvSpPr>
          <p:cNvPr id="17413" name="Rectangle 21"/>
          <p:cNvSpPr>
            <a:spLocks noChangeArrowheads="1"/>
          </p:cNvSpPr>
          <p:nvPr/>
        </p:nvSpPr>
        <p:spPr bwMode="auto">
          <a:xfrm>
            <a:off x="5919788" y="1745395"/>
            <a:ext cx="75661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50">
                <a:solidFill>
                  <a:srgbClr val="000000"/>
                </a:solidFill>
                <a:latin typeface="Arial" panose="020B0604020202020204" pitchFamily="34" charset="0"/>
              </a:rPr>
              <a:t>The System</a:t>
            </a:r>
            <a:endParaRPr lang="en-US" altLang="en-US" sz="1800" b="0">
              <a:latin typeface="Times New Roman" panose="02020603050405020304" pitchFamily="18" charset="0"/>
            </a:endParaRPr>
          </a:p>
        </p:txBody>
      </p:sp>
      <p:grpSp>
        <p:nvGrpSpPr>
          <p:cNvPr id="17414" name="Group 22"/>
          <p:cNvGrpSpPr/>
          <p:nvPr/>
        </p:nvGrpSpPr>
        <p:grpSpPr bwMode="auto">
          <a:xfrm>
            <a:off x="4925616" y="2046620"/>
            <a:ext cx="465052" cy="456160"/>
            <a:chOff x="604" y="2126"/>
            <a:chExt cx="340" cy="340"/>
          </a:xfrm>
        </p:grpSpPr>
        <p:grpSp>
          <p:nvGrpSpPr>
            <p:cNvPr id="17502" name="Group 23"/>
            <p:cNvGrpSpPr/>
            <p:nvPr/>
          </p:nvGrpSpPr>
          <p:grpSpPr bwMode="auto">
            <a:xfrm>
              <a:off x="722" y="2126"/>
              <a:ext cx="141" cy="177"/>
              <a:chOff x="722" y="2126"/>
              <a:chExt cx="141" cy="177"/>
            </a:xfrm>
          </p:grpSpPr>
          <p:sp>
            <p:nvSpPr>
              <p:cNvPr id="17504" name="Oval 24"/>
              <p:cNvSpPr>
                <a:spLocks noChangeArrowheads="1"/>
              </p:cNvSpPr>
              <p:nvPr/>
            </p:nvSpPr>
            <p:spPr bwMode="auto">
              <a:xfrm>
                <a:off x="760" y="2126"/>
                <a:ext cx="65" cy="58"/>
              </a:xfrm>
              <a:prstGeom prst="ellipse">
                <a:avLst/>
              </a:prstGeom>
              <a:noFill/>
              <a:ln w="28575" cap="rnd">
                <a:solidFill>
                  <a:srgbClr val="FFFFFF"/>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505" name="Line 25"/>
              <p:cNvSpPr>
                <a:spLocks noChangeShapeType="1"/>
              </p:cNvSpPr>
              <p:nvPr/>
            </p:nvSpPr>
            <p:spPr bwMode="auto">
              <a:xfrm>
                <a:off x="793" y="2185"/>
                <a:ext cx="1" cy="54"/>
              </a:xfrm>
              <a:prstGeom prst="line">
                <a:avLst/>
              </a:prstGeom>
              <a:noFill/>
              <a:ln w="28575">
                <a:solidFill>
                  <a:srgbClr val="FFFFFF"/>
                </a:solidFill>
                <a:round/>
              </a:ln>
              <a:extLst>
                <a:ext uri="{909E8E84-426E-40DD-AFC4-6F175D3DCCD1}">
                  <a14:hiddenFill xmlns:a14="http://schemas.microsoft.com/office/drawing/2010/main">
                    <a:noFill/>
                  </a14:hiddenFill>
                </a:ext>
              </a:extLst>
            </p:spPr>
            <p:txBody>
              <a:bodyPr/>
              <a:lstStyle/>
              <a:p>
                <a:endParaRPr lang="en-GB" sz="1050"/>
              </a:p>
            </p:txBody>
          </p:sp>
          <p:sp>
            <p:nvSpPr>
              <p:cNvPr id="17506" name="Line 26"/>
              <p:cNvSpPr>
                <a:spLocks noChangeShapeType="1"/>
              </p:cNvSpPr>
              <p:nvPr/>
            </p:nvSpPr>
            <p:spPr bwMode="auto">
              <a:xfrm>
                <a:off x="742" y="2200"/>
                <a:ext cx="102" cy="1"/>
              </a:xfrm>
              <a:prstGeom prst="line">
                <a:avLst/>
              </a:prstGeom>
              <a:noFill/>
              <a:ln w="28575">
                <a:solidFill>
                  <a:srgbClr val="FFFFFF"/>
                </a:solidFill>
                <a:round/>
              </a:ln>
              <a:extLst>
                <a:ext uri="{909E8E84-426E-40DD-AFC4-6F175D3DCCD1}">
                  <a14:hiddenFill xmlns:a14="http://schemas.microsoft.com/office/drawing/2010/main">
                    <a:noFill/>
                  </a14:hiddenFill>
                </a:ext>
              </a:extLst>
            </p:spPr>
            <p:txBody>
              <a:bodyPr/>
              <a:lstStyle/>
              <a:p>
                <a:endParaRPr lang="en-GB" sz="1050"/>
              </a:p>
            </p:txBody>
          </p:sp>
          <p:sp>
            <p:nvSpPr>
              <p:cNvPr id="17507" name="Freeform 27"/>
              <p:cNvSpPr/>
              <p:nvPr/>
            </p:nvSpPr>
            <p:spPr bwMode="auto">
              <a:xfrm>
                <a:off x="722" y="2239"/>
                <a:ext cx="141" cy="64"/>
              </a:xfrm>
              <a:custGeom>
                <a:avLst/>
                <a:gdLst>
                  <a:gd name="T0" fmla="*/ 0 w 141"/>
                  <a:gd name="T1" fmla="*/ 64 h 64"/>
                  <a:gd name="T2" fmla="*/ 71 w 141"/>
                  <a:gd name="T3" fmla="*/ 0 h 64"/>
                  <a:gd name="T4" fmla="*/ 141 w 141"/>
                  <a:gd name="T5" fmla="*/ 64 h 64"/>
                  <a:gd name="T6" fmla="*/ 0 60000 65536"/>
                  <a:gd name="T7" fmla="*/ 0 60000 65536"/>
                  <a:gd name="T8" fmla="*/ 0 60000 65536"/>
                  <a:gd name="T9" fmla="*/ 0 w 141"/>
                  <a:gd name="T10" fmla="*/ 0 h 64"/>
                  <a:gd name="T11" fmla="*/ 141 w 141"/>
                  <a:gd name="T12" fmla="*/ 64 h 64"/>
                </a:gdLst>
                <a:ahLst/>
                <a:cxnLst>
                  <a:cxn ang="T6">
                    <a:pos x="T0" y="T1"/>
                  </a:cxn>
                  <a:cxn ang="T7">
                    <a:pos x="T2" y="T3"/>
                  </a:cxn>
                  <a:cxn ang="T8">
                    <a:pos x="T4" y="T5"/>
                  </a:cxn>
                </a:cxnLst>
                <a:rect l="T9" t="T10" r="T11" b="T12"/>
                <a:pathLst>
                  <a:path w="141" h="64">
                    <a:moveTo>
                      <a:pt x="0" y="64"/>
                    </a:moveTo>
                    <a:lnTo>
                      <a:pt x="71" y="0"/>
                    </a:lnTo>
                    <a:lnTo>
                      <a:pt x="141" y="64"/>
                    </a:lnTo>
                  </a:path>
                </a:pathLst>
              </a:custGeom>
              <a:noFill/>
              <a:ln w="2857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17503" name="Rectangle 28"/>
            <p:cNvSpPr>
              <a:spLocks noChangeArrowheads="1"/>
            </p:cNvSpPr>
            <p:nvPr/>
          </p:nvSpPr>
          <p:spPr bwMode="auto">
            <a:xfrm>
              <a:off x="604" y="2346"/>
              <a:ext cx="34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50">
                  <a:solidFill>
                    <a:srgbClr val="FFFFFF"/>
                  </a:solidFill>
                  <a:latin typeface="Arial" panose="020B0604020202020204" pitchFamily="34" charset="0"/>
                </a:rPr>
                <a:t>Actor 1</a:t>
              </a:r>
              <a:endParaRPr lang="en-US" altLang="en-US" sz="1800" b="0">
                <a:latin typeface="Times New Roman" panose="02020603050405020304" pitchFamily="18" charset="0"/>
              </a:endParaRPr>
            </a:p>
          </p:txBody>
        </p:sp>
      </p:grpSp>
      <p:grpSp>
        <p:nvGrpSpPr>
          <p:cNvPr id="17415" name="Group 29"/>
          <p:cNvGrpSpPr/>
          <p:nvPr/>
        </p:nvGrpSpPr>
        <p:grpSpPr bwMode="auto">
          <a:xfrm>
            <a:off x="7193762" y="2926496"/>
            <a:ext cx="465053" cy="490692"/>
            <a:chOff x="2260" y="2781"/>
            <a:chExt cx="340" cy="365"/>
          </a:xfrm>
        </p:grpSpPr>
        <p:grpSp>
          <p:nvGrpSpPr>
            <p:cNvPr id="17496" name="Group 30"/>
            <p:cNvGrpSpPr/>
            <p:nvPr/>
          </p:nvGrpSpPr>
          <p:grpSpPr bwMode="auto">
            <a:xfrm>
              <a:off x="2381" y="2781"/>
              <a:ext cx="141" cy="178"/>
              <a:chOff x="2381" y="2781"/>
              <a:chExt cx="141" cy="178"/>
            </a:xfrm>
          </p:grpSpPr>
          <p:sp>
            <p:nvSpPr>
              <p:cNvPr id="17498" name="Oval 31"/>
              <p:cNvSpPr>
                <a:spLocks noChangeArrowheads="1"/>
              </p:cNvSpPr>
              <p:nvPr/>
            </p:nvSpPr>
            <p:spPr bwMode="auto">
              <a:xfrm>
                <a:off x="2419" y="2781"/>
                <a:ext cx="65" cy="59"/>
              </a:xfrm>
              <a:prstGeom prst="ellipse">
                <a:avLst/>
              </a:prstGeom>
              <a:noFill/>
              <a:ln w="28575" cap="rnd">
                <a:solidFill>
                  <a:srgbClr val="FFFFFF"/>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99" name="Line 32"/>
              <p:cNvSpPr>
                <a:spLocks noChangeShapeType="1"/>
              </p:cNvSpPr>
              <p:nvPr/>
            </p:nvSpPr>
            <p:spPr bwMode="auto">
              <a:xfrm>
                <a:off x="2452" y="2840"/>
                <a:ext cx="1" cy="55"/>
              </a:xfrm>
              <a:prstGeom prst="line">
                <a:avLst/>
              </a:prstGeom>
              <a:noFill/>
              <a:ln w="28575">
                <a:solidFill>
                  <a:srgbClr val="FFFFFF"/>
                </a:solidFill>
                <a:round/>
              </a:ln>
              <a:extLst>
                <a:ext uri="{909E8E84-426E-40DD-AFC4-6F175D3DCCD1}">
                  <a14:hiddenFill xmlns:a14="http://schemas.microsoft.com/office/drawing/2010/main">
                    <a:noFill/>
                  </a14:hiddenFill>
                </a:ext>
              </a:extLst>
            </p:spPr>
            <p:txBody>
              <a:bodyPr/>
              <a:lstStyle/>
              <a:p>
                <a:endParaRPr lang="en-GB" sz="1050"/>
              </a:p>
            </p:txBody>
          </p:sp>
          <p:sp>
            <p:nvSpPr>
              <p:cNvPr id="17500" name="Line 33"/>
              <p:cNvSpPr>
                <a:spLocks noChangeShapeType="1"/>
              </p:cNvSpPr>
              <p:nvPr/>
            </p:nvSpPr>
            <p:spPr bwMode="auto">
              <a:xfrm>
                <a:off x="2401" y="2855"/>
                <a:ext cx="102" cy="1"/>
              </a:xfrm>
              <a:prstGeom prst="line">
                <a:avLst/>
              </a:prstGeom>
              <a:noFill/>
              <a:ln w="28575">
                <a:solidFill>
                  <a:srgbClr val="FFFFFF"/>
                </a:solidFill>
                <a:round/>
              </a:ln>
              <a:extLst>
                <a:ext uri="{909E8E84-426E-40DD-AFC4-6F175D3DCCD1}">
                  <a14:hiddenFill xmlns:a14="http://schemas.microsoft.com/office/drawing/2010/main">
                    <a:noFill/>
                  </a14:hiddenFill>
                </a:ext>
              </a:extLst>
            </p:spPr>
            <p:txBody>
              <a:bodyPr/>
              <a:lstStyle/>
              <a:p>
                <a:endParaRPr lang="en-GB" sz="1050"/>
              </a:p>
            </p:txBody>
          </p:sp>
          <p:sp>
            <p:nvSpPr>
              <p:cNvPr id="17501" name="Freeform 34"/>
              <p:cNvSpPr/>
              <p:nvPr/>
            </p:nvSpPr>
            <p:spPr bwMode="auto">
              <a:xfrm>
                <a:off x="2381" y="2895"/>
                <a:ext cx="141" cy="64"/>
              </a:xfrm>
              <a:custGeom>
                <a:avLst/>
                <a:gdLst>
                  <a:gd name="T0" fmla="*/ 0 w 141"/>
                  <a:gd name="T1" fmla="*/ 64 h 64"/>
                  <a:gd name="T2" fmla="*/ 71 w 141"/>
                  <a:gd name="T3" fmla="*/ 0 h 64"/>
                  <a:gd name="T4" fmla="*/ 141 w 141"/>
                  <a:gd name="T5" fmla="*/ 64 h 64"/>
                  <a:gd name="T6" fmla="*/ 0 60000 65536"/>
                  <a:gd name="T7" fmla="*/ 0 60000 65536"/>
                  <a:gd name="T8" fmla="*/ 0 60000 65536"/>
                  <a:gd name="T9" fmla="*/ 0 w 141"/>
                  <a:gd name="T10" fmla="*/ 0 h 64"/>
                  <a:gd name="T11" fmla="*/ 141 w 141"/>
                  <a:gd name="T12" fmla="*/ 64 h 64"/>
                </a:gdLst>
                <a:ahLst/>
                <a:cxnLst>
                  <a:cxn ang="T6">
                    <a:pos x="T0" y="T1"/>
                  </a:cxn>
                  <a:cxn ang="T7">
                    <a:pos x="T2" y="T3"/>
                  </a:cxn>
                  <a:cxn ang="T8">
                    <a:pos x="T4" y="T5"/>
                  </a:cxn>
                </a:cxnLst>
                <a:rect l="T9" t="T10" r="T11" b="T12"/>
                <a:pathLst>
                  <a:path w="141" h="64">
                    <a:moveTo>
                      <a:pt x="0" y="64"/>
                    </a:moveTo>
                    <a:lnTo>
                      <a:pt x="71" y="0"/>
                    </a:lnTo>
                    <a:lnTo>
                      <a:pt x="141" y="64"/>
                    </a:lnTo>
                  </a:path>
                </a:pathLst>
              </a:custGeom>
              <a:noFill/>
              <a:ln w="2857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17497" name="Rectangle 35"/>
            <p:cNvSpPr>
              <a:spLocks noChangeArrowheads="1"/>
            </p:cNvSpPr>
            <p:nvPr/>
          </p:nvSpPr>
          <p:spPr bwMode="auto">
            <a:xfrm>
              <a:off x="2260" y="3026"/>
              <a:ext cx="34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50">
                  <a:solidFill>
                    <a:srgbClr val="FFFFFF"/>
                  </a:solidFill>
                  <a:latin typeface="Arial" panose="020B0604020202020204" pitchFamily="34" charset="0"/>
                </a:rPr>
                <a:t>Actor 3</a:t>
              </a:r>
              <a:endParaRPr lang="en-US" altLang="en-US" sz="1800" b="0">
                <a:latin typeface="Times New Roman" panose="02020603050405020304" pitchFamily="18" charset="0"/>
              </a:endParaRPr>
            </a:p>
          </p:txBody>
        </p:sp>
      </p:grpSp>
      <p:grpSp>
        <p:nvGrpSpPr>
          <p:cNvPr id="17416" name="Group 36"/>
          <p:cNvGrpSpPr/>
          <p:nvPr/>
        </p:nvGrpSpPr>
        <p:grpSpPr bwMode="auto">
          <a:xfrm>
            <a:off x="5760244" y="1943039"/>
            <a:ext cx="1178719" cy="1327547"/>
            <a:chOff x="1213" y="2049"/>
            <a:chExt cx="861" cy="988"/>
          </a:xfrm>
        </p:grpSpPr>
        <p:sp>
          <p:nvSpPr>
            <p:cNvPr id="17494" name="Rectangle 37"/>
            <p:cNvSpPr>
              <a:spLocks noChangeArrowheads="1"/>
            </p:cNvSpPr>
            <p:nvPr/>
          </p:nvSpPr>
          <p:spPr bwMode="auto">
            <a:xfrm>
              <a:off x="1213" y="2049"/>
              <a:ext cx="861" cy="98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95" name="Rectangle 38"/>
            <p:cNvSpPr>
              <a:spLocks noChangeArrowheads="1"/>
            </p:cNvSpPr>
            <p:nvPr/>
          </p:nvSpPr>
          <p:spPr bwMode="auto">
            <a:xfrm>
              <a:off x="1213" y="2049"/>
              <a:ext cx="861" cy="988"/>
            </a:xfrm>
            <a:prstGeom prst="rect">
              <a:avLst/>
            </a:prstGeom>
            <a:noFill/>
            <a:ln w="19050"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grpSp>
        <p:nvGrpSpPr>
          <p:cNvPr id="17417" name="Group 39"/>
          <p:cNvGrpSpPr/>
          <p:nvPr/>
        </p:nvGrpSpPr>
        <p:grpSpPr bwMode="auto">
          <a:xfrm>
            <a:off x="5966223" y="2097820"/>
            <a:ext cx="726281" cy="229791"/>
            <a:chOff x="1364" y="2164"/>
            <a:chExt cx="530" cy="171"/>
          </a:xfrm>
        </p:grpSpPr>
        <p:sp>
          <p:nvSpPr>
            <p:cNvPr id="17492" name="Oval 40"/>
            <p:cNvSpPr>
              <a:spLocks noChangeArrowheads="1"/>
            </p:cNvSpPr>
            <p:nvPr/>
          </p:nvSpPr>
          <p:spPr bwMode="auto">
            <a:xfrm>
              <a:off x="1364" y="2164"/>
              <a:ext cx="530" cy="171"/>
            </a:xfrm>
            <a:prstGeom prst="ellipse">
              <a:avLst/>
            </a:prstGeom>
            <a:solidFill>
              <a:srgbClr val="FFFFFF"/>
            </a:solidFill>
            <a:ln w="0">
              <a:solidFill>
                <a:srgbClr val="000000"/>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93" name="Oval 41"/>
            <p:cNvSpPr>
              <a:spLocks noChangeArrowheads="1"/>
            </p:cNvSpPr>
            <p:nvPr/>
          </p:nvSpPr>
          <p:spPr bwMode="auto">
            <a:xfrm>
              <a:off x="1364" y="2164"/>
              <a:ext cx="530" cy="171"/>
            </a:xfrm>
            <a:prstGeom prst="ellipse">
              <a:avLst/>
            </a:prstGeom>
            <a:noFill/>
            <a:ln w="28575" cap="rnd">
              <a:solidFill>
                <a:srgbClr val="80808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7418" name="Rectangle 42"/>
          <p:cNvSpPr>
            <a:spLocks noChangeArrowheads="1"/>
          </p:cNvSpPr>
          <p:nvPr/>
        </p:nvSpPr>
        <p:spPr bwMode="auto">
          <a:xfrm>
            <a:off x="6049566" y="2152588"/>
            <a:ext cx="493725"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750">
                <a:solidFill>
                  <a:srgbClr val="808080"/>
                </a:solidFill>
                <a:latin typeface="Arial" panose="020B0604020202020204" pitchFamily="34" charset="0"/>
              </a:rPr>
              <a:t>Use case 1</a:t>
            </a:r>
            <a:endParaRPr lang="en-US" altLang="en-US" sz="1800" b="0">
              <a:latin typeface="Times New Roman" panose="02020603050405020304" pitchFamily="18" charset="0"/>
            </a:endParaRPr>
          </a:p>
        </p:txBody>
      </p:sp>
      <p:grpSp>
        <p:nvGrpSpPr>
          <p:cNvPr id="17419" name="Group 43"/>
          <p:cNvGrpSpPr/>
          <p:nvPr/>
        </p:nvGrpSpPr>
        <p:grpSpPr bwMode="auto">
          <a:xfrm>
            <a:off x="5965031" y="2490726"/>
            <a:ext cx="728663" cy="236935"/>
            <a:chOff x="1363" y="2457"/>
            <a:chExt cx="532" cy="176"/>
          </a:xfrm>
        </p:grpSpPr>
        <p:sp>
          <p:nvSpPr>
            <p:cNvPr id="17490" name="Oval 44"/>
            <p:cNvSpPr>
              <a:spLocks noChangeArrowheads="1"/>
            </p:cNvSpPr>
            <p:nvPr/>
          </p:nvSpPr>
          <p:spPr bwMode="auto">
            <a:xfrm>
              <a:off x="1363" y="2457"/>
              <a:ext cx="532" cy="176"/>
            </a:xfrm>
            <a:prstGeom prst="ellipse">
              <a:avLst/>
            </a:prstGeom>
            <a:solidFill>
              <a:srgbClr val="FFFFFF"/>
            </a:solidFill>
            <a:ln w="0">
              <a:solidFill>
                <a:srgbClr val="000000"/>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91" name="Oval 45"/>
            <p:cNvSpPr>
              <a:spLocks noChangeArrowheads="1"/>
            </p:cNvSpPr>
            <p:nvPr/>
          </p:nvSpPr>
          <p:spPr bwMode="auto">
            <a:xfrm>
              <a:off x="1363" y="2457"/>
              <a:ext cx="532" cy="176"/>
            </a:xfrm>
            <a:prstGeom prst="ellipse">
              <a:avLst/>
            </a:prstGeom>
            <a:noFill/>
            <a:ln w="28575" cap="rnd">
              <a:solidFill>
                <a:srgbClr val="80808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7420" name="Rectangle 46"/>
          <p:cNvSpPr>
            <a:spLocks noChangeArrowheads="1"/>
          </p:cNvSpPr>
          <p:nvPr/>
        </p:nvSpPr>
        <p:spPr bwMode="auto">
          <a:xfrm>
            <a:off x="6049566" y="2549067"/>
            <a:ext cx="493725"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750">
                <a:solidFill>
                  <a:srgbClr val="808080"/>
                </a:solidFill>
                <a:latin typeface="Arial" panose="020B0604020202020204" pitchFamily="34" charset="0"/>
              </a:rPr>
              <a:t>Use case 2</a:t>
            </a:r>
            <a:endParaRPr lang="en-US" altLang="en-US" sz="1800" b="0">
              <a:latin typeface="Times New Roman" panose="02020603050405020304" pitchFamily="18" charset="0"/>
            </a:endParaRPr>
          </a:p>
        </p:txBody>
      </p:sp>
      <p:grpSp>
        <p:nvGrpSpPr>
          <p:cNvPr id="17421" name="Group 47"/>
          <p:cNvGrpSpPr/>
          <p:nvPr/>
        </p:nvGrpSpPr>
        <p:grpSpPr bwMode="auto">
          <a:xfrm>
            <a:off x="5949554" y="2893157"/>
            <a:ext cx="760809" cy="236935"/>
            <a:chOff x="1352" y="2756"/>
            <a:chExt cx="555" cy="176"/>
          </a:xfrm>
        </p:grpSpPr>
        <p:sp>
          <p:nvSpPr>
            <p:cNvPr id="17488" name="Oval 48"/>
            <p:cNvSpPr>
              <a:spLocks noChangeArrowheads="1"/>
            </p:cNvSpPr>
            <p:nvPr/>
          </p:nvSpPr>
          <p:spPr bwMode="auto">
            <a:xfrm>
              <a:off x="1352" y="2756"/>
              <a:ext cx="555" cy="176"/>
            </a:xfrm>
            <a:prstGeom prst="ellipse">
              <a:avLst/>
            </a:prstGeom>
            <a:solidFill>
              <a:srgbClr val="FFFFFF"/>
            </a:solidFill>
            <a:ln w="0">
              <a:solidFill>
                <a:srgbClr val="000000"/>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89" name="Oval 49"/>
            <p:cNvSpPr>
              <a:spLocks noChangeArrowheads="1"/>
            </p:cNvSpPr>
            <p:nvPr/>
          </p:nvSpPr>
          <p:spPr bwMode="auto">
            <a:xfrm>
              <a:off x="1352" y="2756"/>
              <a:ext cx="555" cy="176"/>
            </a:xfrm>
            <a:prstGeom prst="ellipse">
              <a:avLst/>
            </a:prstGeom>
            <a:noFill/>
            <a:ln w="28575" cap="rnd">
              <a:solidFill>
                <a:srgbClr val="80808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7422" name="Rectangle 50"/>
          <p:cNvSpPr>
            <a:spLocks noChangeArrowheads="1"/>
          </p:cNvSpPr>
          <p:nvPr/>
        </p:nvSpPr>
        <p:spPr bwMode="auto">
          <a:xfrm>
            <a:off x="6051948" y="2950307"/>
            <a:ext cx="493725"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750">
                <a:solidFill>
                  <a:srgbClr val="808080"/>
                </a:solidFill>
                <a:latin typeface="Arial" panose="020B0604020202020204" pitchFamily="34" charset="0"/>
              </a:rPr>
              <a:t>Use case 3</a:t>
            </a:r>
            <a:endParaRPr lang="en-US" altLang="en-US" sz="1800" b="0">
              <a:latin typeface="Times New Roman" panose="02020603050405020304" pitchFamily="18" charset="0"/>
            </a:endParaRPr>
          </a:p>
        </p:txBody>
      </p:sp>
      <p:grpSp>
        <p:nvGrpSpPr>
          <p:cNvPr id="17423" name="Group 51"/>
          <p:cNvGrpSpPr/>
          <p:nvPr/>
        </p:nvGrpSpPr>
        <p:grpSpPr bwMode="auto">
          <a:xfrm>
            <a:off x="5760244" y="1943039"/>
            <a:ext cx="1178719" cy="1327547"/>
            <a:chOff x="1213" y="2049"/>
            <a:chExt cx="861" cy="988"/>
          </a:xfrm>
        </p:grpSpPr>
        <p:sp>
          <p:nvSpPr>
            <p:cNvPr id="17486" name="Rectangle 52"/>
            <p:cNvSpPr>
              <a:spLocks noChangeArrowheads="1"/>
            </p:cNvSpPr>
            <p:nvPr/>
          </p:nvSpPr>
          <p:spPr bwMode="auto">
            <a:xfrm>
              <a:off x="1213" y="2049"/>
              <a:ext cx="861" cy="98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87" name="Rectangle 53"/>
            <p:cNvSpPr>
              <a:spLocks noChangeArrowheads="1"/>
            </p:cNvSpPr>
            <p:nvPr/>
          </p:nvSpPr>
          <p:spPr bwMode="auto">
            <a:xfrm>
              <a:off x="1213" y="2049"/>
              <a:ext cx="861" cy="988"/>
            </a:xfrm>
            <a:prstGeom prst="rect">
              <a:avLst/>
            </a:prstGeom>
            <a:noFill/>
            <a:ln w="19050"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grpSp>
        <p:nvGrpSpPr>
          <p:cNvPr id="17424" name="Group 54"/>
          <p:cNvGrpSpPr/>
          <p:nvPr/>
        </p:nvGrpSpPr>
        <p:grpSpPr bwMode="auto">
          <a:xfrm>
            <a:off x="5951935" y="2083532"/>
            <a:ext cx="725090" cy="229791"/>
            <a:chOff x="1364" y="2164"/>
            <a:chExt cx="530" cy="171"/>
          </a:xfrm>
        </p:grpSpPr>
        <p:sp>
          <p:nvSpPr>
            <p:cNvPr id="17484" name="Oval 55"/>
            <p:cNvSpPr>
              <a:spLocks noChangeArrowheads="1"/>
            </p:cNvSpPr>
            <p:nvPr/>
          </p:nvSpPr>
          <p:spPr bwMode="auto">
            <a:xfrm>
              <a:off x="1364" y="2164"/>
              <a:ext cx="530" cy="171"/>
            </a:xfrm>
            <a:prstGeom prst="ellipse">
              <a:avLst/>
            </a:prstGeom>
            <a:solidFill>
              <a:srgbClr val="6699FF"/>
            </a:solidFill>
            <a:ln w="0">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85" name="Oval 56"/>
            <p:cNvSpPr>
              <a:spLocks noChangeArrowheads="1"/>
            </p:cNvSpPr>
            <p:nvPr/>
          </p:nvSpPr>
          <p:spPr bwMode="auto">
            <a:xfrm>
              <a:off x="1364" y="2164"/>
              <a:ext cx="530" cy="171"/>
            </a:xfrm>
            <a:prstGeom prst="ellipse">
              <a:avLst/>
            </a:prstGeom>
            <a:solidFill>
              <a:srgbClr val="6699FF"/>
            </a:solidFill>
            <a:ln w="28575" cap="rnd">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7425" name="Rectangle 57"/>
          <p:cNvSpPr>
            <a:spLocks noChangeArrowheads="1"/>
          </p:cNvSpPr>
          <p:nvPr/>
        </p:nvSpPr>
        <p:spPr bwMode="auto">
          <a:xfrm>
            <a:off x="6017419" y="2149017"/>
            <a:ext cx="493725"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750">
                <a:latin typeface="Arial" panose="020B0604020202020204" pitchFamily="34" charset="0"/>
              </a:rPr>
              <a:t>Use case 1</a:t>
            </a:r>
            <a:endParaRPr lang="en-US" altLang="en-US" sz="1800" b="0">
              <a:latin typeface="Times New Roman" panose="02020603050405020304" pitchFamily="18" charset="0"/>
            </a:endParaRPr>
          </a:p>
        </p:txBody>
      </p:sp>
      <p:grpSp>
        <p:nvGrpSpPr>
          <p:cNvPr id="17426" name="Group 58"/>
          <p:cNvGrpSpPr/>
          <p:nvPr/>
        </p:nvGrpSpPr>
        <p:grpSpPr bwMode="auto">
          <a:xfrm>
            <a:off x="5965031" y="2490726"/>
            <a:ext cx="728663" cy="236935"/>
            <a:chOff x="1363" y="2457"/>
            <a:chExt cx="532" cy="176"/>
          </a:xfrm>
        </p:grpSpPr>
        <p:sp>
          <p:nvSpPr>
            <p:cNvPr id="17482" name="Oval 59"/>
            <p:cNvSpPr>
              <a:spLocks noChangeArrowheads="1"/>
            </p:cNvSpPr>
            <p:nvPr/>
          </p:nvSpPr>
          <p:spPr bwMode="auto">
            <a:xfrm>
              <a:off x="1363" y="2457"/>
              <a:ext cx="532" cy="176"/>
            </a:xfrm>
            <a:prstGeom prst="ellipse">
              <a:avLst/>
            </a:prstGeom>
            <a:solidFill>
              <a:srgbClr val="6699FF"/>
            </a:solidFill>
            <a:ln w="0">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83" name="Oval 60"/>
            <p:cNvSpPr>
              <a:spLocks noChangeArrowheads="1"/>
            </p:cNvSpPr>
            <p:nvPr/>
          </p:nvSpPr>
          <p:spPr bwMode="auto">
            <a:xfrm>
              <a:off x="1363" y="2457"/>
              <a:ext cx="532" cy="176"/>
            </a:xfrm>
            <a:prstGeom prst="ellipse">
              <a:avLst/>
            </a:prstGeom>
            <a:solidFill>
              <a:srgbClr val="6699FF"/>
            </a:solidFill>
            <a:ln w="28575" cap="rnd">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7427" name="Rectangle 61"/>
          <p:cNvSpPr>
            <a:spLocks noChangeArrowheads="1"/>
          </p:cNvSpPr>
          <p:nvPr/>
        </p:nvSpPr>
        <p:spPr bwMode="auto">
          <a:xfrm>
            <a:off x="6049566" y="2549067"/>
            <a:ext cx="493725"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750">
                <a:latin typeface="Arial" panose="020B0604020202020204" pitchFamily="34" charset="0"/>
              </a:rPr>
              <a:t>Use case 2</a:t>
            </a:r>
            <a:endParaRPr lang="en-US" altLang="en-US" sz="1800" b="0">
              <a:latin typeface="Times New Roman" panose="02020603050405020304" pitchFamily="18" charset="0"/>
            </a:endParaRPr>
          </a:p>
        </p:txBody>
      </p:sp>
      <p:grpSp>
        <p:nvGrpSpPr>
          <p:cNvPr id="17428" name="Group 62"/>
          <p:cNvGrpSpPr/>
          <p:nvPr/>
        </p:nvGrpSpPr>
        <p:grpSpPr bwMode="auto">
          <a:xfrm>
            <a:off x="5949554" y="2893157"/>
            <a:ext cx="760809" cy="236935"/>
            <a:chOff x="1352" y="2756"/>
            <a:chExt cx="555" cy="176"/>
          </a:xfrm>
        </p:grpSpPr>
        <p:sp>
          <p:nvSpPr>
            <p:cNvPr id="17480" name="Oval 63"/>
            <p:cNvSpPr>
              <a:spLocks noChangeArrowheads="1"/>
            </p:cNvSpPr>
            <p:nvPr/>
          </p:nvSpPr>
          <p:spPr bwMode="auto">
            <a:xfrm>
              <a:off x="1352" y="2756"/>
              <a:ext cx="555" cy="176"/>
            </a:xfrm>
            <a:prstGeom prst="ellipse">
              <a:avLst/>
            </a:prstGeom>
            <a:solidFill>
              <a:srgbClr val="6699FF"/>
            </a:solidFill>
            <a:ln w="0">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81" name="Oval 64"/>
            <p:cNvSpPr>
              <a:spLocks noChangeArrowheads="1"/>
            </p:cNvSpPr>
            <p:nvPr/>
          </p:nvSpPr>
          <p:spPr bwMode="auto">
            <a:xfrm>
              <a:off x="1352" y="2756"/>
              <a:ext cx="555" cy="176"/>
            </a:xfrm>
            <a:prstGeom prst="ellipse">
              <a:avLst/>
            </a:prstGeom>
            <a:solidFill>
              <a:srgbClr val="6699FF"/>
            </a:solidFill>
            <a:ln w="28575" cap="rnd">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7429" name="Rectangle 65"/>
          <p:cNvSpPr>
            <a:spLocks noChangeArrowheads="1"/>
          </p:cNvSpPr>
          <p:nvPr/>
        </p:nvSpPr>
        <p:spPr bwMode="auto">
          <a:xfrm>
            <a:off x="6051948" y="2950307"/>
            <a:ext cx="493725"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750">
                <a:latin typeface="Arial" panose="020B0604020202020204" pitchFamily="34" charset="0"/>
              </a:rPr>
              <a:t>Use case 3</a:t>
            </a:r>
            <a:endParaRPr lang="en-US" altLang="en-US" sz="1800" b="0">
              <a:latin typeface="Times New Roman" panose="02020603050405020304" pitchFamily="18" charset="0"/>
            </a:endParaRPr>
          </a:p>
        </p:txBody>
      </p:sp>
      <p:sp>
        <p:nvSpPr>
          <p:cNvPr id="17430" name="Rectangle 66"/>
          <p:cNvSpPr>
            <a:spLocks noChangeArrowheads="1"/>
          </p:cNvSpPr>
          <p:nvPr/>
        </p:nvSpPr>
        <p:spPr bwMode="auto">
          <a:xfrm>
            <a:off x="5919788" y="1745395"/>
            <a:ext cx="75661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50">
                <a:solidFill>
                  <a:srgbClr val="000000"/>
                </a:solidFill>
                <a:latin typeface="Arial" panose="020B0604020202020204" pitchFamily="34" charset="0"/>
              </a:rPr>
              <a:t>The System</a:t>
            </a:r>
            <a:endParaRPr lang="en-US" altLang="en-US" sz="1800" b="0">
              <a:latin typeface="Times New Roman" panose="02020603050405020304" pitchFamily="18" charset="0"/>
            </a:endParaRPr>
          </a:p>
        </p:txBody>
      </p:sp>
      <p:grpSp>
        <p:nvGrpSpPr>
          <p:cNvPr id="17431" name="Group 67"/>
          <p:cNvGrpSpPr/>
          <p:nvPr/>
        </p:nvGrpSpPr>
        <p:grpSpPr bwMode="auto">
          <a:xfrm>
            <a:off x="5087542" y="2046623"/>
            <a:ext cx="192881" cy="238125"/>
            <a:chOff x="722" y="2126"/>
            <a:chExt cx="141" cy="177"/>
          </a:xfrm>
        </p:grpSpPr>
        <p:sp>
          <p:nvSpPr>
            <p:cNvPr id="17476" name="Oval 68"/>
            <p:cNvSpPr>
              <a:spLocks noChangeArrowheads="1"/>
            </p:cNvSpPr>
            <p:nvPr/>
          </p:nvSpPr>
          <p:spPr bwMode="auto">
            <a:xfrm>
              <a:off x="760" y="2126"/>
              <a:ext cx="65" cy="58"/>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77" name="Line 69"/>
            <p:cNvSpPr>
              <a:spLocks noChangeShapeType="1"/>
            </p:cNvSpPr>
            <p:nvPr/>
          </p:nvSpPr>
          <p:spPr bwMode="auto">
            <a:xfrm>
              <a:off x="793" y="2185"/>
              <a:ext cx="1" cy="5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78" name="Line 70"/>
            <p:cNvSpPr>
              <a:spLocks noChangeShapeType="1"/>
            </p:cNvSpPr>
            <p:nvPr/>
          </p:nvSpPr>
          <p:spPr bwMode="auto">
            <a:xfrm>
              <a:off x="742" y="2200"/>
              <a:ext cx="102"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79" name="Freeform 71"/>
            <p:cNvSpPr/>
            <p:nvPr/>
          </p:nvSpPr>
          <p:spPr bwMode="auto">
            <a:xfrm>
              <a:off x="722" y="2239"/>
              <a:ext cx="141" cy="64"/>
            </a:xfrm>
            <a:custGeom>
              <a:avLst/>
              <a:gdLst>
                <a:gd name="T0" fmla="*/ 0 w 141"/>
                <a:gd name="T1" fmla="*/ 64 h 64"/>
                <a:gd name="T2" fmla="*/ 71 w 141"/>
                <a:gd name="T3" fmla="*/ 0 h 64"/>
                <a:gd name="T4" fmla="*/ 141 w 141"/>
                <a:gd name="T5" fmla="*/ 64 h 64"/>
                <a:gd name="T6" fmla="*/ 0 60000 65536"/>
                <a:gd name="T7" fmla="*/ 0 60000 65536"/>
                <a:gd name="T8" fmla="*/ 0 60000 65536"/>
                <a:gd name="T9" fmla="*/ 0 w 141"/>
                <a:gd name="T10" fmla="*/ 0 h 64"/>
                <a:gd name="T11" fmla="*/ 141 w 141"/>
                <a:gd name="T12" fmla="*/ 64 h 64"/>
              </a:gdLst>
              <a:ahLst/>
              <a:cxnLst>
                <a:cxn ang="T6">
                  <a:pos x="T0" y="T1"/>
                </a:cxn>
                <a:cxn ang="T7">
                  <a:pos x="T2" y="T3"/>
                </a:cxn>
                <a:cxn ang="T8">
                  <a:pos x="T4" y="T5"/>
                </a:cxn>
              </a:cxnLst>
              <a:rect l="T9" t="T10" r="T11" b="T12"/>
              <a:pathLst>
                <a:path w="141" h="64">
                  <a:moveTo>
                    <a:pt x="0" y="64"/>
                  </a:moveTo>
                  <a:lnTo>
                    <a:pt x="71" y="0"/>
                  </a:lnTo>
                  <a:lnTo>
                    <a:pt x="141" y="6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17432" name="Rectangle 72"/>
          <p:cNvSpPr>
            <a:spLocks noChangeArrowheads="1"/>
          </p:cNvSpPr>
          <p:nvPr/>
        </p:nvSpPr>
        <p:spPr bwMode="auto">
          <a:xfrm>
            <a:off x="4925617" y="2341899"/>
            <a:ext cx="46487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50">
                <a:solidFill>
                  <a:srgbClr val="FFFFFF"/>
                </a:solidFill>
                <a:latin typeface="Arial" panose="020B0604020202020204" pitchFamily="34" charset="0"/>
              </a:rPr>
              <a:t>Actor 1</a:t>
            </a:r>
            <a:endParaRPr lang="en-US" altLang="en-US" sz="1800" b="0">
              <a:latin typeface="Times New Roman" panose="02020603050405020304" pitchFamily="18" charset="0"/>
            </a:endParaRPr>
          </a:p>
        </p:txBody>
      </p:sp>
      <p:sp>
        <p:nvSpPr>
          <p:cNvPr id="17433" name="Oval 73"/>
          <p:cNvSpPr>
            <a:spLocks noChangeArrowheads="1"/>
          </p:cNvSpPr>
          <p:nvPr/>
        </p:nvSpPr>
        <p:spPr bwMode="auto">
          <a:xfrm>
            <a:off x="5138738" y="2046624"/>
            <a:ext cx="89297" cy="77390"/>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34" name="Line 74"/>
          <p:cNvSpPr>
            <a:spLocks noChangeShapeType="1"/>
          </p:cNvSpPr>
          <p:nvPr/>
        </p:nvSpPr>
        <p:spPr bwMode="auto">
          <a:xfrm>
            <a:off x="5183982" y="2125205"/>
            <a:ext cx="2381" cy="7262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35" name="Line 75"/>
          <p:cNvSpPr>
            <a:spLocks noChangeShapeType="1"/>
          </p:cNvSpPr>
          <p:nvPr/>
        </p:nvSpPr>
        <p:spPr bwMode="auto">
          <a:xfrm>
            <a:off x="5114925" y="2145445"/>
            <a:ext cx="139304" cy="11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36" name="Freeform 76"/>
          <p:cNvSpPr/>
          <p:nvPr/>
        </p:nvSpPr>
        <p:spPr bwMode="auto">
          <a:xfrm>
            <a:off x="5087542" y="2197832"/>
            <a:ext cx="192881" cy="86916"/>
          </a:xfrm>
          <a:custGeom>
            <a:avLst/>
            <a:gdLst>
              <a:gd name="T0" fmla="*/ 0 w 141"/>
              <a:gd name="T1" fmla="*/ 2147483647 h 64"/>
              <a:gd name="T2" fmla="*/ 2147483647 w 141"/>
              <a:gd name="T3" fmla="*/ 0 h 64"/>
              <a:gd name="T4" fmla="*/ 2147483647 w 141"/>
              <a:gd name="T5" fmla="*/ 2147483647 h 64"/>
              <a:gd name="T6" fmla="*/ 0 60000 65536"/>
              <a:gd name="T7" fmla="*/ 0 60000 65536"/>
              <a:gd name="T8" fmla="*/ 0 60000 65536"/>
              <a:gd name="T9" fmla="*/ 0 w 141"/>
              <a:gd name="T10" fmla="*/ 0 h 64"/>
              <a:gd name="T11" fmla="*/ 141 w 141"/>
              <a:gd name="T12" fmla="*/ 64 h 64"/>
            </a:gdLst>
            <a:ahLst/>
            <a:cxnLst>
              <a:cxn ang="T6">
                <a:pos x="T0" y="T1"/>
              </a:cxn>
              <a:cxn ang="T7">
                <a:pos x="T2" y="T3"/>
              </a:cxn>
              <a:cxn ang="T8">
                <a:pos x="T4" y="T5"/>
              </a:cxn>
            </a:cxnLst>
            <a:rect l="T9" t="T10" r="T11" b="T12"/>
            <a:pathLst>
              <a:path w="141" h="64">
                <a:moveTo>
                  <a:pt x="0" y="64"/>
                </a:moveTo>
                <a:lnTo>
                  <a:pt x="71" y="0"/>
                </a:lnTo>
                <a:lnTo>
                  <a:pt x="141" y="6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17437" name="Oval 77"/>
          <p:cNvSpPr>
            <a:spLocks noChangeArrowheads="1"/>
          </p:cNvSpPr>
          <p:nvPr/>
        </p:nvSpPr>
        <p:spPr bwMode="auto">
          <a:xfrm>
            <a:off x="5138738" y="2046624"/>
            <a:ext cx="89297" cy="77390"/>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38" name="Line 78"/>
          <p:cNvSpPr>
            <a:spLocks noChangeShapeType="1"/>
          </p:cNvSpPr>
          <p:nvPr/>
        </p:nvSpPr>
        <p:spPr bwMode="auto">
          <a:xfrm>
            <a:off x="5183982" y="2125205"/>
            <a:ext cx="2381" cy="7262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39" name="Line 79"/>
          <p:cNvSpPr>
            <a:spLocks noChangeShapeType="1"/>
          </p:cNvSpPr>
          <p:nvPr/>
        </p:nvSpPr>
        <p:spPr bwMode="auto">
          <a:xfrm>
            <a:off x="5114925" y="2145445"/>
            <a:ext cx="139304" cy="11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40" name="Freeform 80"/>
          <p:cNvSpPr/>
          <p:nvPr/>
        </p:nvSpPr>
        <p:spPr bwMode="auto">
          <a:xfrm>
            <a:off x="5087542" y="2197832"/>
            <a:ext cx="192881" cy="86916"/>
          </a:xfrm>
          <a:custGeom>
            <a:avLst/>
            <a:gdLst>
              <a:gd name="T0" fmla="*/ 0 w 141"/>
              <a:gd name="T1" fmla="*/ 2147483647 h 64"/>
              <a:gd name="T2" fmla="*/ 2147483647 w 141"/>
              <a:gd name="T3" fmla="*/ 0 h 64"/>
              <a:gd name="T4" fmla="*/ 2147483647 w 141"/>
              <a:gd name="T5" fmla="*/ 2147483647 h 64"/>
              <a:gd name="T6" fmla="*/ 0 60000 65536"/>
              <a:gd name="T7" fmla="*/ 0 60000 65536"/>
              <a:gd name="T8" fmla="*/ 0 60000 65536"/>
              <a:gd name="T9" fmla="*/ 0 w 141"/>
              <a:gd name="T10" fmla="*/ 0 h 64"/>
              <a:gd name="T11" fmla="*/ 141 w 141"/>
              <a:gd name="T12" fmla="*/ 64 h 64"/>
            </a:gdLst>
            <a:ahLst/>
            <a:cxnLst>
              <a:cxn ang="T6">
                <a:pos x="T0" y="T1"/>
              </a:cxn>
              <a:cxn ang="T7">
                <a:pos x="T2" y="T3"/>
              </a:cxn>
              <a:cxn ang="T8">
                <a:pos x="T4" y="T5"/>
              </a:cxn>
            </a:cxnLst>
            <a:rect l="T9" t="T10" r="T11" b="T12"/>
            <a:pathLst>
              <a:path w="141" h="64">
                <a:moveTo>
                  <a:pt x="0" y="64"/>
                </a:moveTo>
                <a:lnTo>
                  <a:pt x="71" y="0"/>
                </a:lnTo>
                <a:lnTo>
                  <a:pt x="141" y="6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17441" name="Rectangle 81"/>
          <p:cNvSpPr>
            <a:spLocks noChangeArrowheads="1"/>
          </p:cNvSpPr>
          <p:nvPr/>
        </p:nvSpPr>
        <p:spPr bwMode="auto">
          <a:xfrm>
            <a:off x="4925617" y="2341899"/>
            <a:ext cx="46487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50">
                <a:latin typeface="Arial" panose="020B0604020202020204" pitchFamily="34" charset="0"/>
              </a:rPr>
              <a:t>Actor 1</a:t>
            </a:r>
            <a:endParaRPr lang="en-US" altLang="en-US" sz="1800" b="0">
              <a:latin typeface="Times New Roman" panose="02020603050405020304" pitchFamily="18" charset="0"/>
            </a:endParaRPr>
          </a:p>
        </p:txBody>
      </p:sp>
      <p:grpSp>
        <p:nvGrpSpPr>
          <p:cNvPr id="17442" name="Group 82"/>
          <p:cNvGrpSpPr/>
          <p:nvPr/>
        </p:nvGrpSpPr>
        <p:grpSpPr bwMode="auto">
          <a:xfrm>
            <a:off x="7372351" y="2319276"/>
            <a:ext cx="192881" cy="240506"/>
            <a:chOff x="2390" y="2329"/>
            <a:chExt cx="141" cy="179"/>
          </a:xfrm>
        </p:grpSpPr>
        <p:sp>
          <p:nvSpPr>
            <p:cNvPr id="17472" name="Oval 83"/>
            <p:cNvSpPr>
              <a:spLocks noChangeArrowheads="1"/>
            </p:cNvSpPr>
            <p:nvPr/>
          </p:nvSpPr>
          <p:spPr bwMode="auto">
            <a:xfrm>
              <a:off x="2428" y="2329"/>
              <a:ext cx="65" cy="59"/>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73" name="Line 84"/>
            <p:cNvSpPr>
              <a:spLocks noChangeShapeType="1"/>
            </p:cNvSpPr>
            <p:nvPr/>
          </p:nvSpPr>
          <p:spPr bwMode="auto">
            <a:xfrm>
              <a:off x="2461" y="2388"/>
              <a:ext cx="1" cy="5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74" name="Line 85"/>
            <p:cNvSpPr>
              <a:spLocks noChangeShapeType="1"/>
            </p:cNvSpPr>
            <p:nvPr/>
          </p:nvSpPr>
          <p:spPr bwMode="auto">
            <a:xfrm>
              <a:off x="2410" y="2404"/>
              <a:ext cx="102"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75" name="Freeform 86"/>
            <p:cNvSpPr/>
            <p:nvPr/>
          </p:nvSpPr>
          <p:spPr bwMode="auto">
            <a:xfrm>
              <a:off x="2390" y="2443"/>
              <a:ext cx="141" cy="65"/>
            </a:xfrm>
            <a:custGeom>
              <a:avLst/>
              <a:gdLst>
                <a:gd name="T0" fmla="*/ 0 w 141"/>
                <a:gd name="T1" fmla="*/ 65 h 65"/>
                <a:gd name="T2" fmla="*/ 71 w 141"/>
                <a:gd name="T3" fmla="*/ 0 h 65"/>
                <a:gd name="T4" fmla="*/ 141 w 141"/>
                <a:gd name="T5" fmla="*/ 65 h 65"/>
                <a:gd name="T6" fmla="*/ 0 60000 65536"/>
                <a:gd name="T7" fmla="*/ 0 60000 65536"/>
                <a:gd name="T8" fmla="*/ 0 60000 65536"/>
                <a:gd name="T9" fmla="*/ 0 w 141"/>
                <a:gd name="T10" fmla="*/ 0 h 65"/>
                <a:gd name="T11" fmla="*/ 141 w 141"/>
                <a:gd name="T12" fmla="*/ 65 h 65"/>
              </a:gdLst>
              <a:ahLst/>
              <a:cxnLst>
                <a:cxn ang="T6">
                  <a:pos x="T0" y="T1"/>
                </a:cxn>
                <a:cxn ang="T7">
                  <a:pos x="T2" y="T3"/>
                </a:cxn>
                <a:cxn ang="T8">
                  <a:pos x="T4" y="T5"/>
                </a:cxn>
              </a:cxnLst>
              <a:rect l="T9" t="T10" r="T11" b="T12"/>
              <a:pathLst>
                <a:path w="141" h="65">
                  <a:moveTo>
                    <a:pt x="0" y="65"/>
                  </a:moveTo>
                  <a:lnTo>
                    <a:pt x="71" y="0"/>
                  </a:lnTo>
                  <a:lnTo>
                    <a:pt x="141" y="65"/>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17443" name="Oval 87"/>
          <p:cNvSpPr>
            <a:spLocks noChangeArrowheads="1"/>
          </p:cNvSpPr>
          <p:nvPr/>
        </p:nvSpPr>
        <p:spPr bwMode="auto">
          <a:xfrm>
            <a:off x="7423547" y="2319276"/>
            <a:ext cx="89297" cy="79772"/>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44" name="Line 88"/>
          <p:cNvSpPr>
            <a:spLocks noChangeShapeType="1"/>
          </p:cNvSpPr>
          <p:nvPr/>
        </p:nvSpPr>
        <p:spPr bwMode="auto">
          <a:xfrm>
            <a:off x="7468792" y="2399048"/>
            <a:ext cx="1190" cy="7381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45" name="Line 89"/>
          <p:cNvSpPr>
            <a:spLocks noChangeShapeType="1"/>
          </p:cNvSpPr>
          <p:nvPr/>
        </p:nvSpPr>
        <p:spPr bwMode="auto">
          <a:xfrm>
            <a:off x="7399735" y="2420480"/>
            <a:ext cx="139303" cy="119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46" name="Freeform 90"/>
          <p:cNvSpPr/>
          <p:nvPr/>
        </p:nvSpPr>
        <p:spPr bwMode="auto">
          <a:xfrm>
            <a:off x="7372351" y="2472867"/>
            <a:ext cx="192881" cy="86915"/>
          </a:xfrm>
          <a:custGeom>
            <a:avLst/>
            <a:gdLst>
              <a:gd name="T0" fmla="*/ 0 w 141"/>
              <a:gd name="T1" fmla="*/ 2147483647 h 65"/>
              <a:gd name="T2" fmla="*/ 2147483647 w 141"/>
              <a:gd name="T3" fmla="*/ 0 h 65"/>
              <a:gd name="T4" fmla="*/ 2147483647 w 141"/>
              <a:gd name="T5" fmla="*/ 2147483647 h 65"/>
              <a:gd name="T6" fmla="*/ 0 60000 65536"/>
              <a:gd name="T7" fmla="*/ 0 60000 65536"/>
              <a:gd name="T8" fmla="*/ 0 60000 65536"/>
              <a:gd name="T9" fmla="*/ 0 w 141"/>
              <a:gd name="T10" fmla="*/ 0 h 65"/>
              <a:gd name="T11" fmla="*/ 141 w 141"/>
              <a:gd name="T12" fmla="*/ 65 h 65"/>
            </a:gdLst>
            <a:ahLst/>
            <a:cxnLst>
              <a:cxn ang="T6">
                <a:pos x="T0" y="T1"/>
              </a:cxn>
              <a:cxn ang="T7">
                <a:pos x="T2" y="T3"/>
              </a:cxn>
              <a:cxn ang="T8">
                <a:pos x="T4" y="T5"/>
              </a:cxn>
            </a:cxnLst>
            <a:rect l="T9" t="T10" r="T11" b="T12"/>
            <a:pathLst>
              <a:path w="141" h="65">
                <a:moveTo>
                  <a:pt x="0" y="65"/>
                </a:moveTo>
                <a:lnTo>
                  <a:pt x="71" y="0"/>
                </a:lnTo>
                <a:lnTo>
                  <a:pt x="141" y="65"/>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17447" name="Oval 91"/>
          <p:cNvSpPr>
            <a:spLocks noChangeArrowheads="1"/>
          </p:cNvSpPr>
          <p:nvPr/>
        </p:nvSpPr>
        <p:spPr bwMode="auto">
          <a:xfrm>
            <a:off x="7423547" y="2319276"/>
            <a:ext cx="89297" cy="79772"/>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48" name="Line 92"/>
          <p:cNvSpPr>
            <a:spLocks noChangeShapeType="1"/>
          </p:cNvSpPr>
          <p:nvPr/>
        </p:nvSpPr>
        <p:spPr bwMode="auto">
          <a:xfrm>
            <a:off x="7468792" y="2399048"/>
            <a:ext cx="1190" cy="7381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49" name="Line 93"/>
          <p:cNvSpPr>
            <a:spLocks noChangeShapeType="1"/>
          </p:cNvSpPr>
          <p:nvPr/>
        </p:nvSpPr>
        <p:spPr bwMode="auto">
          <a:xfrm>
            <a:off x="7399735" y="2420480"/>
            <a:ext cx="139303" cy="119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50" name="Freeform 94"/>
          <p:cNvSpPr/>
          <p:nvPr/>
        </p:nvSpPr>
        <p:spPr bwMode="auto">
          <a:xfrm>
            <a:off x="7372351" y="2472867"/>
            <a:ext cx="192881" cy="86915"/>
          </a:xfrm>
          <a:custGeom>
            <a:avLst/>
            <a:gdLst>
              <a:gd name="T0" fmla="*/ 0 w 141"/>
              <a:gd name="T1" fmla="*/ 2147483647 h 65"/>
              <a:gd name="T2" fmla="*/ 2147483647 w 141"/>
              <a:gd name="T3" fmla="*/ 0 h 65"/>
              <a:gd name="T4" fmla="*/ 2147483647 w 141"/>
              <a:gd name="T5" fmla="*/ 2147483647 h 65"/>
              <a:gd name="T6" fmla="*/ 0 60000 65536"/>
              <a:gd name="T7" fmla="*/ 0 60000 65536"/>
              <a:gd name="T8" fmla="*/ 0 60000 65536"/>
              <a:gd name="T9" fmla="*/ 0 w 141"/>
              <a:gd name="T10" fmla="*/ 0 h 65"/>
              <a:gd name="T11" fmla="*/ 141 w 141"/>
              <a:gd name="T12" fmla="*/ 65 h 65"/>
            </a:gdLst>
            <a:ahLst/>
            <a:cxnLst>
              <a:cxn ang="T6">
                <a:pos x="T0" y="T1"/>
              </a:cxn>
              <a:cxn ang="T7">
                <a:pos x="T2" y="T3"/>
              </a:cxn>
              <a:cxn ang="T8">
                <a:pos x="T4" y="T5"/>
              </a:cxn>
            </a:cxnLst>
            <a:rect l="T9" t="T10" r="T11" b="T12"/>
            <a:pathLst>
              <a:path w="141" h="65">
                <a:moveTo>
                  <a:pt x="0" y="65"/>
                </a:moveTo>
                <a:lnTo>
                  <a:pt x="71" y="0"/>
                </a:lnTo>
                <a:lnTo>
                  <a:pt x="141" y="65"/>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nvGrpSpPr>
          <p:cNvPr id="17451" name="Group 95"/>
          <p:cNvGrpSpPr/>
          <p:nvPr/>
        </p:nvGrpSpPr>
        <p:grpSpPr bwMode="auto">
          <a:xfrm>
            <a:off x="7359254" y="2926495"/>
            <a:ext cx="192881" cy="239316"/>
            <a:chOff x="2381" y="2781"/>
            <a:chExt cx="141" cy="178"/>
          </a:xfrm>
        </p:grpSpPr>
        <p:sp>
          <p:nvSpPr>
            <p:cNvPr id="17468" name="Oval 96"/>
            <p:cNvSpPr>
              <a:spLocks noChangeArrowheads="1"/>
            </p:cNvSpPr>
            <p:nvPr/>
          </p:nvSpPr>
          <p:spPr bwMode="auto">
            <a:xfrm>
              <a:off x="2419" y="2781"/>
              <a:ext cx="65" cy="59"/>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69" name="Line 97"/>
            <p:cNvSpPr>
              <a:spLocks noChangeShapeType="1"/>
            </p:cNvSpPr>
            <p:nvPr/>
          </p:nvSpPr>
          <p:spPr bwMode="auto">
            <a:xfrm>
              <a:off x="2452" y="2840"/>
              <a:ext cx="1" cy="5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70" name="Line 98"/>
            <p:cNvSpPr>
              <a:spLocks noChangeShapeType="1"/>
            </p:cNvSpPr>
            <p:nvPr/>
          </p:nvSpPr>
          <p:spPr bwMode="auto">
            <a:xfrm>
              <a:off x="2401" y="2855"/>
              <a:ext cx="102"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71" name="Freeform 99"/>
            <p:cNvSpPr/>
            <p:nvPr/>
          </p:nvSpPr>
          <p:spPr bwMode="auto">
            <a:xfrm>
              <a:off x="2381" y="2895"/>
              <a:ext cx="141" cy="64"/>
            </a:xfrm>
            <a:custGeom>
              <a:avLst/>
              <a:gdLst>
                <a:gd name="T0" fmla="*/ 0 w 141"/>
                <a:gd name="T1" fmla="*/ 64 h 64"/>
                <a:gd name="T2" fmla="*/ 71 w 141"/>
                <a:gd name="T3" fmla="*/ 0 h 64"/>
                <a:gd name="T4" fmla="*/ 141 w 141"/>
                <a:gd name="T5" fmla="*/ 64 h 64"/>
                <a:gd name="T6" fmla="*/ 0 60000 65536"/>
                <a:gd name="T7" fmla="*/ 0 60000 65536"/>
                <a:gd name="T8" fmla="*/ 0 60000 65536"/>
                <a:gd name="T9" fmla="*/ 0 w 141"/>
                <a:gd name="T10" fmla="*/ 0 h 64"/>
                <a:gd name="T11" fmla="*/ 141 w 141"/>
                <a:gd name="T12" fmla="*/ 64 h 64"/>
              </a:gdLst>
              <a:ahLst/>
              <a:cxnLst>
                <a:cxn ang="T6">
                  <a:pos x="T0" y="T1"/>
                </a:cxn>
                <a:cxn ang="T7">
                  <a:pos x="T2" y="T3"/>
                </a:cxn>
                <a:cxn ang="T8">
                  <a:pos x="T4" y="T5"/>
                </a:cxn>
              </a:cxnLst>
              <a:rect l="T9" t="T10" r="T11" b="T12"/>
              <a:pathLst>
                <a:path w="141" h="64">
                  <a:moveTo>
                    <a:pt x="0" y="64"/>
                  </a:moveTo>
                  <a:lnTo>
                    <a:pt x="71" y="0"/>
                  </a:lnTo>
                  <a:lnTo>
                    <a:pt x="141" y="6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17452" name="Rectangle 100"/>
          <p:cNvSpPr>
            <a:spLocks noChangeArrowheads="1"/>
          </p:cNvSpPr>
          <p:nvPr/>
        </p:nvSpPr>
        <p:spPr bwMode="auto">
          <a:xfrm>
            <a:off x="7193757" y="3256299"/>
            <a:ext cx="46487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50">
                <a:solidFill>
                  <a:srgbClr val="FFFFFF"/>
                </a:solidFill>
                <a:latin typeface="Arial" panose="020B0604020202020204" pitchFamily="34" charset="0"/>
              </a:rPr>
              <a:t>Actor 3</a:t>
            </a:r>
            <a:endParaRPr lang="en-US" altLang="en-US" sz="1800" b="0">
              <a:latin typeface="Times New Roman" panose="02020603050405020304" pitchFamily="18" charset="0"/>
            </a:endParaRPr>
          </a:p>
        </p:txBody>
      </p:sp>
      <p:sp>
        <p:nvSpPr>
          <p:cNvPr id="17453" name="Oval 101"/>
          <p:cNvSpPr>
            <a:spLocks noChangeArrowheads="1"/>
          </p:cNvSpPr>
          <p:nvPr/>
        </p:nvSpPr>
        <p:spPr bwMode="auto">
          <a:xfrm>
            <a:off x="7411641" y="2926495"/>
            <a:ext cx="89297" cy="79772"/>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54" name="Line 102"/>
          <p:cNvSpPr>
            <a:spLocks noChangeShapeType="1"/>
          </p:cNvSpPr>
          <p:nvPr/>
        </p:nvSpPr>
        <p:spPr bwMode="auto">
          <a:xfrm>
            <a:off x="7456885" y="3006267"/>
            <a:ext cx="1190" cy="7381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55" name="Line 103"/>
          <p:cNvSpPr>
            <a:spLocks noChangeShapeType="1"/>
          </p:cNvSpPr>
          <p:nvPr/>
        </p:nvSpPr>
        <p:spPr bwMode="auto">
          <a:xfrm>
            <a:off x="7386638" y="3026507"/>
            <a:ext cx="140494" cy="11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56" name="Freeform 104"/>
          <p:cNvSpPr/>
          <p:nvPr/>
        </p:nvSpPr>
        <p:spPr bwMode="auto">
          <a:xfrm>
            <a:off x="7359254" y="3080086"/>
            <a:ext cx="192881" cy="85725"/>
          </a:xfrm>
          <a:custGeom>
            <a:avLst/>
            <a:gdLst>
              <a:gd name="T0" fmla="*/ 0 w 141"/>
              <a:gd name="T1" fmla="*/ 2147483647 h 64"/>
              <a:gd name="T2" fmla="*/ 2147483647 w 141"/>
              <a:gd name="T3" fmla="*/ 0 h 64"/>
              <a:gd name="T4" fmla="*/ 2147483647 w 141"/>
              <a:gd name="T5" fmla="*/ 2147483647 h 64"/>
              <a:gd name="T6" fmla="*/ 0 60000 65536"/>
              <a:gd name="T7" fmla="*/ 0 60000 65536"/>
              <a:gd name="T8" fmla="*/ 0 60000 65536"/>
              <a:gd name="T9" fmla="*/ 0 w 141"/>
              <a:gd name="T10" fmla="*/ 0 h 64"/>
              <a:gd name="T11" fmla="*/ 141 w 141"/>
              <a:gd name="T12" fmla="*/ 64 h 64"/>
            </a:gdLst>
            <a:ahLst/>
            <a:cxnLst>
              <a:cxn ang="T6">
                <a:pos x="T0" y="T1"/>
              </a:cxn>
              <a:cxn ang="T7">
                <a:pos x="T2" y="T3"/>
              </a:cxn>
              <a:cxn ang="T8">
                <a:pos x="T4" y="T5"/>
              </a:cxn>
            </a:cxnLst>
            <a:rect l="T9" t="T10" r="T11" b="T12"/>
            <a:pathLst>
              <a:path w="141" h="64">
                <a:moveTo>
                  <a:pt x="0" y="64"/>
                </a:moveTo>
                <a:lnTo>
                  <a:pt x="71" y="0"/>
                </a:lnTo>
                <a:lnTo>
                  <a:pt x="141" y="6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17457" name="Oval 105"/>
          <p:cNvSpPr>
            <a:spLocks noChangeArrowheads="1"/>
          </p:cNvSpPr>
          <p:nvPr/>
        </p:nvSpPr>
        <p:spPr bwMode="auto">
          <a:xfrm>
            <a:off x="7411641" y="2926495"/>
            <a:ext cx="89297" cy="79772"/>
          </a:xfrm>
          <a:prstGeom prst="ellipse">
            <a:avLst/>
          </a:pr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7458" name="Line 106"/>
          <p:cNvSpPr>
            <a:spLocks noChangeShapeType="1"/>
          </p:cNvSpPr>
          <p:nvPr/>
        </p:nvSpPr>
        <p:spPr bwMode="auto">
          <a:xfrm>
            <a:off x="7456885" y="3006267"/>
            <a:ext cx="1190" cy="7381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59" name="Line 107"/>
          <p:cNvSpPr>
            <a:spLocks noChangeShapeType="1"/>
          </p:cNvSpPr>
          <p:nvPr/>
        </p:nvSpPr>
        <p:spPr bwMode="auto">
          <a:xfrm>
            <a:off x="7386638" y="3026507"/>
            <a:ext cx="140494" cy="11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60" name="Freeform 108"/>
          <p:cNvSpPr/>
          <p:nvPr/>
        </p:nvSpPr>
        <p:spPr bwMode="auto">
          <a:xfrm>
            <a:off x="7359254" y="3080086"/>
            <a:ext cx="192881" cy="85725"/>
          </a:xfrm>
          <a:custGeom>
            <a:avLst/>
            <a:gdLst>
              <a:gd name="T0" fmla="*/ 0 w 141"/>
              <a:gd name="T1" fmla="*/ 2147483647 h 64"/>
              <a:gd name="T2" fmla="*/ 2147483647 w 141"/>
              <a:gd name="T3" fmla="*/ 0 h 64"/>
              <a:gd name="T4" fmla="*/ 2147483647 w 141"/>
              <a:gd name="T5" fmla="*/ 2147483647 h 64"/>
              <a:gd name="T6" fmla="*/ 0 60000 65536"/>
              <a:gd name="T7" fmla="*/ 0 60000 65536"/>
              <a:gd name="T8" fmla="*/ 0 60000 65536"/>
              <a:gd name="T9" fmla="*/ 0 w 141"/>
              <a:gd name="T10" fmla="*/ 0 h 64"/>
              <a:gd name="T11" fmla="*/ 141 w 141"/>
              <a:gd name="T12" fmla="*/ 64 h 64"/>
            </a:gdLst>
            <a:ahLst/>
            <a:cxnLst>
              <a:cxn ang="T6">
                <a:pos x="T0" y="T1"/>
              </a:cxn>
              <a:cxn ang="T7">
                <a:pos x="T2" y="T3"/>
              </a:cxn>
              <a:cxn ang="T8">
                <a:pos x="T4" y="T5"/>
              </a:cxn>
            </a:cxnLst>
            <a:rect l="T9" t="T10" r="T11" b="T12"/>
            <a:pathLst>
              <a:path w="141" h="64">
                <a:moveTo>
                  <a:pt x="0" y="64"/>
                </a:moveTo>
                <a:lnTo>
                  <a:pt x="71" y="0"/>
                </a:lnTo>
                <a:lnTo>
                  <a:pt x="141" y="6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17461" name="Rectangle 109"/>
          <p:cNvSpPr>
            <a:spLocks noChangeArrowheads="1"/>
          </p:cNvSpPr>
          <p:nvPr/>
        </p:nvSpPr>
        <p:spPr bwMode="auto">
          <a:xfrm>
            <a:off x="7193757" y="3256299"/>
            <a:ext cx="46487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50">
                <a:latin typeface="Arial" panose="020B0604020202020204" pitchFamily="34" charset="0"/>
              </a:rPr>
              <a:t>Actor 3</a:t>
            </a:r>
            <a:endParaRPr lang="en-US" altLang="en-US" sz="1800" b="0">
              <a:latin typeface="Times New Roman" panose="02020603050405020304" pitchFamily="18" charset="0"/>
            </a:endParaRPr>
          </a:p>
        </p:txBody>
      </p:sp>
      <p:sp>
        <p:nvSpPr>
          <p:cNvPr id="17462" name="Rectangle 110"/>
          <p:cNvSpPr>
            <a:spLocks noChangeArrowheads="1"/>
          </p:cNvSpPr>
          <p:nvPr/>
        </p:nvSpPr>
        <p:spPr bwMode="auto">
          <a:xfrm>
            <a:off x="7200901" y="2613361"/>
            <a:ext cx="46487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050">
                <a:latin typeface="Arial" panose="020B0604020202020204" pitchFamily="34" charset="0"/>
              </a:rPr>
              <a:t>Actor 2</a:t>
            </a:r>
            <a:endParaRPr lang="en-US" altLang="en-US" sz="1800" b="0">
              <a:latin typeface="Times New Roman" panose="02020603050405020304" pitchFamily="18" charset="0"/>
            </a:endParaRPr>
          </a:p>
        </p:txBody>
      </p:sp>
      <p:sp>
        <p:nvSpPr>
          <p:cNvPr id="17463" name="Text Box 111"/>
          <p:cNvSpPr txBox="1">
            <a:spLocks noChangeArrowheads="1"/>
          </p:cNvSpPr>
          <p:nvPr/>
        </p:nvSpPr>
        <p:spPr bwMode="auto">
          <a:xfrm>
            <a:off x="5086350" y="1302482"/>
            <a:ext cx="2628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buClrTx/>
              <a:buSzTx/>
              <a:buFontTx/>
              <a:buNone/>
            </a:pPr>
            <a:r>
              <a:rPr lang="en-US" altLang="en-US" sz="1800" b="0">
                <a:latin typeface="Arial" panose="020B0604020202020204" pitchFamily="34" charset="0"/>
              </a:rPr>
              <a:t>Use-case diagram</a:t>
            </a:r>
            <a:endParaRPr lang="en-US" altLang="en-US" sz="1800" b="0">
              <a:latin typeface="Arial" panose="020B0604020202020204" pitchFamily="34" charset="0"/>
            </a:endParaRPr>
          </a:p>
        </p:txBody>
      </p:sp>
      <p:sp>
        <p:nvSpPr>
          <p:cNvPr id="17464" name="Line 112"/>
          <p:cNvSpPr>
            <a:spLocks noChangeShapeType="1"/>
          </p:cNvSpPr>
          <p:nvPr/>
        </p:nvSpPr>
        <p:spPr bwMode="auto">
          <a:xfrm>
            <a:off x="5314950" y="2159732"/>
            <a:ext cx="6286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65" name="Line 113"/>
          <p:cNvSpPr>
            <a:spLocks noChangeShapeType="1"/>
          </p:cNvSpPr>
          <p:nvPr/>
        </p:nvSpPr>
        <p:spPr bwMode="auto">
          <a:xfrm>
            <a:off x="6686550" y="2216882"/>
            <a:ext cx="685800" cy="228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66" name="Line 114"/>
          <p:cNvSpPr>
            <a:spLocks noChangeShapeType="1"/>
          </p:cNvSpPr>
          <p:nvPr/>
        </p:nvSpPr>
        <p:spPr bwMode="auto">
          <a:xfrm>
            <a:off x="6743700" y="3016982"/>
            <a:ext cx="6286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17467" name="Line 115"/>
          <p:cNvSpPr>
            <a:spLocks noChangeShapeType="1"/>
          </p:cNvSpPr>
          <p:nvPr/>
        </p:nvSpPr>
        <p:spPr bwMode="auto">
          <a:xfrm flipV="1">
            <a:off x="6686550" y="2502632"/>
            <a:ext cx="628650" cy="1143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ea typeface="MS PGothic" panose="020B0600070205080204" pitchFamily="34" charset="-128"/>
              </a:rPr>
              <a:t>Overview</a:t>
            </a:r>
            <a:endParaRPr lang="en-US" altLang="en-US" dirty="0">
              <a:ea typeface="MS PGothic" panose="020B0600070205080204" pitchFamily="34" charset="-128"/>
            </a:endParaRPr>
          </a:p>
        </p:txBody>
      </p:sp>
      <p:sp>
        <p:nvSpPr>
          <p:cNvPr id="7171" name="Rectangle 3"/>
          <p:cNvSpPr>
            <a:spLocks noGrp="1" noChangeArrowheads="1"/>
          </p:cNvSpPr>
          <p:nvPr>
            <p:ph type="body" idx="1"/>
          </p:nvPr>
        </p:nvSpPr>
        <p:spPr>
          <a:xfrm>
            <a:off x="462515" y="1419447"/>
            <a:ext cx="8249361" cy="3014678"/>
          </a:xfrm>
        </p:spPr>
        <p:txBody>
          <a:bodyPr/>
          <a:lstStyle/>
          <a:p>
            <a:pPr eaLnBrk="1" hangingPunct="1">
              <a:spcAft>
                <a:spcPts val="300"/>
              </a:spcAft>
            </a:pPr>
            <a:r>
              <a:rPr lang="en-US" altLang="en-US" dirty="0">
                <a:ea typeface="MS PGothic" panose="020B0600070205080204" pitchFamily="34" charset="-128"/>
              </a:rPr>
              <a:t>What are requirements?</a:t>
            </a:r>
            <a:endParaRPr lang="en-US" altLang="en-US" dirty="0">
              <a:ea typeface="MS PGothic" panose="020B0600070205080204" pitchFamily="34" charset="-128"/>
            </a:endParaRPr>
          </a:p>
          <a:p>
            <a:pPr eaLnBrk="1" hangingPunct="1">
              <a:spcAft>
                <a:spcPts val="300"/>
              </a:spcAft>
            </a:pPr>
            <a:r>
              <a:rPr lang="en-US" altLang="en-US" dirty="0">
                <a:ea typeface="MS PGothic" panose="020B0600070205080204" pitchFamily="34" charset="-128"/>
              </a:rPr>
              <a:t>Stakeholder Identification</a:t>
            </a:r>
            <a:endParaRPr lang="en-US" altLang="en-US" dirty="0">
              <a:ea typeface="MS PGothic" panose="020B0600070205080204" pitchFamily="34" charset="-128"/>
            </a:endParaRPr>
          </a:p>
          <a:p>
            <a:pPr eaLnBrk="1" hangingPunct="1">
              <a:spcAft>
                <a:spcPts val="300"/>
              </a:spcAft>
            </a:pPr>
            <a:r>
              <a:rPr lang="en-US" altLang="en-US" dirty="0">
                <a:ea typeface="MS PGothic" panose="020B0600070205080204" pitchFamily="34" charset="-128"/>
              </a:rPr>
              <a:t>Functional and Non-Functional Requirements </a:t>
            </a:r>
            <a:endParaRPr lang="en-US" altLang="en-US" dirty="0">
              <a:ea typeface="MS PGothic" panose="020B0600070205080204" pitchFamily="34" charset="-128"/>
            </a:endParaRPr>
          </a:p>
          <a:p>
            <a:pPr eaLnBrk="1" hangingPunct="1">
              <a:spcAft>
                <a:spcPts val="300"/>
              </a:spcAft>
            </a:pPr>
            <a:r>
              <a:rPr lang="en-US" altLang="en-US" dirty="0">
                <a:ea typeface="MS PGothic" panose="020B0600070205080204" pitchFamily="34" charset="-128"/>
              </a:rPr>
              <a:t>Describe system behavior and capture it in a model with Use Case Model</a:t>
            </a:r>
            <a:endParaRPr lang="en-US" altLang="en-US" dirty="0">
              <a:ea typeface="MS PGothic" panose="020B0600070205080204" pitchFamily="34" charset="-128"/>
            </a:endParaRPr>
          </a:p>
          <a:p>
            <a:pPr lvl="1" eaLnBrk="1" hangingPunct="1">
              <a:spcBef>
                <a:spcPts val="0"/>
              </a:spcBef>
              <a:spcAft>
                <a:spcPts val="300"/>
              </a:spcAft>
            </a:pPr>
            <a:r>
              <a:rPr lang="en-US" altLang="en-US" dirty="0">
                <a:ea typeface="MS PGothic" panose="020B0600070205080204" pitchFamily="34" charset="-128"/>
              </a:rPr>
              <a:t>Use Case Diagram</a:t>
            </a:r>
            <a:endParaRPr lang="en-US" altLang="en-US" dirty="0">
              <a:ea typeface="MS PGothic" panose="020B0600070205080204" pitchFamily="34" charset="-128"/>
            </a:endParaRPr>
          </a:p>
          <a:p>
            <a:pPr lvl="1" eaLnBrk="1" hangingPunct="1">
              <a:spcBef>
                <a:spcPts val="0"/>
              </a:spcBef>
              <a:spcAft>
                <a:spcPts val="300"/>
              </a:spcAft>
            </a:pPr>
            <a:r>
              <a:rPr lang="en-US" altLang="en-US" dirty="0">
                <a:ea typeface="MS PGothic" panose="020B0600070205080204" pitchFamily="34" charset="-128"/>
              </a:rPr>
              <a:t>Use Case Specification</a:t>
            </a:r>
            <a:endParaRPr lang="en-US" altLang="en-US" dirty="0">
              <a:ea typeface="MS PGothic" panose="020B0600070205080204" pitchFamily="34" charset="-128"/>
            </a:endParaRPr>
          </a:p>
          <a:p>
            <a:pPr eaLnBrk="1" hangingPunct="1">
              <a:spcAft>
                <a:spcPts val="300"/>
              </a:spcAft>
            </a:pPr>
            <a:r>
              <a:rPr lang="en-US" altLang="en-US" dirty="0">
                <a:ea typeface="MS PGothic" panose="020B0600070205080204" pitchFamily="34" charset="-128"/>
              </a:rPr>
              <a:t>Requirements Quality </a:t>
            </a:r>
            <a:endParaRPr lang="en-US" altLang="en-US" dirty="0">
              <a:ea typeface="MS PGothic"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026"/>
          <p:cNvSpPr>
            <a:spLocks noGrp="1" noChangeArrowheads="1"/>
          </p:cNvSpPr>
          <p:nvPr>
            <p:ph type="title"/>
          </p:nvPr>
        </p:nvSpPr>
        <p:spPr>
          <a:noFill/>
        </p:spPr>
        <p:txBody>
          <a:bodyPr spcFirstLastPara="1" wrap="square" lIns="69056" tIns="34529" rIns="69056" bIns="34529" anchor="ctr" anchorCtr="0">
            <a:noAutofit/>
          </a:bodyPr>
          <a:lstStyle/>
          <a:p>
            <a:pPr eaLnBrk="1" hangingPunct="1"/>
            <a:r>
              <a:rPr lang="en-US" altLang="en-US" dirty="0">
                <a:ea typeface="MS PGothic" panose="020B0600070205080204" pitchFamily="34" charset="-128"/>
              </a:rPr>
              <a:t>What Are the Benefits of a Use-Case Model?</a:t>
            </a:r>
            <a:endParaRPr lang="en-US" altLang="en-US" dirty="0">
              <a:ea typeface="MS PGothic" panose="020B0600070205080204" pitchFamily="34" charset="-128"/>
            </a:endParaRPr>
          </a:p>
        </p:txBody>
      </p:sp>
      <p:sp>
        <p:nvSpPr>
          <p:cNvPr id="19458" name="Rectangle 1027"/>
          <p:cNvSpPr>
            <a:spLocks noGrp="1" noChangeArrowheads="1"/>
          </p:cNvSpPr>
          <p:nvPr>
            <p:ph type="body" idx="1"/>
          </p:nvPr>
        </p:nvSpPr>
        <p:spPr>
          <a:xfrm>
            <a:off x="1622753" y="1121309"/>
            <a:ext cx="2544366" cy="971550"/>
          </a:xfrm>
          <a:noFill/>
        </p:spPr>
        <p:txBody>
          <a:bodyPr spcFirstLastPara="1" wrap="square" lIns="80963" tIns="40481" rIns="80963" bIns="40481" anchor="t" anchorCtr="0">
            <a:noAutofit/>
          </a:bodyPr>
          <a:lstStyle/>
          <a:p>
            <a:pPr eaLnBrk="1" hangingPunct="1"/>
            <a:r>
              <a:rPr lang="en-US" altLang="en-US" dirty="0">
                <a:ea typeface="MS PGothic" panose="020B0600070205080204" pitchFamily="34" charset="-128"/>
              </a:rPr>
              <a:t>Communication</a:t>
            </a:r>
            <a:endParaRPr lang="en-US" altLang="en-US" dirty="0">
              <a:ea typeface="MS PGothic" panose="020B0600070205080204" pitchFamily="34" charset="-128"/>
            </a:endParaRPr>
          </a:p>
          <a:p>
            <a:pPr eaLnBrk="1" hangingPunct="1"/>
            <a:r>
              <a:rPr lang="en-US" altLang="en-US" dirty="0">
                <a:ea typeface="MS PGothic" panose="020B0600070205080204" pitchFamily="34" charset="-128"/>
              </a:rPr>
              <a:t>Identification</a:t>
            </a:r>
            <a:endParaRPr lang="en-US" altLang="en-US" dirty="0">
              <a:ea typeface="MS PGothic" panose="020B0600070205080204" pitchFamily="34" charset="-128"/>
            </a:endParaRPr>
          </a:p>
          <a:p>
            <a:pPr eaLnBrk="1" hangingPunct="1"/>
            <a:r>
              <a:rPr lang="en-US" altLang="en-US" dirty="0">
                <a:ea typeface="MS PGothic" panose="020B0600070205080204" pitchFamily="34" charset="-128"/>
              </a:rPr>
              <a:t>Testing</a:t>
            </a:r>
            <a:endParaRPr lang="en-US" altLang="en-US" dirty="0">
              <a:ea typeface="MS PGothic" panose="020B0600070205080204" pitchFamily="34" charset="-128"/>
            </a:endParaRPr>
          </a:p>
        </p:txBody>
      </p:sp>
      <p:sp>
        <p:nvSpPr>
          <p:cNvPr id="19459" name="Freeform 1028"/>
          <p:cNvSpPr/>
          <p:nvPr/>
        </p:nvSpPr>
        <p:spPr bwMode="auto">
          <a:xfrm>
            <a:off x="5422106" y="1831181"/>
            <a:ext cx="1738313" cy="1385888"/>
          </a:xfrm>
          <a:custGeom>
            <a:avLst/>
            <a:gdLst>
              <a:gd name="T0" fmla="*/ 0 w 1460"/>
              <a:gd name="T1" fmla="*/ 0 h 1164"/>
              <a:gd name="T2" fmla="*/ 0 w 1460"/>
              <a:gd name="T3" fmla="*/ 2147483647 h 1164"/>
              <a:gd name="T4" fmla="*/ 2147483647 w 1460"/>
              <a:gd name="T5" fmla="*/ 2147483647 h 1164"/>
              <a:gd name="T6" fmla="*/ 2147483647 w 1460"/>
              <a:gd name="T7" fmla="*/ 2147483647 h 1164"/>
              <a:gd name="T8" fmla="*/ 2147483647 w 1460"/>
              <a:gd name="T9" fmla="*/ 2147483647 h 1164"/>
              <a:gd name="T10" fmla="*/ 2147483647 w 1460"/>
              <a:gd name="T11" fmla="*/ 2147483647 h 1164"/>
              <a:gd name="T12" fmla="*/ 2147483647 w 1460"/>
              <a:gd name="T13" fmla="*/ 2147483647 h 1164"/>
              <a:gd name="T14" fmla="*/ 2147483647 w 1460"/>
              <a:gd name="T15" fmla="*/ 2147483647 h 1164"/>
              <a:gd name="T16" fmla="*/ 2147483647 w 1460"/>
              <a:gd name="T17" fmla="*/ 2147483647 h 1164"/>
              <a:gd name="T18" fmla="*/ 2147483647 w 1460"/>
              <a:gd name="T19" fmla="*/ 2147483647 h 1164"/>
              <a:gd name="T20" fmla="*/ 2147483647 w 1460"/>
              <a:gd name="T21" fmla="*/ 0 h 1164"/>
              <a:gd name="T22" fmla="*/ 0 w 1460"/>
              <a:gd name="T23" fmla="*/ 0 h 11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0"/>
              <a:gd name="T37" fmla="*/ 0 h 1164"/>
              <a:gd name="T38" fmla="*/ 1460 w 1460"/>
              <a:gd name="T39" fmla="*/ 1164 h 11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0" h="1164">
                <a:moveTo>
                  <a:pt x="0" y="0"/>
                </a:moveTo>
                <a:lnTo>
                  <a:pt x="0" y="416"/>
                </a:lnTo>
                <a:lnTo>
                  <a:pt x="1248" y="416"/>
                </a:lnTo>
                <a:lnTo>
                  <a:pt x="1248" y="872"/>
                </a:lnTo>
                <a:lnTo>
                  <a:pt x="1168" y="872"/>
                </a:lnTo>
                <a:lnTo>
                  <a:pt x="1320" y="1164"/>
                </a:lnTo>
                <a:lnTo>
                  <a:pt x="1460" y="868"/>
                </a:lnTo>
                <a:lnTo>
                  <a:pt x="1392" y="868"/>
                </a:lnTo>
                <a:lnTo>
                  <a:pt x="1392" y="264"/>
                </a:lnTo>
                <a:lnTo>
                  <a:pt x="144" y="264"/>
                </a:lnTo>
                <a:lnTo>
                  <a:pt x="144" y="0"/>
                </a:lnTo>
                <a:lnTo>
                  <a:pt x="0" y="0"/>
                </a:lnTo>
                <a:close/>
              </a:path>
            </a:pathLst>
          </a:custGeom>
          <a:solidFill>
            <a:srgbClr val="FFFFCC"/>
          </a:solidFill>
          <a:ln w="9525">
            <a:solidFill>
              <a:schemeClr val="bg2"/>
            </a:solidFill>
            <a:round/>
          </a:ln>
        </p:spPr>
        <p:txBody>
          <a:bodyPr lIns="80963" tIns="40481" rIns="80963" bIns="40481"/>
          <a:lstStyle/>
          <a:p>
            <a:endParaRPr lang="en-GB" sz="1050"/>
          </a:p>
        </p:txBody>
      </p:sp>
      <p:sp>
        <p:nvSpPr>
          <p:cNvPr id="19460" name="Freeform 1029"/>
          <p:cNvSpPr/>
          <p:nvPr/>
        </p:nvSpPr>
        <p:spPr bwMode="auto">
          <a:xfrm>
            <a:off x="2736056" y="1821656"/>
            <a:ext cx="2395538" cy="1390650"/>
          </a:xfrm>
          <a:custGeom>
            <a:avLst/>
            <a:gdLst>
              <a:gd name="T0" fmla="*/ 2147483647 w 2012"/>
              <a:gd name="T1" fmla="*/ 0 h 1168"/>
              <a:gd name="T2" fmla="*/ 2147483647 w 2012"/>
              <a:gd name="T3" fmla="*/ 2147483647 h 1168"/>
              <a:gd name="T4" fmla="*/ 2147483647 w 2012"/>
              <a:gd name="T5" fmla="*/ 2147483647 h 1168"/>
              <a:gd name="T6" fmla="*/ 2147483647 w 2012"/>
              <a:gd name="T7" fmla="*/ 2147483647 h 1168"/>
              <a:gd name="T8" fmla="*/ 0 w 2012"/>
              <a:gd name="T9" fmla="*/ 2147483647 h 1168"/>
              <a:gd name="T10" fmla="*/ 2147483647 w 2012"/>
              <a:gd name="T11" fmla="*/ 2147483647 h 1168"/>
              <a:gd name="T12" fmla="*/ 2147483647 w 2012"/>
              <a:gd name="T13" fmla="*/ 2147483647 h 1168"/>
              <a:gd name="T14" fmla="*/ 2147483647 w 2012"/>
              <a:gd name="T15" fmla="*/ 2147483647 h 1168"/>
              <a:gd name="T16" fmla="*/ 2147483647 w 2012"/>
              <a:gd name="T17" fmla="*/ 2147483647 h 1168"/>
              <a:gd name="T18" fmla="*/ 2147483647 w 2012"/>
              <a:gd name="T19" fmla="*/ 2147483647 h 1168"/>
              <a:gd name="T20" fmla="*/ 2147483647 w 2012"/>
              <a:gd name="T21" fmla="*/ 0 h 1168"/>
              <a:gd name="T22" fmla="*/ 2147483647 w 2012"/>
              <a:gd name="T23" fmla="*/ 0 h 11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2"/>
              <a:gd name="T37" fmla="*/ 0 h 1168"/>
              <a:gd name="T38" fmla="*/ 2012 w 2012"/>
              <a:gd name="T39" fmla="*/ 1168 h 11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2" h="1168">
                <a:moveTo>
                  <a:pt x="1868" y="0"/>
                </a:moveTo>
                <a:lnTo>
                  <a:pt x="1868" y="272"/>
                </a:lnTo>
                <a:lnTo>
                  <a:pt x="80" y="272"/>
                </a:lnTo>
                <a:lnTo>
                  <a:pt x="80" y="884"/>
                </a:lnTo>
                <a:lnTo>
                  <a:pt x="0" y="884"/>
                </a:lnTo>
                <a:lnTo>
                  <a:pt x="148" y="1168"/>
                </a:lnTo>
                <a:lnTo>
                  <a:pt x="292" y="880"/>
                </a:lnTo>
                <a:lnTo>
                  <a:pt x="220" y="880"/>
                </a:lnTo>
                <a:lnTo>
                  <a:pt x="220" y="412"/>
                </a:lnTo>
                <a:lnTo>
                  <a:pt x="2012" y="412"/>
                </a:lnTo>
                <a:lnTo>
                  <a:pt x="2012" y="0"/>
                </a:lnTo>
                <a:lnTo>
                  <a:pt x="1868" y="0"/>
                </a:lnTo>
                <a:close/>
              </a:path>
            </a:pathLst>
          </a:custGeom>
          <a:solidFill>
            <a:srgbClr val="FFFFCC"/>
          </a:solidFill>
          <a:ln w="9525">
            <a:solidFill>
              <a:schemeClr val="bg2"/>
            </a:solidFill>
            <a:round/>
          </a:ln>
        </p:spPr>
        <p:txBody>
          <a:bodyPr lIns="80963" tIns="40481" rIns="80963" bIns="40481"/>
          <a:lstStyle/>
          <a:p>
            <a:endParaRPr lang="en-GB" sz="1050"/>
          </a:p>
        </p:txBody>
      </p:sp>
      <p:sp>
        <p:nvSpPr>
          <p:cNvPr id="19461" name="Freeform 1030"/>
          <p:cNvSpPr/>
          <p:nvPr/>
        </p:nvSpPr>
        <p:spPr bwMode="auto">
          <a:xfrm>
            <a:off x="5086351" y="1900238"/>
            <a:ext cx="383381" cy="1312069"/>
          </a:xfrm>
          <a:custGeom>
            <a:avLst/>
            <a:gdLst>
              <a:gd name="T0" fmla="*/ 2147483647 w 322"/>
              <a:gd name="T1" fmla="*/ 0 h 1478"/>
              <a:gd name="T2" fmla="*/ 2147483647 w 322"/>
              <a:gd name="T3" fmla="*/ 2147483647 h 1478"/>
              <a:gd name="T4" fmla="*/ 0 w 322"/>
              <a:gd name="T5" fmla="*/ 2147483647 h 1478"/>
              <a:gd name="T6" fmla="*/ 2147483647 w 322"/>
              <a:gd name="T7" fmla="*/ 2147483647 h 1478"/>
              <a:gd name="T8" fmla="*/ 2147483647 w 322"/>
              <a:gd name="T9" fmla="*/ 2147483647 h 1478"/>
              <a:gd name="T10" fmla="*/ 2147483647 w 322"/>
              <a:gd name="T11" fmla="*/ 2147483647 h 1478"/>
              <a:gd name="T12" fmla="*/ 2147483647 w 322"/>
              <a:gd name="T13" fmla="*/ 2147483647 h 1478"/>
              <a:gd name="T14" fmla="*/ 2147483647 w 322"/>
              <a:gd name="T15" fmla="*/ 0 h 1478"/>
              <a:gd name="T16" fmla="*/ 0 60000 65536"/>
              <a:gd name="T17" fmla="*/ 0 60000 65536"/>
              <a:gd name="T18" fmla="*/ 0 60000 65536"/>
              <a:gd name="T19" fmla="*/ 0 60000 65536"/>
              <a:gd name="T20" fmla="*/ 0 60000 65536"/>
              <a:gd name="T21" fmla="*/ 0 60000 65536"/>
              <a:gd name="T22" fmla="*/ 0 60000 65536"/>
              <a:gd name="T23" fmla="*/ 0 60000 65536"/>
              <a:gd name="T24" fmla="*/ 0 w 322"/>
              <a:gd name="T25" fmla="*/ 0 h 1478"/>
              <a:gd name="T26" fmla="*/ 322 w 322"/>
              <a:gd name="T27" fmla="*/ 1478 h 14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2" h="1478">
                <a:moveTo>
                  <a:pt x="80" y="0"/>
                </a:moveTo>
                <a:lnTo>
                  <a:pt x="80" y="1154"/>
                </a:lnTo>
                <a:lnTo>
                  <a:pt x="0" y="1154"/>
                </a:lnTo>
                <a:lnTo>
                  <a:pt x="162" y="1478"/>
                </a:lnTo>
                <a:lnTo>
                  <a:pt x="322" y="1154"/>
                </a:lnTo>
                <a:lnTo>
                  <a:pt x="240" y="1154"/>
                </a:lnTo>
                <a:lnTo>
                  <a:pt x="240" y="8"/>
                </a:lnTo>
                <a:lnTo>
                  <a:pt x="80" y="0"/>
                </a:lnTo>
                <a:close/>
              </a:path>
            </a:pathLst>
          </a:custGeom>
          <a:solidFill>
            <a:srgbClr val="FFFFCC"/>
          </a:solidFill>
          <a:ln w="9525">
            <a:solidFill>
              <a:schemeClr val="bg2"/>
            </a:solidFill>
            <a:round/>
          </a:ln>
        </p:spPr>
        <p:txBody>
          <a:bodyPr lIns="80963" tIns="40481" rIns="80963" bIns="40481"/>
          <a:lstStyle/>
          <a:p>
            <a:endParaRPr lang="en-GB" sz="1050"/>
          </a:p>
        </p:txBody>
      </p:sp>
      <p:pic>
        <p:nvPicPr>
          <p:cNvPr id="19462" name="Picture 1031" descr="Untitled-2 co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0585" y="3326607"/>
            <a:ext cx="839390" cy="83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1032"/>
          <p:cNvSpPr>
            <a:spLocks noChangeArrowheads="1"/>
          </p:cNvSpPr>
          <p:nvPr/>
        </p:nvSpPr>
        <p:spPr bwMode="auto">
          <a:xfrm>
            <a:off x="6546056" y="3228975"/>
            <a:ext cx="909638" cy="1000125"/>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nvGrpSpPr>
          <p:cNvPr id="19464" name="Group 1033"/>
          <p:cNvGrpSpPr/>
          <p:nvPr/>
        </p:nvGrpSpPr>
        <p:grpSpPr bwMode="auto">
          <a:xfrm>
            <a:off x="1831181" y="3228975"/>
            <a:ext cx="2171700" cy="971550"/>
            <a:chOff x="872" y="1842"/>
            <a:chExt cx="1824" cy="816"/>
          </a:xfrm>
        </p:grpSpPr>
        <p:sp>
          <p:nvSpPr>
            <p:cNvPr id="19503" name="AutoShape 1034"/>
            <p:cNvSpPr>
              <a:spLocks noChangeArrowheads="1"/>
            </p:cNvSpPr>
            <p:nvPr/>
          </p:nvSpPr>
          <p:spPr bwMode="auto">
            <a:xfrm>
              <a:off x="872" y="1842"/>
              <a:ext cx="1824" cy="816"/>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nvGrpSpPr>
            <p:cNvPr id="19504" name="Group 1035"/>
            <p:cNvGrpSpPr/>
            <p:nvPr/>
          </p:nvGrpSpPr>
          <p:grpSpPr bwMode="auto">
            <a:xfrm>
              <a:off x="930" y="1929"/>
              <a:ext cx="661" cy="660"/>
              <a:chOff x="200" y="2832"/>
              <a:chExt cx="816" cy="816"/>
            </a:xfrm>
          </p:grpSpPr>
          <p:sp>
            <p:nvSpPr>
              <p:cNvPr id="19513" name="AutoShape 1036"/>
              <p:cNvSpPr>
                <a:spLocks noChangeArrowheads="1"/>
              </p:cNvSpPr>
              <p:nvPr/>
            </p:nvSpPr>
            <p:spPr bwMode="auto">
              <a:xfrm>
                <a:off x="200" y="2832"/>
                <a:ext cx="816" cy="816"/>
              </a:xfrm>
              <a:prstGeom prst="roundRect">
                <a:avLst>
                  <a:gd name="adj" fmla="val 16667"/>
                </a:avLst>
              </a:prstGeom>
              <a:solidFill>
                <a:srgbClr val="00FFCC"/>
              </a:solidFill>
              <a:ln w="12700">
                <a:solidFill>
                  <a:srgbClr val="008080"/>
                </a:solidFill>
                <a:round/>
              </a:ln>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nvGrpSpPr>
              <p:cNvPr id="19514" name="Group 1037"/>
              <p:cNvGrpSpPr/>
              <p:nvPr/>
            </p:nvGrpSpPr>
            <p:grpSpPr bwMode="auto">
              <a:xfrm>
                <a:off x="445" y="2978"/>
                <a:ext cx="311" cy="420"/>
                <a:chOff x="3425" y="1104"/>
                <a:chExt cx="311" cy="420"/>
              </a:xfrm>
            </p:grpSpPr>
            <p:sp>
              <p:nvSpPr>
                <p:cNvPr id="19516" name="Oval 1038"/>
                <p:cNvSpPr>
                  <a:spLocks noChangeArrowheads="1"/>
                </p:cNvSpPr>
                <p:nvPr/>
              </p:nvSpPr>
              <p:spPr bwMode="auto">
                <a:xfrm>
                  <a:off x="3509" y="1104"/>
                  <a:ext cx="151" cy="151"/>
                </a:xfrm>
                <a:prstGeom prst="ellipse">
                  <a:avLst/>
                </a:pr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517" name="Line 1039"/>
                <p:cNvSpPr>
                  <a:spLocks noChangeShapeType="1"/>
                </p:cNvSpPr>
                <p:nvPr/>
              </p:nvSpPr>
              <p:spPr bwMode="auto">
                <a:xfrm>
                  <a:off x="3576" y="1246"/>
                  <a:ext cx="1" cy="126"/>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518" name="Line 1040"/>
                <p:cNvSpPr>
                  <a:spLocks noChangeShapeType="1"/>
                </p:cNvSpPr>
                <p:nvPr/>
              </p:nvSpPr>
              <p:spPr bwMode="auto">
                <a:xfrm>
                  <a:off x="3467" y="1280"/>
                  <a:ext cx="227" cy="1"/>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519" name="Freeform 1041"/>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19515" name="Rectangle 1042"/>
              <p:cNvSpPr>
                <a:spLocks noChangeArrowheads="1"/>
              </p:cNvSpPr>
              <p:nvPr/>
            </p:nvSpPr>
            <p:spPr bwMode="auto">
              <a:xfrm>
                <a:off x="315" y="3456"/>
                <a:ext cx="62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050" b="0">
                    <a:solidFill>
                      <a:schemeClr val="bg2"/>
                    </a:solidFill>
                    <a:latin typeface="Arial" panose="020B0604020202020204" pitchFamily="34" charset="0"/>
                  </a:rPr>
                  <a:t>End  User</a:t>
                </a:r>
                <a:endParaRPr lang="en-US" altLang="en-US" sz="1050" b="0">
                  <a:solidFill>
                    <a:schemeClr val="bg2"/>
                  </a:solidFill>
                  <a:latin typeface="Arial" panose="020B0604020202020204" pitchFamily="34" charset="0"/>
                </a:endParaRPr>
              </a:p>
            </p:txBody>
          </p:sp>
        </p:grpSp>
        <p:grpSp>
          <p:nvGrpSpPr>
            <p:cNvPr id="19505" name="Group 1043"/>
            <p:cNvGrpSpPr/>
            <p:nvPr/>
          </p:nvGrpSpPr>
          <p:grpSpPr bwMode="auto">
            <a:xfrm>
              <a:off x="1693" y="1930"/>
              <a:ext cx="977" cy="660"/>
              <a:chOff x="1693" y="1930"/>
              <a:chExt cx="977" cy="660"/>
            </a:xfrm>
          </p:grpSpPr>
          <p:sp>
            <p:nvSpPr>
              <p:cNvPr id="19506" name="AutoShape 1044"/>
              <p:cNvSpPr>
                <a:spLocks noChangeArrowheads="1"/>
              </p:cNvSpPr>
              <p:nvPr/>
            </p:nvSpPr>
            <p:spPr bwMode="auto">
              <a:xfrm>
                <a:off x="1693" y="1930"/>
                <a:ext cx="921" cy="660"/>
              </a:xfrm>
              <a:prstGeom prst="roundRect">
                <a:avLst>
                  <a:gd name="adj" fmla="val 16667"/>
                </a:avLst>
              </a:prstGeom>
              <a:solidFill>
                <a:srgbClr val="00FFCC"/>
              </a:solidFill>
              <a:ln w="12700">
                <a:solidFill>
                  <a:srgbClr val="008080"/>
                </a:solidFill>
                <a:round/>
              </a:ln>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nvGrpSpPr>
              <p:cNvPr id="19507" name="Group 1045"/>
              <p:cNvGrpSpPr/>
              <p:nvPr/>
            </p:nvGrpSpPr>
            <p:grpSpPr bwMode="auto">
              <a:xfrm>
                <a:off x="2027" y="2059"/>
                <a:ext cx="245" cy="346"/>
                <a:chOff x="1476" y="2980"/>
                <a:chExt cx="302" cy="428"/>
              </a:xfrm>
            </p:grpSpPr>
            <p:sp>
              <p:nvSpPr>
                <p:cNvPr id="19509" name="Oval 1046"/>
                <p:cNvSpPr>
                  <a:spLocks noChangeArrowheads="1"/>
                </p:cNvSpPr>
                <p:nvPr/>
              </p:nvSpPr>
              <p:spPr bwMode="auto">
                <a:xfrm>
                  <a:off x="1552" y="2980"/>
                  <a:ext cx="151" cy="151"/>
                </a:xfrm>
                <a:prstGeom prst="ellipse">
                  <a:avLst/>
                </a:pr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510" name="Line 1047"/>
                <p:cNvSpPr>
                  <a:spLocks noChangeShapeType="1"/>
                </p:cNvSpPr>
                <p:nvPr/>
              </p:nvSpPr>
              <p:spPr bwMode="auto">
                <a:xfrm>
                  <a:off x="1627" y="3130"/>
                  <a:ext cx="1" cy="126"/>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511" name="Line 1048"/>
                <p:cNvSpPr>
                  <a:spLocks noChangeShapeType="1"/>
                </p:cNvSpPr>
                <p:nvPr/>
              </p:nvSpPr>
              <p:spPr bwMode="auto">
                <a:xfrm>
                  <a:off x="1518" y="3164"/>
                  <a:ext cx="227" cy="0"/>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512" name="Freeform 1049"/>
                <p:cNvSpPr/>
                <p:nvPr/>
              </p:nvSpPr>
              <p:spPr bwMode="auto">
                <a:xfrm>
                  <a:off x="1476" y="3256"/>
                  <a:ext cx="302" cy="152"/>
                </a:xfrm>
                <a:custGeom>
                  <a:avLst/>
                  <a:gdLst>
                    <a:gd name="T0" fmla="*/ 0 w 302"/>
                    <a:gd name="T1" fmla="*/ 152 h 152"/>
                    <a:gd name="T2" fmla="*/ 151 w 302"/>
                    <a:gd name="T3" fmla="*/ 0 h 152"/>
                    <a:gd name="T4" fmla="*/ 302 w 302"/>
                    <a:gd name="T5" fmla="*/ 151 h 152"/>
                    <a:gd name="T6" fmla="*/ 0 60000 65536"/>
                    <a:gd name="T7" fmla="*/ 0 60000 65536"/>
                    <a:gd name="T8" fmla="*/ 0 60000 65536"/>
                    <a:gd name="T9" fmla="*/ 0 w 302"/>
                    <a:gd name="T10" fmla="*/ 0 h 152"/>
                    <a:gd name="T11" fmla="*/ 302 w 302"/>
                    <a:gd name="T12" fmla="*/ 152 h 152"/>
                  </a:gdLst>
                  <a:ahLst/>
                  <a:cxnLst>
                    <a:cxn ang="T6">
                      <a:pos x="T0" y="T1"/>
                    </a:cxn>
                    <a:cxn ang="T7">
                      <a:pos x="T2" y="T3"/>
                    </a:cxn>
                    <a:cxn ang="T8">
                      <a:pos x="T4" y="T5"/>
                    </a:cxn>
                  </a:cxnLst>
                  <a:rect l="T9" t="T10" r="T11" b="T12"/>
                  <a:pathLst>
                    <a:path w="302" h="152">
                      <a:moveTo>
                        <a:pt x="0" y="152"/>
                      </a:moveTo>
                      <a:lnTo>
                        <a:pt x="151" y="0"/>
                      </a:lnTo>
                      <a:lnTo>
                        <a:pt x="302" y="151"/>
                      </a:lnTo>
                    </a:path>
                  </a:pathLst>
                </a:cu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19508" name="Rectangle 1050"/>
              <p:cNvSpPr>
                <a:spLocks noChangeArrowheads="1"/>
              </p:cNvSpPr>
              <p:nvPr/>
            </p:nvSpPr>
            <p:spPr bwMode="auto">
              <a:xfrm>
                <a:off x="1795" y="2444"/>
                <a:ext cx="8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050" b="0">
                    <a:solidFill>
                      <a:schemeClr val="bg2"/>
                    </a:solidFill>
                    <a:latin typeface="Arial" panose="020B0604020202020204" pitchFamily="34" charset="0"/>
                  </a:rPr>
                  <a:t>Domain Expert</a:t>
                </a:r>
                <a:endParaRPr lang="en-US" altLang="en-US" sz="1050" b="0">
                  <a:solidFill>
                    <a:schemeClr val="bg2"/>
                  </a:solidFill>
                  <a:latin typeface="Arial" panose="020B0604020202020204" pitchFamily="34" charset="0"/>
                </a:endParaRPr>
              </a:p>
            </p:txBody>
          </p:sp>
        </p:grpSp>
      </p:grpSp>
      <p:grpSp>
        <p:nvGrpSpPr>
          <p:cNvPr id="19465" name="Group 1051"/>
          <p:cNvGrpSpPr/>
          <p:nvPr/>
        </p:nvGrpSpPr>
        <p:grpSpPr bwMode="auto">
          <a:xfrm>
            <a:off x="5332810" y="3320654"/>
            <a:ext cx="841772" cy="809625"/>
            <a:chOff x="4712" y="2726"/>
            <a:chExt cx="848" cy="816"/>
          </a:xfrm>
        </p:grpSpPr>
        <p:sp>
          <p:nvSpPr>
            <p:cNvPr id="19491" name="AutoShape 1052"/>
            <p:cNvSpPr>
              <a:spLocks noChangeArrowheads="1"/>
            </p:cNvSpPr>
            <p:nvPr/>
          </p:nvSpPr>
          <p:spPr bwMode="auto">
            <a:xfrm>
              <a:off x="4712" y="2726"/>
              <a:ext cx="848" cy="816"/>
            </a:xfrm>
            <a:prstGeom prst="roundRect">
              <a:avLst>
                <a:gd name="adj" fmla="val 16667"/>
              </a:avLst>
            </a:prstGeom>
            <a:solidFill>
              <a:srgbClr val="99CCFF"/>
            </a:solidFill>
            <a:ln w="12700">
              <a:solidFill>
                <a:srgbClr val="003399"/>
              </a:solidFill>
              <a:round/>
            </a:ln>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nvGrpSpPr>
            <p:cNvPr id="19492" name="Group 1053"/>
            <p:cNvGrpSpPr/>
            <p:nvPr/>
          </p:nvGrpSpPr>
          <p:grpSpPr bwMode="auto">
            <a:xfrm>
              <a:off x="4792" y="2806"/>
              <a:ext cx="672" cy="672"/>
              <a:chOff x="4752" y="2832"/>
              <a:chExt cx="480" cy="480"/>
            </a:xfrm>
          </p:grpSpPr>
          <p:sp>
            <p:nvSpPr>
              <p:cNvPr id="19493" name="AutoShape 1054"/>
              <p:cNvSpPr>
                <a:spLocks noChangeArrowheads="1"/>
              </p:cNvSpPr>
              <p:nvPr/>
            </p:nvSpPr>
            <p:spPr bwMode="auto">
              <a:xfrm>
                <a:off x="4752" y="3120"/>
                <a:ext cx="265" cy="119"/>
              </a:xfrm>
              <a:prstGeom prst="roundRect">
                <a:avLst>
                  <a:gd name="adj" fmla="val 16667"/>
                </a:avLst>
              </a:prstGeom>
              <a:solidFill>
                <a:srgbClr val="FFFFCC"/>
              </a:solidFill>
              <a:ln w="0">
                <a:solidFill>
                  <a:srgbClr val="990033"/>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nvGrpSpPr>
              <p:cNvPr id="19494" name="Group 1055"/>
              <p:cNvGrpSpPr/>
              <p:nvPr/>
            </p:nvGrpSpPr>
            <p:grpSpPr bwMode="auto">
              <a:xfrm>
                <a:off x="4797" y="2832"/>
                <a:ext cx="435" cy="346"/>
                <a:chOff x="2784" y="658"/>
                <a:chExt cx="1334" cy="1058"/>
              </a:xfrm>
            </p:grpSpPr>
            <p:sp>
              <p:nvSpPr>
                <p:cNvPr id="19500" name="Rectangle 1056"/>
                <p:cNvSpPr>
                  <a:spLocks noChangeArrowheads="1"/>
                </p:cNvSpPr>
                <p:nvPr/>
              </p:nvSpPr>
              <p:spPr bwMode="auto">
                <a:xfrm>
                  <a:off x="2784" y="912"/>
                  <a:ext cx="1334" cy="804"/>
                </a:xfrm>
                <a:prstGeom prst="rect">
                  <a:avLst/>
                </a:prstGeom>
                <a:solidFill>
                  <a:srgbClr val="FFFFCC"/>
                </a:solidFill>
                <a:ln w="0">
                  <a:solidFill>
                    <a:srgbClr val="000000"/>
                  </a:solidFill>
                  <a:miter lim="800000"/>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501" name="Rectangle 1057"/>
                <p:cNvSpPr>
                  <a:spLocks noChangeArrowheads="1"/>
                </p:cNvSpPr>
                <p:nvPr/>
              </p:nvSpPr>
              <p:spPr bwMode="auto">
                <a:xfrm>
                  <a:off x="2784" y="658"/>
                  <a:ext cx="534" cy="25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502" name="Rectangle 1058"/>
                <p:cNvSpPr>
                  <a:spLocks noChangeArrowheads="1"/>
                </p:cNvSpPr>
                <p:nvPr/>
              </p:nvSpPr>
              <p:spPr bwMode="auto">
                <a:xfrm>
                  <a:off x="2784" y="658"/>
                  <a:ext cx="534" cy="254"/>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sp>
            <p:nvSpPr>
              <p:cNvPr id="19495" name="Freeform 1059"/>
              <p:cNvSpPr/>
              <p:nvPr/>
            </p:nvSpPr>
            <p:spPr bwMode="auto">
              <a:xfrm>
                <a:off x="4752" y="2976"/>
                <a:ext cx="295" cy="89"/>
              </a:xfrm>
              <a:custGeom>
                <a:avLst/>
                <a:gdLst>
                  <a:gd name="T0" fmla="*/ 0 w 758"/>
                  <a:gd name="T1" fmla="*/ 0 h 228"/>
                  <a:gd name="T2" fmla="*/ 0 w 758"/>
                  <a:gd name="T3" fmla="*/ 0 h 228"/>
                  <a:gd name="T4" fmla="*/ 0 w 758"/>
                  <a:gd name="T5" fmla="*/ 0 h 228"/>
                  <a:gd name="T6" fmla="*/ 0 w 758"/>
                  <a:gd name="T7" fmla="*/ 0 h 228"/>
                  <a:gd name="T8" fmla="*/ 0 w 758"/>
                  <a:gd name="T9" fmla="*/ 0 h 228"/>
                  <a:gd name="T10" fmla="*/ 0 w 758"/>
                  <a:gd name="T11" fmla="*/ 0 h 228"/>
                  <a:gd name="T12" fmla="*/ 0 w 758"/>
                  <a:gd name="T13" fmla="*/ 0 h 228"/>
                  <a:gd name="T14" fmla="*/ 0 w 758"/>
                  <a:gd name="T15" fmla="*/ 0 h 228"/>
                  <a:gd name="T16" fmla="*/ 0 w 758"/>
                  <a:gd name="T17" fmla="*/ 0 h 228"/>
                  <a:gd name="T18" fmla="*/ 0 w 758"/>
                  <a:gd name="T19" fmla="*/ 0 h 228"/>
                  <a:gd name="T20" fmla="*/ 0 w 758"/>
                  <a:gd name="T21" fmla="*/ 0 h 228"/>
                  <a:gd name="T22" fmla="*/ 0 w 758"/>
                  <a:gd name="T23" fmla="*/ 0 h 228"/>
                  <a:gd name="T24" fmla="*/ 0 w 758"/>
                  <a:gd name="T25" fmla="*/ 0 h 228"/>
                  <a:gd name="T26" fmla="*/ 0 w 758"/>
                  <a:gd name="T27" fmla="*/ 0 h 228"/>
                  <a:gd name="T28" fmla="*/ 0 w 758"/>
                  <a:gd name="T29" fmla="*/ 0 h 228"/>
                  <a:gd name="T30" fmla="*/ 0 w 758"/>
                  <a:gd name="T31" fmla="*/ 0 h 228"/>
                  <a:gd name="T32" fmla="*/ 0 w 758"/>
                  <a:gd name="T33" fmla="*/ 0 h 228"/>
                  <a:gd name="T34" fmla="*/ 0 w 758"/>
                  <a:gd name="T35" fmla="*/ 0 h 228"/>
                  <a:gd name="T36" fmla="*/ 0 w 758"/>
                  <a:gd name="T37" fmla="*/ 0 h 228"/>
                  <a:gd name="T38" fmla="*/ 0 w 758"/>
                  <a:gd name="T39" fmla="*/ 0 h 228"/>
                  <a:gd name="T40" fmla="*/ 0 w 758"/>
                  <a:gd name="T41" fmla="*/ 0 h 2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28"/>
                  <a:gd name="T65" fmla="*/ 758 w 758"/>
                  <a:gd name="T66" fmla="*/ 228 h 2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28">
                    <a:moveTo>
                      <a:pt x="71" y="0"/>
                    </a:moveTo>
                    <a:lnTo>
                      <a:pt x="64" y="0"/>
                    </a:lnTo>
                    <a:lnTo>
                      <a:pt x="50" y="20"/>
                    </a:lnTo>
                    <a:lnTo>
                      <a:pt x="28" y="41"/>
                    </a:lnTo>
                    <a:lnTo>
                      <a:pt x="14" y="69"/>
                    </a:lnTo>
                    <a:lnTo>
                      <a:pt x="0" y="104"/>
                    </a:lnTo>
                    <a:lnTo>
                      <a:pt x="0" y="145"/>
                    </a:lnTo>
                    <a:lnTo>
                      <a:pt x="28" y="187"/>
                    </a:lnTo>
                    <a:lnTo>
                      <a:pt x="42" y="208"/>
                    </a:lnTo>
                    <a:lnTo>
                      <a:pt x="71" y="228"/>
                    </a:lnTo>
                    <a:lnTo>
                      <a:pt x="687" y="228"/>
                    </a:lnTo>
                    <a:lnTo>
                      <a:pt x="694" y="222"/>
                    </a:lnTo>
                    <a:lnTo>
                      <a:pt x="715" y="208"/>
                    </a:lnTo>
                    <a:lnTo>
                      <a:pt x="729" y="187"/>
                    </a:lnTo>
                    <a:lnTo>
                      <a:pt x="750" y="159"/>
                    </a:lnTo>
                    <a:lnTo>
                      <a:pt x="758" y="124"/>
                    </a:lnTo>
                    <a:lnTo>
                      <a:pt x="758" y="83"/>
                    </a:lnTo>
                    <a:lnTo>
                      <a:pt x="736" y="41"/>
                    </a:lnTo>
                    <a:lnTo>
                      <a:pt x="715" y="20"/>
                    </a:lnTo>
                    <a:lnTo>
                      <a:pt x="687" y="0"/>
                    </a:lnTo>
                    <a:lnTo>
                      <a:pt x="71" y="0"/>
                    </a:lnTo>
                    <a:close/>
                  </a:path>
                </a:pathLst>
              </a:custGeom>
              <a:solidFill>
                <a:srgbClr val="FFFFCC"/>
              </a:solidFill>
              <a:ln w="0">
                <a:solidFill>
                  <a:srgbClr val="8A0E5E"/>
                </a:solidFill>
                <a:round/>
              </a:ln>
            </p:spPr>
            <p:txBody>
              <a:bodyPr/>
              <a:lstStyle/>
              <a:p>
                <a:endParaRPr lang="en-GB" sz="1050"/>
              </a:p>
            </p:txBody>
          </p:sp>
          <p:grpSp>
            <p:nvGrpSpPr>
              <p:cNvPr id="19496" name="Group 1060"/>
              <p:cNvGrpSpPr/>
              <p:nvPr/>
            </p:nvGrpSpPr>
            <p:grpSpPr bwMode="auto">
              <a:xfrm>
                <a:off x="4944" y="3139"/>
                <a:ext cx="251" cy="173"/>
                <a:chOff x="4562" y="1106"/>
                <a:chExt cx="497" cy="342"/>
              </a:xfrm>
            </p:grpSpPr>
            <p:sp>
              <p:nvSpPr>
                <p:cNvPr id="19497" name="Rectangle 1061"/>
                <p:cNvSpPr>
                  <a:spLocks noChangeArrowheads="1"/>
                </p:cNvSpPr>
                <p:nvPr/>
              </p:nvSpPr>
              <p:spPr bwMode="auto">
                <a:xfrm>
                  <a:off x="4562" y="1106"/>
                  <a:ext cx="497" cy="342"/>
                </a:xfrm>
                <a:prstGeom prst="rect">
                  <a:avLst/>
                </a:prstGeom>
                <a:solidFill>
                  <a:srgbClr val="FFFFCC"/>
                </a:solidFill>
                <a:ln w="0">
                  <a:solidFill>
                    <a:srgbClr val="990033"/>
                  </a:solidFill>
                  <a:miter lim="800000"/>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498" name="Rectangle 1062"/>
                <p:cNvSpPr>
                  <a:spLocks noChangeArrowheads="1"/>
                </p:cNvSpPr>
                <p:nvPr/>
              </p:nvSpPr>
              <p:spPr bwMode="auto">
                <a:xfrm>
                  <a:off x="4562" y="1286"/>
                  <a:ext cx="497" cy="162"/>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499" name="Rectangle 1063"/>
                <p:cNvSpPr>
                  <a:spLocks noChangeArrowheads="1"/>
                </p:cNvSpPr>
                <p:nvPr/>
              </p:nvSpPr>
              <p:spPr bwMode="auto">
                <a:xfrm>
                  <a:off x="4562" y="1354"/>
                  <a:ext cx="497" cy="94"/>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pSp>
        </p:grpSp>
      </p:grpSp>
      <p:grpSp>
        <p:nvGrpSpPr>
          <p:cNvPr id="19466" name="Group 1064"/>
          <p:cNvGrpSpPr/>
          <p:nvPr/>
        </p:nvGrpSpPr>
        <p:grpSpPr bwMode="auto">
          <a:xfrm>
            <a:off x="4364831" y="3327797"/>
            <a:ext cx="809625" cy="809625"/>
            <a:chOff x="3768" y="2734"/>
            <a:chExt cx="816" cy="816"/>
          </a:xfrm>
        </p:grpSpPr>
        <p:sp>
          <p:nvSpPr>
            <p:cNvPr id="19473" name="AutoShape 1065"/>
            <p:cNvSpPr>
              <a:spLocks noChangeArrowheads="1"/>
            </p:cNvSpPr>
            <p:nvPr/>
          </p:nvSpPr>
          <p:spPr bwMode="auto">
            <a:xfrm>
              <a:off x="3768" y="2734"/>
              <a:ext cx="816" cy="816"/>
            </a:xfrm>
            <a:prstGeom prst="roundRect">
              <a:avLst>
                <a:gd name="adj" fmla="val 16667"/>
              </a:avLst>
            </a:prstGeom>
            <a:solidFill>
              <a:srgbClr val="99CCFF"/>
            </a:solidFill>
            <a:ln w="12700">
              <a:solidFill>
                <a:srgbClr val="003399"/>
              </a:solidFill>
              <a:round/>
            </a:ln>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474" name="Rectangle 1066"/>
            <p:cNvSpPr>
              <a:spLocks noChangeArrowheads="1"/>
            </p:cNvSpPr>
            <p:nvPr/>
          </p:nvSpPr>
          <p:spPr bwMode="auto">
            <a:xfrm>
              <a:off x="4016" y="3358"/>
              <a:ext cx="35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050" b="0">
                  <a:solidFill>
                    <a:schemeClr val="bg2"/>
                  </a:solidFill>
                  <a:latin typeface="Arial" panose="020B0604020202020204" pitchFamily="34" charset="0"/>
                </a:rPr>
                <a:t>Users</a:t>
              </a:r>
              <a:endParaRPr lang="en-US" altLang="en-US" sz="1050" b="0">
                <a:solidFill>
                  <a:schemeClr val="bg2"/>
                </a:solidFill>
                <a:latin typeface="Arial" panose="020B0604020202020204" pitchFamily="34" charset="0"/>
              </a:endParaRPr>
            </a:p>
          </p:txBody>
        </p:sp>
        <p:grpSp>
          <p:nvGrpSpPr>
            <p:cNvPr id="19475" name="Group 1067"/>
            <p:cNvGrpSpPr/>
            <p:nvPr/>
          </p:nvGrpSpPr>
          <p:grpSpPr bwMode="auto">
            <a:xfrm>
              <a:off x="3869" y="2810"/>
              <a:ext cx="615" cy="493"/>
              <a:chOff x="3869" y="2786"/>
              <a:chExt cx="615" cy="493"/>
            </a:xfrm>
          </p:grpSpPr>
          <p:grpSp>
            <p:nvGrpSpPr>
              <p:cNvPr id="19476" name="Group 1068"/>
              <p:cNvGrpSpPr/>
              <p:nvPr/>
            </p:nvGrpSpPr>
            <p:grpSpPr bwMode="auto">
              <a:xfrm>
                <a:off x="4077" y="2786"/>
                <a:ext cx="199" cy="269"/>
                <a:chOff x="3425" y="1104"/>
                <a:chExt cx="311" cy="420"/>
              </a:xfrm>
            </p:grpSpPr>
            <p:sp>
              <p:nvSpPr>
                <p:cNvPr id="19487" name="Oval 1069"/>
                <p:cNvSpPr>
                  <a:spLocks noChangeArrowheads="1"/>
                </p:cNvSpPr>
                <p:nvPr/>
              </p:nvSpPr>
              <p:spPr bwMode="auto">
                <a:xfrm>
                  <a:off x="3509" y="1104"/>
                  <a:ext cx="151" cy="151"/>
                </a:xfrm>
                <a:prstGeom prst="ellipse">
                  <a:avLst/>
                </a:pr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488" name="Line 1070"/>
                <p:cNvSpPr>
                  <a:spLocks noChangeShapeType="1"/>
                </p:cNvSpPr>
                <p:nvPr/>
              </p:nvSpPr>
              <p:spPr bwMode="auto">
                <a:xfrm>
                  <a:off x="3576" y="1246"/>
                  <a:ext cx="1" cy="126"/>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489" name="Line 1071"/>
                <p:cNvSpPr>
                  <a:spLocks noChangeShapeType="1"/>
                </p:cNvSpPr>
                <p:nvPr/>
              </p:nvSpPr>
              <p:spPr bwMode="auto">
                <a:xfrm>
                  <a:off x="3467" y="1280"/>
                  <a:ext cx="227" cy="1"/>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490" name="Freeform 1072"/>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grpSp>
            <p:nvGrpSpPr>
              <p:cNvPr id="19477" name="Group 1073"/>
              <p:cNvGrpSpPr/>
              <p:nvPr/>
            </p:nvGrpSpPr>
            <p:grpSpPr bwMode="auto">
              <a:xfrm>
                <a:off x="4285" y="3010"/>
                <a:ext cx="199" cy="269"/>
                <a:chOff x="3425" y="1104"/>
                <a:chExt cx="311" cy="420"/>
              </a:xfrm>
            </p:grpSpPr>
            <p:sp>
              <p:nvSpPr>
                <p:cNvPr id="19483" name="Oval 1074"/>
                <p:cNvSpPr>
                  <a:spLocks noChangeArrowheads="1"/>
                </p:cNvSpPr>
                <p:nvPr/>
              </p:nvSpPr>
              <p:spPr bwMode="auto">
                <a:xfrm>
                  <a:off x="3509" y="1104"/>
                  <a:ext cx="151" cy="151"/>
                </a:xfrm>
                <a:prstGeom prst="ellipse">
                  <a:avLst/>
                </a:pr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484" name="Line 1075"/>
                <p:cNvSpPr>
                  <a:spLocks noChangeShapeType="1"/>
                </p:cNvSpPr>
                <p:nvPr/>
              </p:nvSpPr>
              <p:spPr bwMode="auto">
                <a:xfrm>
                  <a:off x="3576" y="1246"/>
                  <a:ext cx="1" cy="126"/>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485" name="Line 1076"/>
                <p:cNvSpPr>
                  <a:spLocks noChangeShapeType="1"/>
                </p:cNvSpPr>
                <p:nvPr/>
              </p:nvSpPr>
              <p:spPr bwMode="auto">
                <a:xfrm>
                  <a:off x="3467" y="1280"/>
                  <a:ext cx="227" cy="1"/>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486" name="Freeform 1077"/>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grpSp>
            <p:nvGrpSpPr>
              <p:cNvPr id="19478" name="Group 1078"/>
              <p:cNvGrpSpPr/>
              <p:nvPr/>
            </p:nvGrpSpPr>
            <p:grpSpPr bwMode="auto">
              <a:xfrm>
                <a:off x="3869" y="3010"/>
                <a:ext cx="199" cy="269"/>
                <a:chOff x="3425" y="1104"/>
                <a:chExt cx="311" cy="420"/>
              </a:xfrm>
            </p:grpSpPr>
            <p:sp>
              <p:nvSpPr>
                <p:cNvPr id="19479" name="Oval 1079"/>
                <p:cNvSpPr>
                  <a:spLocks noChangeArrowheads="1"/>
                </p:cNvSpPr>
                <p:nvPr/>
              </p:nvSpPr>
              <p:spPr bwMode="auto">
                <a:xfrm>
                  <a:off x="3509" y="1104"/>
                  <a:ext cx="151" cy="151"/>
                </a:xfrm>
                <a:prstGeom prst="ellipse">
                  <a:avLst/>
                </a:pr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480" name="Line 1080"/>
                <p:cNvSpPr>
                  <a:spLocks noChangeShapeType="1"/>
                </p:cNvSpPr>
                <p:nvPr/>
              </p:nvSpPr>
              <p:spPr bwMode="auto">
                <a:xfrm>
                  <a:off x="3576" y="1246"/>
                  <a:ext cx="1" cy="126"/>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481" name="Line 1081"/>
                <p:cNvSpPr>
                  <a:spLocks noChangeShapeType="1"/>
                </p:cNvSpPr>
                <p:nvPr/>
              </p:nvSpPr>
              <p:spPr bwMode="auto">
                <a:xfrm>
                  <a:off x="3467" y="1280"/>
                  <a:ext cx="227" cy="1"/>
                </a:xfrm>
                <a:prstGeom prst="line">
                  <a:avLst/>
                </a:prstGeom>
                <a:noFill/>
                <a:ln w="0">
                  <a:solidFill>
                    <a:schemeClr val="bg2"/>
                  </a:solidFill>
                  <a:round/>
                </a:ln>
                <a:extLst>
                  <a:ext uri="{909E8E84-426E-40DD-AFC4-6F175D3DCCD1}">
                    <a14:hiddenFill xmlns:a14="http://schemas.microsoft.com/office/drawing/2010/main">
                      <a:noFill/>
                    </a14:hiddenFill>
                  </a:ext>
                </a:extLst>
              </p:spPr>
              <p:txBody>
                <a:bodyPr/>
                <a:lstStyle/>
                <a:p>
                  <a:endParaRPr lang="en-GB" sz="1050"/>
                </a:p>
              </p:txBody>
            </p:sp>
            <p:sp>
              <p:nvSpPr>
                <p:cNvPr id="19482" name="Freeform 1082"/>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0">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grpSp>
      </p:grpSp>
      <p:sp>
        <p:nvSpPr>
          <p:cNvPr id="19467" name="AutoShape 1083"/>
          <p:cNvSpPr>
            <a:spLocks noChangeArrowheads="1"/>
          </p:cNvSpPr>
          <p:nvPr/>
        </p:nvSpPr>
        <p:spPr bwMode="auto">
          <a:xfrm>
            <a:off x="4269581" y="3228975"/>
            <a:ext cx="2000250" cy="1000125"/>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19468" name="Text Box 1084"/>
          <p:cNvSpPr txBox="1">
            <a:spLocks noChangeArrowheads="1"/>
          </p:cNvSpPr>
          <p:nvPr/>
        </p:nvSpPr>
        <p:spPr bwMode="auto">
          <a:xfrm>
            <a:off x="5715000" y="2093119"/>
            <a:ext cx="1628775" cy="26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50000"/>
              </a:spcBef>
              <a:buClrTx/>
              <a:buSzTx/>
              <a:buFontTx/>
              <a:buNone/>
            </a:pPr>
            <a:r>
              <a:rPr lang="en-US" altLang="en-US" sz="1200" b="0">
                <a:solidFill>
                  <a:schemeClr val="bg2"/>
                </a:solidFill>
                <a:latin typeface="Arial" panose="020B0604020202020204" pitchFamily="34" charset="0"/>
              </a:rPr>
              <a:t>Test plan</a:t>
            </a:r>
            <a:endParaRPr lang="en-US" altLang="en-US" sz="1200" b="0">
              <a:solidFill>
                <a:schemeClr val="bg2"/>
              </a:solidFill>
              <a:latin typeface="Arial" panose="020B0604020202020204" pitchFamily="34" charset="0"/>
            </a:endParaRPr>
          </a:p>
        </p:txBody>
      </p:sp>
      <p:sp>
        <p:nvSpPr>
          <p:cNvPr id="19469" name="Text Box 1085"/>
          <p:cNvSpPr txBox="1">
            <a:spLocks noChangeArrowheads="1"/>
          </p:cNvSpPr>
          <p:nvPr/>
        </p:nvSpPr>
        <p:spPr bwMode="auto">
          <a:xfrm rot="16200000">
            <a:off x="4707732" y="2296856"/>
            <a:ext cx="1114425" cy="26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50000"/>
              </a:spcBef>
              <a:buClrTx/>
              <a:buSzTx/>
              <a:buFontTx/>
              <a:buNone/>
            </a:pPr>
            <a:r>
              <a:rPr lang="en-US" altLang="en-US" sz="1200" b="0">
                <a:solidFill>
                  <a:schemeClr val="bg2"/>
                </a:solidFill>
                <a:latin typeface="Arial" panose="020B0604020202020204" pitchFamily="34" charset="0"/>
              </a:rPr>
              <a:t>Identification</a:t>
            </a:r>
            <a:endParaRPr lang="en-US" altLang="en-US" sz="1200" b="0">
              <a:solidFill>
                <a:schemeClr val="bg2"/>
              </a:solidFill>
              <a:latin typeface="Arial" panose="020B0604020202020204" pitchFamily="34" charset="0"/>
            </a:endParaRPr>
          </a:p>
        </p:txBody>
      </p:sp>
      <p:sp>
        <p:nvSpPr>
          <p:cNvPr id="447550" name="Oval 1086"/>
          <p:cNvSpPr>
            <a:spLocks noChangeArrowheads="1"/>
          </p:cNvSpPr>
          <p:nvPr/>
        </p:nvSpPr>
        <p:spPr bwMode="auto">
          <a:xfrm>
            <a:off x="4516041" y="1077516"/>
            <a:ext cx="1543050" cy="815578"/>
          </a:xfrm>
          <a:prstGeom prst="ellipse">
            <a:avLst/>
          </a:prstGeom>
          <a:solidFill>
            <a:srgbClr val="FFFFCC"/>
          </a:solidFill>
          <a:ln w="0">
            <a:solidFill>
              <a:srgbClr val="800000"/>
            </a:solidFill>
            <a:round/>
          </a:ln>
          <a:effectLst>
            <a:outerShdw blurRad="63500" dist="38099" dir="2700000" algn="ctr" rotWithShape="0">
              <a:srgbClr val="000000">
                <a:alpha val="74997"/>
              </a:srgbClr>
            </a:outerShdw>
          </a:effectLst>
        </p:spPr>
        <p:txBody>
          <a:bodyPr/>
          <a:lstStyle/>
          <a:p>
            <a:pPr algn="l" eaLnBrk="0" hangingPunct="0">
              <a:spcBef>
                <a:spcPct val="0"/>
              </a:spcBef>
              <a:buClrTx/>
              <a:buSzTx/>
              <a:buFontTx/>
              <a:buNone/>
              <a:defRPr/>
            </a:pPr>
            <a:endParaRPr lang="en-US" sz="750">
              <a:latin typeface="Arial" panose="020B0604020202020204" pitchFamily="34" charset="0"/>
              <a:ea typeface="+mn-ea"/>
            </a:endParaRPr>
          </a:p>
        </p:txBody>
      </p:sp>
      <p:sp>
        <p:nvSpPr>
          <p:cNvPr id="19471" name="Text Box 1087"/>
          <p:cNvSpPr txBox="1">
            <a:spLocks noChangeArrowheads="1"/>
          </p:cNvSpPr>
          <p:nvPr/>
        </p:nvSpPr>
        <p:spPr bwMode="auto">
          <a:xfrm>
            <a:off x="4658916" y="1293019"/>
            <a:ext cx="1263167" cy="381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1950" b="0">
                <a:solidFill>
                  <a:schemeClr val="bg2"/>
                </a:solidFill>
                <a:latin typeface="Arial" panose="020B0604020202020204" pitchFamily="34" charset="0"/>
              </a:rPr>
              <a:t>Use Case</a:t>
            </a:r>
            <a:endParaRPr lang="en-US" altLang="en-US" sz="1950" b="0">
              <a:solidFill>
                <a:schemeClr val="bg2"/>
              </a:solidFill>
              <a:latin typeface="Arial" panose="020B0604020202020204" pitchFamily="34" charset="0"/>
            </a:endParaRPr>
          </a:p>
        </p:txBody>
      </p:sp>
      <p:sp>
        <p:nvSpPr>
          <p:cNvPr id="19472" name="Text Box 1088"/>
          <p:cNvSpPr txBox="1">
            <a:spLocks noChangeArrowheads="1"/>
          </p:cNvSpPr>
          <p:nvPr/>
        </p:nvSpPr>
        <p:spPr bwMode="auto">
          <a:xfrm>
            <a:off x="3564731" y="2093119"/>
            <a:ext cx="1457325" cy="26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50000"/>
              </a:spcBef>
              <a:buClrTx/>
              <a:buSzTx/>
              <a:buFontTx/>
              <a:buNone/>
            </a:pPr>
            <a:r>
              <a:rPr lang="en-US" altLang="en-US" sz="1200" b="0">
                <a:solidFill>
                  <a:schemeClr val="bg2"/>
                </a:solidFill>
                <a:latin typeface="Arial" panose="020B0604020202020204" pitchFamily="34" charset="0"/>
              </a:rPr>
              <a:t>Communication</a:t>
            </a:r>
            <a:endParaRPr lang="en-US" altLang="en-US" sz="1200" b="0">
              <a:solidFill>
                <a:schemeClr val="bg2"/>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026"/>
          <p:cNvSpPr>
            <a:spLocks noGrp="1" noChangeArrowheads="1"/>
          </p:cNvSpPr>
          <p:nvPr>
            <p:ph type="title"/>
          </p:nvPr>
        </p:nvSpPr>
        <p:spPr/>
        <p:txBody>
          <a:bodyPr/>
          <a:lstStyle/>
          <a:p>
            <a:pPr eaLnBrk="1" hangingPunct="1"/>
            <a:r>
              <a:rPr lang="en-US" altLang="en-US">
                <a:ea typeface="MS PGothic" panose="020B0600070205080204" pitchFamily="34" charset="-128"/>
              </a:rPr>
              <a:t>Major Concepts in Use-Case Modeling</a:t>
            </a:r>
            <a:endParaRPr lang="en-US" altLang="en-US">
              <a:ea typeface="MS PGothic" panose="020B0600070205080204" pitchFamily="34" charset="-128"/>
            </a:endParaRPr>
          </a:p>
        </p:txBody>
      </p:sp>
      <p:sp>
        <p:nvSpPr>
          <p:cNvPr id="21506" name="Rectangle 1027"/>
          <p:cNvSpPr>
            <a:spLocks noGrp="1" noChangeArrowheads="1"/>
          </p:cNvSpPr>
          <p:nvPr>
            <p:ph type="body" idx="1"/>
          </p:nvPr>
        </p:nvSpPr>
        <p:spPr>
          <a:xfrm>
            <a:off x="819810" y="1165594"/>
            <a:ext cx="5048782" cy="3600450"/>
          </a:xfrm>
        </p:spPr>
        <p:txBody>
          <a:bodyPr/>
          <a:lstStyle/>
          <a:p>
            <a:pPr eaLnBrk="1" hangingPunct="1"/>
            <a:r>
              <a:rPr lang="en-US" altLang="en-US" sz="2000" dirty="0">
                <a:ea typeface="MS PGothic" panose="020B0600070205080204" pitchFamily="34" charset="-128"/>
              </a:rPr>
              <a:t>An actor represents anything that interacts with the system.</a:t>
            </a:r>
            <a:endParaRPr lang="en-US" altLang="en-US" sz="2000" dirty="0">
              <a:ea typeface="MS PGothic" panose="020B0600070205080204" pitchFamily="34" charset="-128"/>
            </a:endParaRPr>
          </a:p>
          <a:p>
            <a:pPr eaLnBrk="1" hangingPunct="1"/>
            <a:endParaRPr lang="en-US" altLang="en-US" sz="2000" dirty="0">
              <a:ea typeface="MS PGothic" panose="020B0600070205080204" pitchFamily="34" charset="-128"/>
            </a:endParaRPr>
          </a:p>
          <a:p>
            <a:pPr eaLnBrk="1" hangingPunct="1"/>
            <a:endParaRPr lang="en-US" altLang="en-US" sz="2000" dirty="0">
              <a:ea typeface="MS PGothic" panose="020B0600070205080204" pitchFamily="34" charset="-128"/>
            </a:endParaRPr>
          </a:p>
          <a:p>
            <a:pPr eaLnBrk="1" hangingPunct="1"/>
            <a:r>
              <a:rPr lang="en-US" altLang="en-US" sz="2000" dirty="0">
                <a:ea typeface="MS PGothic" panose="020B0600070205080204" pitchFamily="34" charset="-128"/>
              </a:rPr>
              <a:t>A use case describes a sequence of events, performed by the system, that yields an observable result of value to a particular actor.</a:t>
            </a:r>
            <a:endParaRPr lang="en-US" altLang="en-US" sz="2000" dirty="0">
              <a:ea typeface="MS PGothic" panose="020B0600070205080204" pitchFamily="34" charset="-128"/>
            </a:endParaRPr>
          </a:p>
        </p:txBody>
      </p:sp>
      <p:sp>
        <p:nvSpPr>
          <p:cNvPr id="21507" name="Rectangle 1028"/>
          <p:cNvSpPr>
            <a:spLocks noChangeArrowheads="1"/>
          </p:cNvSpPr>
          <p:nvPr/>
        </p:nvSpPr>
        <p:spPr bwMode="invGray">
          <a:xfrm>
            <a:off x="6657975" y="2112141"/>
            <a:ext cx="678070"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1800" b="0">
                <a:latin typeface="Arial" panose="020B0604020202020204" pitchFamily="34" charset="0"/>
              </a:rPr>
              <a:t>Actor</a:t>
            </a:r>
            <a:endParaRPr lang="en-US" altLang="en-US" sz="1800" b="0">
              <a:latin typeface="Arial" panose="020B0604020202020204" pitchFamily="34" charset="0"/>
            </a:endParaRPr>
          </a:p>
        </p:txBody>
      </p:sp>
      <p:grpSp>
        <p:nvGrpSpPr>
          <p:cNvPr id="21508" name="Group 1033"/>
          <p:cNvGrpSpPr/>
          <p:nvPr/>
        </p:nvGrpSpPr>
        <p:grpSpPr bwMode="auto">
          <a:xfrm>
            <a:off x="6172200" y="3165844"/>
            <a:ext cx="1600200" cy="800100"/>
            <a:chOff x="4224" y="2400"/>
            <a:chExt cx="1344" cy="672"/>
          </a:xfrm>
        </p:grpSpPr>
        <p:sp>
          <p:nvSpPr>
            <p:cNvPr id="21515" name="Oval 1034"/>
            <p:cNvSpPr>
              <a:spLocks noChangeArrowheads="1"/>
            </p:cNvSpPr>
            <p:nvPr/>
          </p:nvSpPr>
          <p:spPr bwMode="auto">
            <a:xfrm>
              <a:off x="4224" y="2400"/>
              <a:ext cx="1344" cy="672"/>
            </a:xfrm>
            <a:prstGeom prst="ellipse">
              <a:avLst/>
            </a:prstGeom>
            <a:solidFill>
              <a:srgbClr val="FFFFCC"/>
            </a:solidFill>
            <a:ln w="25400">
              <a:solidFill>
                <a:srgbClr val="800000"/>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1516" name="Rectangle 1035"/>
            <p:cNvSpPr>
              <a:spLocks noChangeArrowheads="1"/>
            </p:cNvSpPr>
            <p:nvPr/>
          </p:nvSpPr>
          <p:spPr bwMode="auto">
            <a:xfrm>
              <a:off x="4417" y="2592"/>
              <a:ext cx="9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1800" b="0">
                  <a:solidFill>
                    <a:schemeClr val="bg2"/>
                  </a:solidFill>
                  <a:latin typeface="Arial" panose="020B0604020202020204" pitchFamily="34" charset="0"/>
                </a:rPr>
                <a:t>Use Case</a:t>
              </a:r>
              <a:endParaRPr lang="en-US" altLang="en-US" sz="1800" b="0">
                <a:solidFill>
                  <a:schemeClr val="bg2"/>
                </a:solidFill>
                <a:latin typeface="Arial" panose="020B0604020202020204" pitchFamily="34" charset="0"/>
              </a:endParaRPr>
            </a:p>
          </p:txBody>
        </p:sp>
      </p:grpSp>
      <p:grpSp>
        <p:nvGrpSpPr>
          <p:cNvPr id="21509" name="Group 1057"/>
          <p:cNvGrpSpPr>
            <a:grpSpLocks noChangeAspect="1"/>
          </p:cNvGrpSpPr>
          <p:nvPr/>
        </p:nvGrpSpPr>
        <p:grpSpPr bwMode="auto">
          <a:xfrm>
            <a:off x="6800851" y="1222744"/>
            <a:ext cx="373856" cy="725091"/>
            <a:chOff x="480" y="1928"/>
            <a:chExt cx="205" cy="397"/>
          </a:xfrm>
        </p:grpSpPr>
        <p:sp>
          <p:nvSpPr>
            <p:cNvPr id="21510" name="Oval 1058"/>
            <p:cNvSpPr>
              <a:spLocks noChangeAspect="1" noChangeArrowheads="1"/>
            </p:cNvSpPr>
            <p:nvPr/>
          </p:nvSpPr>
          <p:spPr bwMode="auto">
            <a:xfrm>
              <a:off x="526" y="1928"/>
              <a:ext cx="120" cy="11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1511" name="Line 1059"/>
            <p:cNvSpPr>
              <a:spLocks noChangeAspect="1" noChangeShapeType="1"/>
            </p:cNvSpPr>
            <p:nvPr/>
          </p:nvSpPr>
          <p:spPr bwMode="auto">
            <a:xfrm flipH="1" flipV="1">
              <a:off x="584" y="2184"/>
              <a:ext cx="101"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1512" name="Line 1060"/>
            <p:cNvSpPr>
              <a:spLocks noChangeAspect="1" noChangeShapeType="1"/>
            </p:cNvSpPr>
            <p:nvPr/>
          </p:nvSpPr>
          <p:spPr bwMode="auto">
            <a:xfrm>
              <a:off x="494" y="2088"/>
              <a:ext cx="1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1513" name="Line 1061"/>
            <p:cNvSpPr>
              <a:spLocks noChangeAspect="1" noChangeShapeType="1"/>
            </p:cNvSpPr>
            <p:nvPr/>
          </p:nvSpPr>
          <p:spPr bwMode="auto">
            <a:xfrm flipV="1">
              <a:off x="480" y="2184"/>
              <a:ext cx="102"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1514" name="Line 1062"/>
            <p:cNvSpPr>
              <a:spLocks noChangeAspect="1" noChangeShapeType="1"/>
            </p:cNvSpPr>
            <p:nvPr/>
          </p:nvSpPr>
          <p:spPr bwMode="auto">
            <a:xfrm>
              <a:off x="583" y="2055"/>
              <a:ext cx="0"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altLang="en-US">
                <a:ea typeface="MS PGothic" panose="020B0600070205080204" pitchFamily="34" charset="-128"/>
              </a:rPr>
              <a:t>What Is an Actor?</a:t>
            </a:r>
            <a:endParaRPr lang="en-US" altLang="en-US">
              <a:ea typeface="MS PGothic" panose="020B0600070205080204" pitchFamily="34" charset="-128"/>
            </a:endParaRPr>
          </a:p>
        </p:txBody>
      </p:sp>
      <p:sp>
        <p:nvSpPr>
          <p:cNvPr id="23554" name="Rectangle 3"/>
          <p:cNvSpPr>
            <a:spLocks noChangeArrowheads="1"/>
          </p:cNvSpPr>
          <p:nvPr/>
        </p:nvSpPr>
        <p:spPr bwMode="auto">
          <a:xfrm>
            <a:off x="372141" y="1334384"/>
            <a:ext cx="5231216" cy="2779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63" tIns="40481" rIns="80963" bIns="40481" anchor="t"/>
          <a:lstStyle>
            <a:lvl1pPr marL="342900" indent="-34290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marL="285750" indent="-285750" algn="l" eaLnBrk="1" hangingPunct="1">
              <a:spcAft>
                <a:spcPts val="600"/>
              </a:spcAft>
              <a:buChar char="•"/>
            </a:pPr>
            <a:r>
              <a:rPr lang="en-US" altLang="en-US" sz="1600" b="0" dirty="0">
                <a:latin typeface="Arial" panose="020B0604020202020204"/>
                <a:ea typeface="MS PGothic" panose="020B0600070205080204" pitchFamily="34" charset="-128"/>
              </a:rPr>
              <a:t>Actors represent roles a user of the system can play.</a:t>
            </a:r>
            <a:endParaRPr lang="en-US" sz="1600">
              <a:latin typeface="Arial" panose="020B0604020202020204"/>
              <a:ea typeface="MS PGothic" panose="020B0600070205080204" pitchFamily="34" charset="-128"/>
            </a:endParaRPr>
          </a:p>
          <a:p>
            <a:pPr marL="285750" indent="-285750" eaLnBrk="1" hangingPunct="1">
              <a:spcAft>
                <a:spcPts val="600"/>
              </a:spcAft>
              <a:buChar char="•"/>
            </a:pPr>
            <a:r>
              <a:rPr lang="en-US" altLang="en-US" sz="1600" b="0" dirty="0">
                <a:latin typeface="Arial" panose="020B0604020202020204"/>
                <a:ea typeface="MS PGothic" panose="020B0600070205080204" pitchFamily="34" charset="-128"/>
              </a:rPr>
              <a:t>They can represent a human, a machine, or another system. </a:t>
            </a:r>
            <a:endParaRPr lang="en-US" altLang="en-US" sz="1600" b="0">
              <a:latin typeface="Arial" panose="020B0604020202020204"/>
            </a:endParaRPr>
          </a:p>
          <a:p>
            <a:pPr marL="285750" indent="-285750" algn="l" eaLnBrk="1" hangingPunct="1">
              <a:spcAft>
                <a:spcPts val="600"/>
              </a:spcAft>
              <a:buChar char="•"/>
            </a:pPr>
            <a:r>
              <a:rPr lang="en-US" altLang="en-US" sz="1600" b="0" dirty="0">
                <a:latin typeface="Arial" panose="020B0604020202020204"/>
                <a:ea typeface="MS PGothic" panose="020B0600070205080204" pitchFamily="34" charset="-128"/>
              </a:rPr>
              <a:t>They can actively interchange information with the system.</a:t>
            </a:r>
            <a:endParaRPr lang="en-US" altLang="en-US" sz="1600" b="0" dirty="0">
              <a:latin typeface="Arial" panose="020B0604020202020204"/>
              <a:ea typeface="MS PGothic" panose="020B0600070205080204" pitchFamily="34" charset="-128"/>
            </a:endParaRPr>
          </a:p>
          <a:p>
            <a:pPr marL="285750" indent="-285750" eaLnBrk="1" hangingPunct="1">
              <a:spcAft>
                <a:spcPts val="600"/>
              </a:spcAft>
              <a:buChar char="•"/>
            </a:pPr>
            <a:r>
              <a:rPr lang="en-US" altLang="en-US" sz="1600" b="0" dirty="0">
                <a:latin typeface="Arial" panose="020B0604020202020204"/>
                <a:ea typeface="MS PGothic" panose="020B0600070205080204" pitchFamily="34" charset="-128"/>
              </a:rPr>
              <a:t>They can be a giver of information. </a:t>
            </a:r>
            <a:endParaRPr lang="en-US" altLang="en-US" sz="1600" b="0">
              <a:latin typeface="Arial" panose="020B0604020202020204"/>
            </a:endParaRPr>
          </a:p>
          <a:p>
            <a:pPr marL="285750" indent="-285750" algn="l" eaLnBrk="1" hangingPunct="1">
              <a:spcAft>
                <a:spcPts val="600"/>
              </a:spcAft>
              <a:buChar char="•"/>
            </a:pPr>
            <a:r>
              <a:rPr lang="en-US" altLang="en-US" sz="1600" b="0" dirty="0">
                <a:latin typeface="Arial" panose="020B0604020202020204"/>
                <a:ea typeface="MS PGothic" panose="020B0600070205080204" pitchFamily="34" charset="-128"/>
              </a:rPr>
              <a:t>They can be a passive recipient of information.</a:t>
            </a:r>
            <a:endParaRPr lang="en-US" altLang="en-US" sz="1600" b="0" dirty="0">
              <a:latin typeface="Arial" panose="020B0604020202020204"/>
              <a:ea typeface="MS PGothic" panose="020B0600070205080204" pitchFamily="34" charset="-128"/>
            </a:endParaRPr>
          </a:p>
          <a:p>
            <a:pPr marL="285750" indent="-285750" algn="l" eaLnBrk="1" hangingPunct="1">
              <a:spcAft>
                <a:spcPts val="600"/>
              </a:spcAft>
              <a:buChar char="•"/>
            </a:pPr>
            <a:r>
              <a:rPr lang="en-US" altLang="en-US" sz="1600" b="0" dirty="0">
                <a:latin typeface="Arial" panose="020B0604020202020204"/>
                <a:ea typeface="MS PGothic" panose="020B0600070205080204" pitchFamily="34" charset="-128"/>
              </a:rPr>
              <a:t>Actors are not part of the system.</a:t>
            </a:r>
            <a:endParaRPr lang="en-US" altLang="en-US" sz="1600" b="0" dirty="0">
              <a:latin typeface="Arial" panose="020B0604020202020204"/>
              <a:ea typeface="MS PGothic" panose="020B0600070205080204" pitchFamily="34" charset="-128"/>
            </a:endParaRPr>
          </a:p>
          <a:p>
            <a:pPr lvl="1" algn="l" eaLnBrk="1" hangingPunct="1">
              <a:spcAft>
                <a:spcPts val="600"/>
              </a:spcAft>
              <a:buClr>
                <a:schemeClr val="hlink"/>
              </a:buClr>
              <a:buSzPct val="55000"/>
              <a:buChar char="•"/>
            </a:pPr>
            <a:r>
              <a:rPr lang="en-US" altLang="en-US" sz="1600" b="0" dirty="0">
                <a:latin typeface="Arial" panose="020B0604020202020204"/>
                <a:ea typeface="MS PGothic" panose="020B0600070205080204" pitchFamily="34" charset="-128"/>
              </a:rPr>
              <a:t>Actors are EXTERNAL.</a:t>
            </a:r>
            <a:endParaRPr lang="en-US" altLang="en-US" sz="1600" b="0" dirty="0">
              <a:latin typeface="Arial" panose="020B0604020202020204"/>
              <a:ea typeface="MS PGothic" panose="020B0600070205080204" pitchFamily="34" charset="-128"/>
            </a:endParaRPr>
          </a:p>
        </p:txBody>
      </p:sp>
      <p:sp>
        <p:nvSpPr>
          <p:cNvPr id="23555" name="Rectangle 5"/>
          <p:cNvSpPr>
            <a:spLocks noChangeArrowheads="1"/>
          </p:cNvSpPr>
          <p:nvPr/>
        </p:nvSpPr>
        <p:spPr bwMode="invGray">
          <a:xfrm>
            <a:off x="6070360" y="3766831"/>
            <a:ext cx="678070"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800" b="0">
                <a:latin typeface="Arial" panose="020B0604020202020204" pitchFamily="34" charset="0"/>
              </a:rPr>
              <a:t>Actor</a:t>
            </a:r>
            <a:endParaRPr lang="en-US" altLang="en-US" sz="1800" b="0">
              <a:latin typeface="Arial" panose="020B0604020202020204" pitchFamily="34" charset="0"/>
            </a:endParaRPr>
          </a:p>
        </p:txBody>
      </p:sp>
      <p:grpSp>
        <p:nvGrpSpPr>
          <p:cNvPr id="23556" name="Group 1057"/>
          <p:cNvGrpSpPr>
            <a:grpSpLocks noChangeAspect="1"/>
          </p:cNvGrpSpPr>
          <p:nvPr/>
        </p:nvGrpSpPr>
        <p:grpSpPr bwMode="auto">
          <a:xfrm>
            <a:off x="6006066" y="1963035"/>
            <a:ext cx="742950" cy="1440656"/>
            <a:chOff x="480" y="1928"/>
            <a:chExt cx="205" cy="397"/>
          </a:xfrm>
        </p:grpSpPr>
        <p:sp>
          <p:nvSpPr>
            <p:cNvPr id="23557" name="Oval 1058"/>
            <p:cNvSpPr>
              <a:spLocks noChangeAspect="1" noChangeArrowheads="1"/>
            </p:cNvSpPr>
            <p:nvPr/>
          </p:nvSpPr>
          <p:spPr bwMode="auto">
            <a:xfrm>
              <a:off x="526" y="1928"/>
              <a:ext cx="120" cy="11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3558" name="Line 1059"/>
            <p:cNvSpPr>
              <a:spLocks noChangeAspect="1" noChangeShapeType="1"/>
            </p:cNvSpPr>
            <p:nvPr/>
          </p:nvSpPr>
          <p:spPr bwMode="auto">
            <a:xfrm flipH="1" flipV="1">
              <a:off x="584" y="2184"/>
              <a:ext cx="101"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3559" name="Line 1060"/>
            <p:cNvSpPr>
              <a:spLocks noChangeAspect="1" noChangeShapeType="1"/>
            </p:cNvSpPr>
            <p:nvPr/>
          </p:nvSpPr>
          <p:spPr bwMode="auto">
            <a:xfrm>
              <a:off x="494" y="2088"/>
              <a:ext cx="1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3560" name="Line 1061"/>
            <p:cNvSpPr>
              <a:spLocks noChangeAspect="1" noChangeShapeType="1"/>
            </p:cNvSpPr>
            <p:nvPr/>
          </p:nvSpPr>
          <p:spPr bwMode="auto">
            <a:xfrm flipV="1">
              <a:off x="480" y="2184"/>
              <a:ext cx="102"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3561" name="Line 1062"/>
            <p:cNvSpPr>
              <a:spLocks noChangeAspect="1" noChangeShapeType="1"/>
            </p:cNvSpPr>
            <p:nvPr/>
          </p:nvSpPr>
          <p:spPr bwMode="auto">
            <a:xfrm>
              <a:off x="583" y="2055"/>
              <a:ext cx="0"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p:cNvSpPr>
            <a:spLocks noGrp="1" noChangeArrowheads="1"/>
          </p:cNvSpPr>
          <p:nvPr>
            <p:ph type="title"/>
          </p:nvPr>
        </p:nvSpPr>
        <p:spPr/>
        <p:txBody>
          <a:bodyPr/>
          <a:lstStyle/>
          <a:p>
            <a:pPr eaLnBrk="1" hangingPunct="1"/>
            <a:r>
              <a:rPr lang="en-US" altLang="en-US" dirty="0">
                <a:ea typeface="MS PGothic" panose="020B0600070205080204" pitchFamily="34" charset="-128"/>
              </a:rPr>
              <a:t>What Is a Use Case?</a:t>
            </a:r>
            <a:endParaRPr lang="en-US" altLang="en-US" dirty="0">
              <a:ea typeface="MS PGothic" panose="020B0600070205080204" pitchFamily="34" charset="-128"/>
            </a:endParaRPr>
          </a:p>
        </p:txBody>
      </p:sp>
      <p:grpSp>
        <p:nvGrpSpPr>
          <p:cNvPr id="25602" name="Group 1027"/>
          <p:cNvGrpSpPr/>
          <p:nvPr/>
        </p:nvGrpSpPr>
        <p:grpSpPr bwMode="auto">
          <a:xfrm>
            <a:off x="3657600" y="3765255"/>
            <a:ext cx="1600200" cy="800100"/>
            <a:chOff x="2112" y="3024"/>
            <a:chExt cx="1344" cy="672"/>
          </a:xfrm>
        </p:grpSpPr>
        <p:sp>
          <p:nvSpPr>
            <p:cNvPr id="25604" name="Oval 1028"/>
            <p:cNvSpPr>
              <a:spLocks noChangeArrowheads="1"/>
            </p:cNvSpPr>
            <p:nvPr/>
          </p:nvSpPr>
          <p:spPr bwMode="auto">
            <a:xfrm>
              <a:off x="2112" y="3024"/>
              <a:ext cx="1344" cy="672"/>
            </a:xfrm>
            <a:prstGeom prst="ellipse">
              <a:avLst/>
            </a:prstGeom>
            <a:solidFill>
              <a:srgbClr val="FFFFCC"/>
            </a:solidFill>
            <a:ln w="25400">
              <a:solidFill>
                <a:srgbClr val="800000"/>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5605" name="Rectangle 1029"/>
            <p:cNvSpPr>
              <a:spLocks noChangeArrowheads="1"/>
            </p:cNvSpPr>
            <p:nvPr/>
          </p:nvSpPr>
          <p:spPr bwMode="auto">
            <a:xfrm>
              <a:off x="2305" y="3216"/>
              <a:ext cx="9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1800" b="0">
                  <a:solidFill>
                    <a:schemeClr val="bg2"/>
                  </a:solidFill>
                  <a:latin typeface="Arial" panose="020B0604020202020204" pitchFamily="34" charset="0"/>
                </a:rPr>
                <a:t>Use Case</a:t>
              </a:r>
              <a:endParaRPr lang="en-US" altLang="en-US" sz="1800" b="0">
                <a:solidFill>
                  <a:schemeClr val="bg2"/>
                </a:solidFill>
                <a:latin typeface="Arial" panose="020B0604020202020204" pitchFamily="34" charset="0"/>
              </a:endParaRPr>
            </a:p>
          </p:txBody>
        </p:sp>
      </p:grpSp>
      <p:sp>
        <p:nvSpPr>
          <p:cNvPr id="25603" name="Rectangle 1030"/>
          <p:cNvSpPr>
            <a:spLocks noChangeArrowheads="1"/>
          </p:cNvSpPr>
          <p:nvPr/>
        </p:nvSpPr>
        <p:spPr bwMode="auto">
          <a:xfrm>
            <a:off x="1257300" y="1584250"/>
            <a:ext cx="6343650" cy="299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63" tIns="40481" rIns="80963" bIns="40481"/>
          <a:lstStyle>
            <a:lvl1pPr marL="342900" indent="-34290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Aft>
                <a:spcPts val="600"/>
              </a:spcAft>
              <a:buFont typeface="Wingdings" panose="05000000000000000000" pitchFamily="2" charset="2"/>
              <a:buChar char="n"/>
            </a:pPr>
            <a:r>
              <a:rPr lang="en-GB" altLang="en-US" sz="1650" b="0" dirty="0">
                <a:latin typeface="Tahoma" panose="020B0604030504040204" pitchFamily="34" charset="0"/>
              </a:rPr>
              <a:t>Defines a set of use-case instances, where each instance is a sequence of actions a system performs that yields an observable result of value to a particular actor. </a:t>
            </a:r>
            <a:endParaRPr lang="en-GB" altLang="en-US" sz="1650" b="0" dirty="0">
              <a:latin typeface="Tahoma" panose="020B0604030504040204" pitchFamily="34" charset="0"/>
            </a:endParaRPr>
          </a:p>
          <a:p>
            <a:pPr lvl="1" algn="l" eaLnBrk="1" hangingPunct="1">
              <a:spcAft>
                <a:spcPts val="600"/>
              </a:spcAft>
              <a:buClr>
                <a:schemeClr val="hlink"/>
              </a:buClr>
              <a:buSzPct val="55000"/>
              <a:buFont typeface="Wingdings" panose="05000000000000000000" pitchFamily="2" charset="2"/>
              <a:buChar char="n"/>
            </a:pPr>
            <a:r>
              <a:rPr lang="en-GB" altLang="en-US" sz="1650" b="0" dirty="0">
                <a:latin typeface="Tahoma" panose="020B0604030504040204" pitchFamily="34" charset="0"/>
              </a:rPr>
              <a:t>A use case models a dialogue between one or more actors and the system</a:t>
            </a:r>
            <a:endParaRPr lang="en-GB" altLang="en-US" sz="1650" b="0" dirty="0">
              <a:latin typeface="Tahoma" panose="020B0604030504040204" pitchFamily="34" charset="0"/>
            </a:endParaRPr>
          </a:p>
          <a:p>
            <a:pPr lvl="1" algn="l" eaLnBrk="1" hangingPunct="1">
              <a:spcAft>
                <a:spcPts val="600"/>
              </a:spcAft>
              <a:buClr>
                <a:schemeClr val="hlink"/>
              </a:buClr>
              <a:buSzPct val="55000"/>
              <a:buFont typeface="Wingdings" panose="05000000000000000000" pitchFamily="2" charset="2"/>
              <a:buChar char="n"/>
            </a:pPr>
            <a:r>
              <a:rPr lang="en-GB" altLang="en-US" sz="1650" b="0" dirty="0">
                <a:latin typeface="Tahoma" panose="020B0604030504040204" pitchFamily="34" charset="0"/>
              </a:rPr>
              <a:t>A use case describes the actions the system takes to deliver something of value to the actor</a:t>
            </a:r>
            <a:endParaRPr lang="en-GB" altLang="en-US" sz="1650" b="0" dirty="0">
              <a:latin typeface="Tahom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p:cNvSpPr>
            <a:spLocks noGrp="1" noChangeArrowheads="1"/>
          </p:cNvSpPr>
          <p:nvPr>
            <p:ph type="title"/>
          </p:nvPr>
        </p:nvSpPr>
        <p:spPr>
          <a:xfrm>
            <a:off x="1543051" y="205978"/>
            <a:ext cx="5661422" cy="422672"/>
          </a:xfrm>
        </p:spPr>
        <p:txBody>
          <a:bodyPr/>
          <a:lstStyle/>
          <a:p>
            <a:pPr eaLnBrk="1" hangingPunct="1"/>
            <a:r>
              <a:rPr lang="en-US" altLang="en-US">
                <a:ea typeface="MS PGothic" panose="020B0600070205080204" pitchFamily="34" charset="-128"/>
              </a:rPr>
              <a:t>Use Cases and Actors</a:t>
            </a:r>
            <a:endParaRPr lang="en-US" altLang="en-US">
              <a:ea typeface="MS PGothic" panose="020B0600070205080204" pitchFamily="34" charset="-128"/>
            </a:endParaRPr>
          </a:p>
        </p:txBody>
      </p:sp>
      <p:sp>
        <p:nvSpPr>
          <p:cNvPr id="27650" name="Rectangle 1027"/>
          <p:cNvSpPr>
            <a:spLocks noGrp="1" noChangeArrowheads="1"/>
          </p:cNvSpPr>
          <p:nvPr>
            <p:ph type="body" idx="1"/>
          </p:nvPr>
        </p:nvSpPr>
        <p:spPr>
          <a:xfrm>
            <a:off x="1105786" y="851934"/>
            <a:ext cx="6495164" cy="1588294"/>
          </a:xfrm>
        </p:spPr>
        <p:txBody>
          <a:bodyPr/>
          <a:lstStyle/>
          <a:p>
            <a:pPr eaLnBrk="1" hangingPunct="1"/>
            <a:r>
              <a:rPr lang="en-US" altLang="en-US" dirty="0">
                <a:ea typeface="MS PGothic" panose="020B0600070205080204" pitchFamily="34" charset="-128"/>
              </a:rPr>
              <a:t>·</a:t>
            </a:r>
            <a:endParaRPr lang="en-US" altLang="en-US" dirty="0">
              <a:ea typeface="MS PGothic" panose="020B0600070205080204" pitchFamily="34" charset="-128"/>
            </a:endParaRPr>
          </a:p>
        </p:txBody>
      </p:sp>
      <p:sp>
        <p:nvSpPr>
          <p:cNvPr id="27651" name="Rectangle 1028"/>
          <p:cNvSpPr>
            <a:spLocks noChangeArrowheads="1"/>
          </p:cNvSpPr>
          <p:nvPr/>
        </p:nvSpPr>
        <p:spPr bwMode="invGray">
          <a:xfrm>
            <a:off x="2396729" y="3618310"/>
            <a:ext cx="678070"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1800" b="0">
                <a:latin typeface="Arial" panose="020B0604020202020204" pitchFamily="34" charset="0"/>
              </a:rPr>
              <a:t>Actor</a:t>
            </a:r>
            <a:endParaRPr lang="en-US" altLang="en-US" sz="1800" b="0">
              <a:latin typeface="Arial" panose="020B0604020202020204" pitchFamily="34" charset="0"/>
            </a:endParaRPr>
          </a:p>
        </p:txBody>
      </p:sp>
      <p:sp>
        <p:nvSpPr>
          <p:cNvPr id="27652" name="Line 1033"/>
          <p:cNvSpPr>
            <a:spLocks noChangeShapeType="1"/>
          </p:cNvSpPr>
          <p:nvPr/>
        </p:nvSpPr>
        <p:spPr bwMode="auto">
          <a:xfrm>
            <a:off x="3257550" y="3143250"/>
            <a:ext cx="1714500" cy="0"/>
          </a:xfrm>
          <a:prstGeom prst="line">
            <a:avLst/>
          </a:prstGeom>
          <a:noFill/>
          <a:ln w="57150">
            <a:solidFill>
              <a:schemeClr val="tx1"/>
            </a:solidFill>
            <a:round/>
            <a:tailEnd type="arrow" w="med" len="me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27653" name="Text Box 1034"/>
          <p:cNvSpPr txBox="1">
            <a:spLocks noChangeArrowheads="1"/>
          </p:cNvSpPr>
          <p:nvPr/>
        </p:nvSpPr>
        <p:spPr bwMode="auto">
          <a:xfrm>
            <a:off x="3631407" y="3221831"/>
            <a:ext cx="947376" cy="26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1200" b="0">
                <a:latin typeface="Arial" panose="020B0604020202020204" pitchFamily="34" charset="0"/>
              </a:rPr>
              <a:t>Association</a:t>
            </a:r>
            <a:endParaRPr lang="en-US" altLang="en-US" sz="1200" b="0">
              <a:latin typeface="Arial" panose="020B0604020202020204" pitchFamily="34" charset="0"/>
            </a:endParaRPr>
          </a:p>
        </p:txBody>
      </p:sp>
      <p:grpSp>
        <p:nvGrpSpPr>
          <p:cNvPr id="27654" name="Group 1035"/>
          <p:cNvGrpSpPr/>
          <p:nvPr/>
        </p:nvGrpSpPr>
        <p:grpSpPr bwMode="auto">
          <a:xfrm>
            <a:off x="5200650" y="2800350"/>
            <a:ext cx="1600200" cy="800100"/>
            <a:chOff x="3408" y="2352"/>
            <a:chExt cx="1344" cy="672"/>
          </a:xfrm>
        </p:grpSpPr>
        <p:sp>
          <p:nvSpPr>
            <p:cNvPr id="27661" name="Oval 1036"/>
            <p:cNvSpPr>
              <a:spLocks noChangeArrowheads="1"/>
            </p:cNvSpPr>
            <p:nvPr/>
          </p:nvSpPr>
          <p:spPr bwMode="auto">
            <a:xfrm>
              <a:off x="3408" y="2352"/>
              <a:ext cx="1344" cy="672"/>
            </a:xfrm>
            <a:prstGeom prst="ellipse">
              <a:avLst/>
            </a:prstGeom>
            <a:solidFill>
              <a:srgbClr val="FFFFCC"/>
            </a:solidFill>
            <a:ln w="25400">
              <a:solidFill>
                <a:srgbClr val="800000"/>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7662" name="Rectangle 1037"/>
            <p:cNvSpPr>
              <a:spLocks noChangeArrowheads="1"/>
            </p:cNvSpPr>
            <p:nvPr/>
          </p:nvSpPr>
          <p:spPr bwMode="auto">
            <a:xfrm>
              <a:off x="3601" y="2544"/>
              <a:ext cx="9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1800" b="0">
                  <a:solidFill>
                    <a:schemeClr val="bg2"/>
                  </a:solidFill>
                  <a:latin typeface="Arial" panose="020B0604020202020204" pitchFamily="34" charset="0"/>
                </a:rPr>
                <a:t>Use Case</a:t>
              </a:r>
              <a:endParaRPr lang="en-US" altLang="en-US" sz="1800" b="0">
                <a:solidFill>
                  <a:schemeClr val="bg2"/>
                </a:solidFill>
                <a:latin typeface="Arial" panose="020B0604020202020204" pitchFamily="34" charset="0"/>
              </a:endParaRPr>
            </a:p>
          </p:txBody>
        </p:sp>
      </p:grpSp>
      <p:grpSp>
        <p:nvGrpSpPr>
          <p:cNvPr id="27655" name="Group 1057"/>
          <p:cNvGrpSpPr>
            <a:grpSpLocks noChangeAspect="1"/>
          </p:cNvGrpSpPr>
          <p:nvPr/>
        </p:nvGrpSpPr>
        <p:grpSpPr bwMode="auto">
          <a:xfrm>
            <a:off x="2514600" y="2571750"/>
            <a:ext cx="514350" cy="997744"/>
            <a:chOff x="480" y="1928"/>
            <a:chExt cx="205" cy="397"/>
          </a:xfrm>
        </p:grpSpPr>
        <p:sp>
          <p:nvSpPr>
            <p:cNvPr id="27656" name="Oval 1058"/>
            <p:cNvSpPr>
              <a:spLocks noChangeAspect="1" noChangeArrowheads="1"/>
            </p:cNvSpPr>
            <p:nvPr/>
          </p:nvSpPr>
          <p:spPr bwMode="auto">
            <a:xfrm>
              <a:off x="526" y="1928"/>
              <a:ext cx="120" cy="11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7657" name="Line 1059"/>
            <p:cNvSpPr>
              <a:spLocks noChangeAspect="1" noChangeShapeType="1"/>
            </p:cNvSpPr>
            <p:nvPr/>
          </p:nvSpPr>
          <p:spPr bwMode="auto">
            <a:xfrm flipH="1" flipV="1">
              <a:off x="584" y="2184"/>
              <a:ext cx="101"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7658" name="Line 1060"/>
            <p:cNvSpPr>
              <a:spLocks noChangeAspect="1" noChangeShapeType="1"/>
            </p:cNvSpPr>
            <p:nvPr/>
          </p:nvSpPr>
          <p:spPr bwMode="auto">
            <a:xfrm>
              <a:off x="494" y="2088"/>
              <a:ext cx="1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7659" name="Line 1061"/>
            <p:cNvSpPr>
              <a:spLocks noChangeAspect="1" noChangeShapeType="1"/>
            </p:cNvSpPr>
            <p:nvPr/>
          </p:nvSpPr>
          <p:spPr bwMode="auto">
            <a:xfrm flipV="1">
              <a:off x="480" y="2184"/>
              <a:ext cx="102"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7660" name="Line 1062"/>
            <p:cNvSpPr>
              <a:spLocks noChangeAspect="1" noChangeShapeType="1"/>
            </p:cNvSpPr>
            <p:nvPr/>
          </p:nvSpPr>
          <p:spPr bwMode="auto">
            <a:xfrm>
              <a:off x="583" y="2055"/>
              <a:ext cx="0"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026"/>
          <p:cNvSpPr>
            <a:spLocks noGrp="1" noChangeArrowheads="1"/>
          </p:cNvSpPr>
          <p:nvPr>
            <p:ph type="title"/>
          </p:nvPr>
        </p:nvSpPr>
        <p:spPr/>
        <p:txBody>
          <a:bodyPr/>
          <a:lstStyle/>
          <a:p>
            <a:pPr eaLnBrk="1" hangingPunct="1"/>
            <a:r>
              <a:rPr lang="en-US" altLang="en-US">
                <a:ea typeface="MS PGothic" panose="020B0600070205080204" pitchFamily="34" charset="-128"/>
              </a:rPr>
              <a:t>Actors </a:t>
            </a:r>
            <a:r>
              <a:rPr lang="en-US" altLang="en-US">
                <a:solidFill>
                  <a:schemeClr val="tx1"/>
                </a:solidFill>
                <a:ea typeface="MS PGothic" panose="020B0600070205080204" pitchFamily="34" charset="-128"/>
              </a:rPr>
              <a:t>and the</a:t>
            </a:r>
            <a:r>
              <a:rPr lang="en-US" altLang="en-US">
                <a:solidFill>
                  <a:srgbClr val="CC0000"/>
                </a:solidFill>
                <a:ea typeface="MS PGothic" panose="020B0600070205080204" pitchFamily="34" charset="-128"/>
              </a:rPr>
              <a:t> </a:t>
            </a:r>
            <a:r>
              <a:rPr lang="en-US" altLang="en-US">
                <a:ea typeface="MS PGothic" panose="020B0600070205080204" pitchFamily="34" charset="-128"/>
              </a:rPr>
              <a:t>system boundary	</a:t>
            </a:r>
            <a:endParaRPr lang="en-US" altLang="en-US">
              <a:ea typeface="MS PGothic" panose="020B0600070205080204" pitchFamily="34" charset="-128"/>
            </a:endParaRPr>
          </a:p>
        </p:txBody>
      </p:sp>
      <p:sp>
        <p:nvSpPr>
          <p:cNvPr id="29698" name="Rectangle 1027"/>
          <p:cNvSpPr>
            <a:spLocks noGrp="1" noChangeArrowheads="1"/>
          </p:cNvSpPr>
          <p:nvPr>
            <p:ph type="body" idx="1"/>
          </p:nvPr>
        </p:nvSpPr>
        <p:spPr/>
        <p:txBody>
          <a:bodyPr/>
          <a:lstStyle/>
          <a:p>
            <a:pPr eaLnBrk="1" hangingPunct="1"/>
            <a:r>
              <a:rPr lang="en-US" altLang="en-US">
                <a:ea typeface="MS PGothic" panose="020B0600070205080204" pitchFamily="34" charset="-128"/>
              </a:rPr>
              <a:t>Determine what the system boundary is</a:t>
            </a:r>
            <a:endParaRPr lang="en-US" altLang="en-US">
              <a:ea typeface="MS PGothic" panose="020B0600070205080204" pitchFamily="34" charset="-128"/>
            </a:endParaRPr>
          </a:p>
          <a:p>
            <a:pPr eaLnBrk="1" hangingPunct="1"/>
            <a:r>
              <a:rPr lang="en-US" altLang="en-US">
                <a:ea typeface="MS PGothic" panose="020B0600070205080204" pitchFamily="34" charset="-128"/>
              </a:rPr>
              <a:t>Everything beyond the boundary that interacts with the system is an instance of an actor </a:t>
            </a:r>
            <a:endParaRPr lang="en-US" altLang="en-US">
              <a:ea typeface="MS PGothic" panose="020B0600070205080204" pitchFamily="34" charset="-128"/>
            </a:endParaRPr>
          </a:p>
        </p:txBody>
      </p:sp>
      <p:sp>
        <p:nvSpPr>
          <p:cNvPr id="29699" name="Freeform 1028"/>
          <p:cNvSpPr/>
          <p:nvPr/>
        </p:nvSpPr>
        <p:spPr bwMode="blackWhite">
          <a:xfrm>
            <a:off x="2343150" y="2400300"/>
            <a:ext cx="3715941" cy="2514600"/>
          </a:xfrm>
          <a:custGeom>
            <a:avLst/>
            <a:gdLst>
              <a:gd name="T0" fmla="*/ 0 w 3121"/>
              <a:gd name="T1" fmla="*/ 2147483647 h 2233"/>
              <a:gd name="T2" fmla="*/ 2147483647 w 3121"/>
              <a:gd name="T3" fmla="*/ 2147483647 h 2233"/>
              <a:gd name="T4" fmla="*/ 2147483647 w 3121"/>
              <a:gd name="T5" fmla="*/ 2147483647 h 2233"/>
              <a:gd name="T6" fmla="*/ 2147483647 w 3121"/>
              <a:gd name="T7" fmla="*/ 2147483647 h 2233"/>
              <a:gd name="T8" fmla="*/ 2147483647 w 3121"/>
              <a:gd name="T9" fmla="*/ 2147483647 h 2233"/>
              <a:gd name="T10" fmla="*/ 2147483647 w 3121"/>
              <a:gd name="T11" fmla="*/ 2147483647 h 2233"/>
              <a:gd name="T12" fmla="*/ 2147483647 w 3121"/>
              <a:gd name="T13" fmla="*/ 2147483647 h 2233"/>
              <a:gd name="T14" fmla="*/ 2147483647 w 3121"/>
              <a:gd name="T15" fmla="*/ 2147483647 h 2233"/>
              <a:gd name="T16" fmla="*/ 2147483647 w 3121"/>
              <a:gd name="T17" fmla="*/ 2147483647 h 2233"/>
              <a:gd name="T18" fmla="*/ 2147483647 w 3121"/>
              <a:gd name="T19" fmla="*/ 0 h 2233"/>
              <a:gd name="T20" fmla="*/ 2147483647 w 3121"/>
              <a:gd name="T21" fmla="*/ 2147483647 h 2233"/>
              <a:gd name="T22" fmla="*/ 2147483647 w 3121"/>
              <a:gd name="T23" fmla="*/ 2147483647 h 2233"/>
              <a:gd name="T24" fmla="*/ 2147483647 w 3121"/>
              <a:gd name="T25" fmla="*/ 2147483647 h 2233"/>
              <a:gd name="T26" fmla="*/ 2147483647 w 3121"/>
              <a:gd name="T27" fmla="*/ 2147483647 h 2233"/>
              <a:gd name="T28" fmla="*/ 2147483647 w 3121"/>
              <a:gd name="T29" fmla="*/ 2147483647 h 2233"/>
              <a:gd name="T30" fmla="*/ 2147483647 w 3121"/>
              <a:gd name="T31" fmla="*/ 2147483647 h 2233"/>
              <a:gd name="T32" fmla="*/ 2147483647 w 3121"/>
              <a:gd name="T33" fmla="*/ 2147483647 h 2233"/>
              <a:gd name="T34" fmla="*/ 2147483647 w 3121"/>
              <a:gd name="T35" fmla="*/ 2147483647 h 2233"/>
              <a:gd name="T36" fmla="*/ 2147483647 w 3121"/>
              <a:gd name="T37" fmla="*/ 2147483647 h 2233"/>
              <a:gd name="T38" fmla="*/ 2147483647 w 3121"/>
              <a:gd name="T39" fmla="*/ 2147483647 h 2233"/>
              <a:gd name="T40" fmla="*/ 2147483647 w 3121"/>
              <a:gd name="T41" fmla="*/ 2147483647 h 2233"/>
              <a:gd name="T42" fmla="*/ 2147483647 w 3121"/>
              <a:gd name="T43" fmla="*/ 2147483647 h 2233"/>
              <a:gd name="T44" fmla="*/ 2147483647 w 3121"/>
              <a:gd name="T45" fmla="*/ 2147483647 h 2233"/>
              <a:gd name="T46" fmla="*/ 2147483647 w 3121"/>
              <a:gd name="T47" fmla="*/ 2147483647 h 2233"/>
              <a:gd name="T48" fmla="*/ 2147483647 w 3121"/>
              <a:gd name="T49" fmla="*/ 2147483647 h 2233"/>
              <a:gd name="T50" fmla="*/ 2147483647 w 3121"/>
              <a:gd name="T51" fmla="*/ 2147483647 h 2233"/>
              <a:gd name="T52" fmla="*/ 2147483647 w 3121"/>
              <a:gd name="T53" fmla="*/ 2147483647 h 2233"/>
              <a:gd name="T54" fmla="*/ 2147483647 w 3121"/>
              <a:gd name="T55" fmla="*/ 2147483647 h 2233"/>
              <a:gd name="T56" fmla="*/ 2147483647 w 3121"/>
              <a:gd name="T57" fmla="*/ 2147483647 h 2233"/>
              <a:gd name="T58" fmla="*/ 2147483647 w 3121"/>
              <a:gd name="T59" fmla="*/ 2147483647 h 2233"/>
              <a:gd name="T60" fmla="*/ 2147483647 w 3121"/>
              <a:gd name="T61" fmla="*/ 2147483647 h 2233"/>
              <a:gd name="T62" fmla="*/ 2147483647 w 3121"/>
              <a:gd name="T63" fmla="*/ 2147483647 h 2233"/>
              <a:gd name="T64" fmla="*/ 2147483647 w 3121"/>
              <a:gd name="T65" fmla="*/ 2147483647 h 2233"/>
              <a:gd name="T66" fmla="*/ 2147483647 w 3121"/>
              <a:gd name="T67" fmla="*/ 2147483647 h 2233"/>
              <a:gd name="T68" fmla="*/ 2147483647 w 3121"/>
              <a:gd name="T69" fmla="*/ 2147483647 h 2233"/>
              <a:gd name="T70" fmla="*/ 2147483647 w 3121"/>
              <a:gd name="T71" fmla="*/ 2147483647 h 2233"/>
              <a:gd name="T72" fmla="*/ 2147483647 w 3121"/>
              <a:gd name="T73" fmla="*/ 2147483647 h 2233"/>
              <a:gd name="T74" fmla="*/ 2147483647 w 3121"/>
              <a:gd name="T75" fmla="*/ 2147483647 h 2233"/>
              <a:gd name="T76" fmla="*/ 2147483647 w 3121"/>
              <a:gd name="T77" fmla="*/ 2147483647 h 2233"/>
              <a:gd name="T78" fmla="*/ 2147483647 w 3121"/>
              <a:gd name="T79" fmla="*/ 2147483647 h 2233"/>
              <a:gd name="T80" fmla="*/ 2147483647 w 3121"/>
              <a:gd name="T81" fmla="*/ 2147483647 h 2233"/>
              <a:gd name="T82" fmla="*/ 2147483647 w 3121"/>
              <a:gd name="T83" fmla="*/ 2147483647 h 2233"/>
              <a:gd name="T84" fmla="*/ 2147483647 w 3121"/>
              <a:gd name="T85" fmla="*/ 2147483647 h 2233"/>
              <a:gd name="T86" fmla="*/ 2147483647 w 3121"/>
              <a:gd name="T87" fmla="*/ 2147483647 h 2233"/>
              <a:gd name="T88" fmla="*/ 2147483647 w 3121"/>
              <a:gd name="T89" fmla="*/ 2147483647 h 2233"/>
              <a:gd name="T90" fmla="*/ 2147483647 w 3121"/>
              <a:gd name="T91" fmla="*/ 2147483647 h 2233"/>
              <a:gd name="T92" fmla="*/ 2147483647 w 3121"/>
              <a:gd name="T93" fmla="*/ 2147483647 h 2233"/>
              <a:gd name="T94" fmla="*/ 2147483647 w 3121"/>
              <a:gd name="T95" fmla="*/ 2147483647 h 2233"/>
              <a:gd name="T96" fmla="*/ 2147483647 w 3121"/>
              <a:gd name="T97" fmla="*/ 2147483647 h 2233"/>
              <a:gd name="T98" fmla="*/ 2147483647 w 3121"/>
              <a:gd name="T99" fmla="*/ 2147483647 h 2233"/>
              <a:gd name="T100" fmla="*/ 2147483647 w 3121"/>
              <a:gd name="T101" fmla="*/ 2147483647 h 2233"/>
              <a:gd name="T102" fmla="*/ 2147483647 w 3121"/>
              <a:gd name="T103" fmla="*/ 2147483647 h 2233"/>
              <a:gd name="T104" fmla="*/ 2147483647 w 3121"/>
              <a:gd name="T105" fmla="*/ 2147483647 h 2233"/>
              <a:gd name="T106" fmla="*/ 2147483647 w 3121"/>
              <a:gd name="T107" fmla="*/ 2147483647 h 2233"/>
              <a:gd name="T108" fmla="*/ 2147483647 w 3121"/>
              <a:gd name="T109" fmla="*/ 2147483647 h 22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121"/>
              <a:gd name="T166" fmla="*/ 0 h 2233"/>
              <a:gd name="T167" fmla="*/ 3121 w 3121"/>
              <a:gd name="T168" fmla="*/ 2233 h 22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121" h="2233">
                <a:moveTo>
                  <a:pt x="0" y="595"/>
                </a:moveTo>
                <a:lnTo>
                  <a:pt x="0" y="574"/>
                </a:lnTo>
                <a:lnTo>
                  <a:pt x="0" y="553"/>
                </a:lnTo>
                <a:lnTo>
                  <a:pt x="0" y="532"/>
                </a:lnTo>
                <a:lnTo>
                  <a:pt x="0" y="511"/>
                </a:lnTo>
                <a:lnTo>
                  <a:pt x="0" y="490"/>
                </a:lnTo>
                <a:lnTo>
                  <a:pt x="11" y="469"/>
                </a:lnTo>
                <a:lnTo>
                  <a:pt x="22" y="448"/>
                </a:lnTo>
                <a:lnTo>
                  <a:pt x="22" y="428"/>
                </a:lnTo>
                <a:lnTo>
                  <a:pt x="45" y="407"/>
                </a:lnTo>
                <a:lnTo>
                  <a:pt x="57" y="386"/>
                </a:lnTo>
                <a:lnTo>
                  <a:pt x="69" y="365"/>
                </a:lnTo>
                <a:lnTo>
                  <a:pt x="91" y="344"/>
                </a:lnTo>
                <a:lnTo>
                  <a:pt x="125" y="334"/>
                </a:lnTo>
                <a:lnTo>
                  <a:pt x="125" y="313"/>
                </a:lnTo>
                <a:lnTo>
                  <a:pt x="125" y="282"/>
                </a:lnTo>
                <a:lnTo>
                  <a:pt x="137" y="261"/>
                </a:lnTo>
                <a:lnTo>
                  <a:pt x="171" y="250"/>
                </a:lnTo>
                <a:lnTo>
                  <a:pt x="182" y="219"/>
                </a:lnTo>
                <a:lnTo>
                  <a:pt x="206" y="209"/>
                </a:lnTo>
                <a:lnTo>
                  <a:pt x="228" y="209"/>
                </a:lnTo>
                <a:lnTo>
                  <a:pt x="251" y="209"/>
                </a:lnTo>
                <a:lnTo>
                  <a:pt x="285" y="209"/>
                </a:lnTo>
                <a:lnTo>
                  <a:pt x="308" y="209"/>
                </a:lnTo>
                <a:lnTo>
                  <a:pt x="343" y="209"/>
                </a:lnTo>
                <a:lnTo>
                  <a:pt x="365" y="188"/>
                </a:lnTo>
                <a:lnTo>
                  <a:pt x="457" y="146"/>
                </a:lnTo>
                <a:lnTo>
                  <a:pt x="560" y="104"/>
                </a:lnTo>
                <a:lnTo>
                  <a:pt x="582" y="104"/>
                </a:lnTo>
                <a:lnTo>
                  <a:pt x="605" y="83"/>
                </a:lnTo>
                <a:lnTo>
                  <a:pt x="628" y="83"/>
                </a:lnTo>
                <a:lnTo>
                  <a:pt x="651" y="83"/>
                </a:lnTo>
                <a:lnTo>
                  <a:pt x="685" y="83"/>
                </a:lnTo>
                <a:lnTo>
                  <a:pt x="709" y="73"/>
                </a:lnTo>
                <a:lnTo>
                  <a:pt x="731" y="73"/>
                </a:lnTo>
                <a:lnTo>
                  <a:pt x="754" y="73"/>
                </a:lnTo>
                <a:lnTo>
                  <a:pt x="799" y="73"/>
                </a:lnTo>
                <a:lnTo>
                  <a:pt x="822" y="73"/>
                </a:lnTo>
                <a:lnTo>
                  <a:pt x="856" y="63"/>
                </a:lnTo>
                <a:lnTo>
                  <a:pt x="879" y="63"/>
                </a:lnTo>
                <a:lnTo>
                  <a:pt x="948" y="63"/>
                </a:lnTo>
                <a:lnTo>
                  <a:pt x="1063" y="21"/>
                </a:lnTo>
                <a:lnTo>
                  <a:pt x="1177" y="21"/>
                </a:lnTo>
                <a:lnTo>
                  <a:pt x="1211" y="21"/>
                </a:lnTo>
                <a:lnTo>
                  <a:pt x="1234" y="21"/>
                </a:lnTo>
                <a:lnTo>
                  <a:pt x="1268" y="21"/>
                </a:lnTo>
                <a:lnTo>
                  <a:pt x="1291" y="21"/>
                </a:lnTo>
                <a:lnTo>
                  <a:pt x="1314" y="21"/>
                </a:lnTo>
                <a:lnTo>
                  <a:pt x="1349" y="21"/>
                </a:lnTo>
                <a:lnTo>
                  <a:pt x="1371" y="31"/>
                </a:lnTo>
                <a:lnTo>
                  <a:pt x="1406" y="31"/>
                </a:lnTo>
                <a:lnTo>
                  <a:pt x="1439" y="31"/>
                </a:lnTo>
                <a:lnTo>
                  <a:pt x="1462" y="31"/>
                </a:lnTo>
                <a:lnTo>
                  <a:pt x="1486" y="21"/>
                </a:lnTo>
                <a:lnTo>
                  <a:pt x="1508" y="10"/>
                </a:lnTo>
                <a:lnTo>
                  <a:pt x="1531" y="10"/>
                </a:lnTo>
                <a:lnTo>
                  <a:pt x="1565" y="10"/>
                </a:lnTo>
                <a:lnTo>
                  <a:pt x="1611" y="0"/>
                </a:lnTo>
                <a:lnTo>
                  <a:pt x="1657" y="0"/>
                </a:lnTo>
                <a:lnTo>
                  <a:pt x="1680" y="0"/>
                </a:lnTo>
                <a:lnTo>
                  <a:pt x="1713" y="0"/>
                </a:lnTo>
                <a:lnTo>
                  <a:pt x="1760" y="21"/>
                </a:lnTo>
                <a:lnTo>
                  <a:pt x="1794" y="21"/>
                </a:lnTo>
                <a:lnTo>
                  <a:pt x="1828" y="21"/>
                </a:lnTo>
                <a:lnTo>
                  <a:pt x="1851" y="21"/>
                </a:lnTo>
                <a:lnTo>
                  <a:pt x="1874" y="10"/>
                </a:lnTo>
                <a:lnTo>
                  <a:pt x="1908" y="31"/>
                </a:lnTo>
                <a:lnTo>
                  <a:pt x="1931" y="31"/>
                </a:lnTo>
                <a:lnTo>
                  <a:pt x="1954" y="52"/>
                </a:lnTo>
                <a:lnTo>
                  <a:pt x="1977" y="52"/>
                </a:lnTo>
                <a:lnTo>
                  <a:pt x="2263" y="83"/>
                </a:lnTo>
                <a:lnTo>
                  <a:pt x="2388" y="136"/>
                </a:lnTo>
                <a:lnTo>
                  <a:pt x="2434" y="136"/>
                </a:lnTo>
                <a:lnTo>
                  <a:pt x="2457" y="146"/>
                </a:lnTo>
                <a:lnTo>
                  <a:pt x="2491" y="146"/>
                </a:lnTo>
                <a:lnTo>
                  <a:pt x="2514" y="146"/>
                </a:lnTo>
                <a:lnTo>
                  <a:pt x="2525" y="167"/>
                </a:lnTo>
                <a:lnTo>
                  <a:pt x="2549" y="167"/>
                </a:lnTo>
                <a:lnTo>
                  <a:pt x="2571" y="167"/>
                </a:lnTo>
                <a:lnTo>
                  <a:pt x="2594" y="167"/>
                </a:lnTo>
                <a:lnTo>
                  <a:pt x="2617" y="167"/>
                </a:lnTo>
                <a:lnTo>
                  <a:pt x="2628" y="188"/>
                </a:lnTo>
                <a:lnTo>
                  <a:pt x="2651" y="188"/>
                </a:lnTo>
                <a:lnTo>
                  <a:pt x="2674" y="188"/>
                </a:lnTo>
                <a:lnTo>
                  <a:pt x="2696" y="188"/>
                </a:lnTo>
                <a:lnTo>
                  <a:pt x="2719" y="188"/>
                </a:lnTo>
                <a:lnTo>
                  <a:pt x="2743" y="188"/>
                </a:lnTo>
                <a:lnTo>
                  <a:pt x="2766" y="188"/>
                </a:lnTo>
                <a:lnTo>
                  <a:pt x="2799" y="198"/>
                </a:lnTo>
                <a:lnTo>
                  <a:pt x="2823" y="229"/>
                </a:lnTo>
                <a:lnTo>
                  <a:pt x="2845" y="229"/>
                </a:lnTo>
                <a:lnTo>
                  <a:pt x="2880" y="240"/>
                </a:lnTo>
                <a:lnTo>
                  <a:pt x="2891" y="261"/>
                </a:lnTo>
                <a:lnTo>
                  <a:pt x="2903" y="282"/>
                </a:lnTo>
                <a:lnTo>
                  <a:pt x="2903" y="302"/>
                </a:lnTo>
                <a:lnTo>
                  <a:pt x="2925" y="302"/>
                </a:lnTo>
                <a:lnTo>
                  <a:pt x="2948" y="334"/>
                </a:lnTo>
                <a:lnTo>
                  <a:pt x="2971" y="344"/>
                </a:lnTo>
                <a:lnTo>
                  <a:pt x="2994" y="344"/>
                </a:lnTo>
                <a:lnTo>
                  <a:pt x="3005" y="365"/>
                </a:lnTo>
                <a:lnTo>
                  <a:pt x="3005" y="396"/>
                </a:lnTo>
                <a:lnTo>
                  <a:pt x="3028" y="407"/>
                </a:lnTo>
                <a:lnTo>
                  <a:pt x="3050" y="407"/>
                </a:lnTo>
                <a:lnTo>
                  <a:pt x="3050" y="438"/>
                </a:lnTo>
                <a:lnTo>
                  <a:pt x="3050" y="459"/>
                </a:lnTo>
                <a:lnTo>
                  <a:pt x="3050" y="480"/>
                </a:lnTo>
                <a:lnTo>
                  <a:pt x="3050" y="501"/>
                </a:lnTo>
                <a:lnTo>
                  <a:pt x="3028" y="501"/>
                </a:lnTo>
                <a:lnTo>
                  <a:pt x="3050" y="521"/>
                </a:lnTo>
                <a:lnTo>
                  <a:pt x="3050" y="542"/>
                </a:lnTo>
                <a:lnTo>
                  <a:pt x="3050" y="574"/>
                </a:lnTo>
                <a:lnTo>
                  <a:pt x="3062" y="605"/>
                </a:lnTo>
                <a:lnTo>
                  <a:pt x="3062" y="636"/>
                </a:lnTo>
                <a:lnTo>
                  <a:pt x="3062" y="657"/>
                </a:lnTo>
                <a:lnTo>
                  <a:pt x="3062" y="678"/>
                </a:lnTo>
                <a:lnTo>
                  <a:pt x="3062" y="699"/>
                </a:lnTo>
                <a:lnTo>
                  <a:pt x="3062" y="720"/>
                </a:lnTo>
                <a:lnTo>
                  <a:pt x="3062" y="741"/>
                </a:lnTo>
                <a:lnTo>
                  <a:pt x="3074" y="761"/>
                </a:lnTo>
                <a:lnTo>
                  <a:pt x="3097" y="814"/>
                </a:lnTo>
                <a:lnTo>
                  <a:pt x="3097" y="845"/>
                </a:lnTo>
                <a:lnTo>
                  <a:pt x="3097" y="866"/>
                </a:lnTo>
                <a:lnTo>
                  <a:pt x="3097" y="887"/>
                </a:lnTo>
                <a:lnTo>
                  <a:pt x="3097" y="907"/>
                </a:lnTo>
                <a:lnTo>
                  <a:pt x="3097" y="939"/>
                </a:lnTo>
                <a:lnTo>
                  <a:pt x="3097" y="960"/>
                </a:lnTo>
                <a:lnTo>
                  <a:pt x="3097" y="980"/>
                </a:lnTo>
                <a:lnTo>
                  <a:pt x="3097" y="1012"/>
                </a:lnTo>
                <a:lnTo>
                  <a:pt x="3120" y="1012"/>
                </a:lnTo>
                <a:lnTo>
                  <a:pt x="3120" y="1033"/>
                </a:lnTo>
                <a:lnTo>
                  <a:pt x="3120" y="1074"/>
                </a:lnTo>
                <a:lnTo>
                  <a:pt x="3120" y="1095"/>
                </a:lnTo>
                <a:lnTo>
                  <a:pt x="3120" y="1116"/>
                </a:lnTo>
                <a:lnTo>
                  <a:pt x="3097" y="1116"/>
                </a:lnTo>
                <a:lnTo>
                  <a:pt x="3085" y="1147"/>
                </a:lnTo>
                <a:lnTo>
                  <a:pt x="3062" y="1189"/>
                </a:lnTo>
                <a:lnTo>
                  <a:pt x="3062" y="1210"/>
                </a:lnTo>
                <a:lnTo>
                  <a:pt x="3062" y="1231"/>
                </a:lnTo>
                <a:lnTo>
                  <a:pt x="3062" y="1262"/>
                </a:lnTo>
                <a:lnTo>
                  <a:pt x="3085" y="1293"/>
                </a:lnTo>
                <a:lnTo>
                  <a:pt x="3085" y="1325"/>
                </a:lnTo>
                <a:lnTo>
                  <a:pt x="3085" y="1345"/>
                </a:lnTo>
                <a:lnTo>
                  <a:pt x="3085" y="1366"/>
                </a:lnTo>
                <a:lnTo>
                  <a:pt x="3085" y="1387"/>
                </a:lnTo>
                <a:lnTo>
                  <a:pt x="3085" y="1408"/>
                </a:lnTo>
                <a:lnTo>
                  <a:pt x="3085" y="1429"/>
                </a:lnTo>
                <a:lnTo>
                  <a:pt x="3085" y="1450"/>
                </a:lnTo>
                <a:lnTo>
                  <a:pt x="3085" y="1471"/>
                </a:lnTo>
                <a:lnTo>
                  <a:pt x="3085" y="1512"/>
                </a:lnTo>
                <a:lnTo>
                  <a:pt x="3085" y="1533"/>
                </a:lnTo>
                <a:lnTo>
                  <a:pt x="3097" y="1554"/>
                </a:lnTo>
                <a:lnTo>
                  <a:pt x="3097" y="1575"/>
                </a:lnTo>
                <a:lnTo>
                  <a:pt x="3085" y="1596"/>
                </a:lnTo>
                <a:lnTo>
                  <a:pt x="3085" y="1617"/>
                </a:lnTo>
                <a:lnTo>
                  <a:pt x="3085" y="1648"/>
                </a:lnTo>
                <a:lnTo>
                  <a:pt x="3085" y="1669"/>
                </a:lnTo>
                <a:lnTo>
                  <a:pt x="3074" y="1690"/>
                </a:lnTo>
                <a:lnTo>
                  <a:pt x="3074" y="1711"/>
                </a:lnTo>
                <a:lnTo>
                  <a:pt x="3074" y="1731"/>
                </a:lnTo>
                <a:lnTo>
                  <a:pt x="3074" y="1752"/>
                </a:lnTo>
                <a:lnTo>
                  <a:pt x="3062" y="1784"/>
                </a:lnTo>
                <a:lnTo>
                  <a:pt x="3040" y="1784"/>
                </a:lnTo>
                <a:lnTo>
                  <a:pt x="3040" y="1804"/>
                </a:lnTo>
                <a:lnTo>
                  <a:pt x="3028" y="1825"/>
                </a:lnTo>
                <a:lnTo>
                  <a:pt x="3028" y="1846"/>
                </a:lnTo>
                <a:lnTo>
                  <a:pt x="3005" y="1857"/>
                </a:lnTo>
                <a:lnTo>
                  <a:pt x="2994" y="1877"/>
                </a:lnTo>
                <a:lnTo>
                  <a:pt x="2971" y="1888"/>
                </a:lnTo>
                <a:lnTo>
                  <a:pt x="2960" y="1909"/>
                </a:lnTo>
                <a:lnTo>
                  <a:pt x="2948" y="1930"/>
                </a:lnTo>
                <a:lnTo>
                  <a:pt x="2937" y="1950"/>
                </a:lnTo>
                <a:lnTo>
                  <a:pt x="2903" y="1950"/>
                </a:lnTo>
                <a:lnTo>
                  <a:pt x="2880" y="1971"/>
                </a:lnTo>
                <a:lnTo>
                  <a:pt x="2856" y="1971"/>
                </a:lnTo>
                <a:lnTo>
                  <a:pt x="2834" y="1971"/>
                </a:lnTo>
                <a:lnTo>
                  <a:pt x="2811" y="1982"/>
                </a:lnTo>
                <a:lnTo>
                  <a:pt x="2788" y="1992"/>
                </a:lnTo>
                <a:lnTo>
                  <a:pt x="2766" y="2013"/>
                </a:lnTo>
                <a:lnTo>
                  <a:pt x="2731" y="2044"/>
                </a:lnTo>
                <a:lnTo>
                  <a:pt x="2708" y="2044"/>
                </a:lnTo>
                <a:lnTo>
                  <a:pt x="2686" y="2065"/>
                </a:lnTo>
                <a:lnTo>
                  <a:pt x="2662" y="2076"/>
                </a:lnTo>
                <a:lnTo>
                  <a:pt x="2639" y="2065"/>
                </a:lnTo>
                <a:lnTo>
                  <a:pt x="2617" y="2076"/>
                </a:lnTo>
                <a:lnTo>
                  <a:pt x="2594" y="2076"/>
                </a:lnTo>
                <a:lnTo>
                  <a:pt x="2549" y="2076"/>
                </a:lnTo>
                <a:lnTo>
                  <a:pt x="2525" y="2076"/>
                </a:lnTo>
                <a:lnTo>
                  <a:pt x="2491" y="2076"/>
                </a:lnTo>
                <a:lnTo>
                  <a:pt x="2468" y="2086"/>
                </a:lnTo>
                <a:lnTo>
                  <a:pt x="2445" y="2086"/>
                </a:lnTo>
                <a:lnTo>
                  <a:pt x="2422" y="2086"/>
                </a:lnTo>
                <a:lnTo>
                  <a:pt x="2388" y="2107"/>
                </a:lnTo>
                <a:lnTo>
                  <a:pt x="2365" y="2117"/>
                </a:lnTo>
                <a:lnTo>
                  <a:pt x="2342" y="2117"/>
                </a:lnTo>
                <a:lnTo>
                  <a:pt x="2320" y="2096"/>
                </a:lnTo>
                <a:lnTo>
                  <a:pt x="2297" y="2096"/>
                </a:lnTo>
                <a:lnTo>
                  <a:pt x="2273" y="2117"/>
                </a:lnTo>
                <a:lnTo>
                  <a:pt x="2251" y="2117"/>
                </a:lnTo>
                <a:lnTo>
                  <a:pt x="2228" y="2117"/>
                </a:lnTo>
                <a:lnTo>
                  <a:pt x="2205" y="2117"/>
                </a:lnTo>
                <a:lnTo>
                  <a:pt x="2171" y="2117"/>
                </a:lnTo>
                <a:lnTo>
                  <a:pt x="2148" y="2128"/>
                </a:lnTo>
                <a:lnTo>
                  <a:pt x="2114" y="2128"/>
                </a:lnTo>
                <a:lnTo>
                  <a:pt x="2091" y="2128"/>
                </a:lnTo>
                <a:lnTo>
                  <a:pt x="2068" y="2138"/>
                </a:lnTo>
                <a:lnTo>
                  <a:pt x="2046" y="2138"/>
                </a:lnTo>
                <a:lnTo>
                  <a:pt x="2022" y="2149"/>
                </a:lnTo>
                <a:lnTo>
                  <a:pt x="1999" y="2149"/>
                </a:lnTo>
                <a:lnTo>
                  <a:pt x="1977" y="2159"/>
                </a:lnTo>
                <a:lnTo>
                  <a:pt x="1954" y="2159"/>
                </a:lnTo>
                <a:lnTo>
                  <a:pt x="1931" y="2169"/>
                </a:lnTo>
                <a:lnTo>
                  <a:pt x="1908" y="2180"/>
                </a:lnTo>
                <a:lnTo>
                  <a:pt x="1874" y="2190"/>
                </a:lnTo>
                <a:lnTo>
                  <a:pt x="1851" y="2180"/>
                </a:lnTo>
                <a:lnTo>
                  <a:pt x="1805" y="2180"/>
                </a:lnTo>
                <a:lnTo>
                  <a:pt x="1782" y="2190"/>
                </a:lnTo>
                <a:lnTo>
                  <a:pt x="1760" y="2190"/>
                </a:lnTo>
                <a:lnTo>
                  <a:pt x="1737" y="2190"/>
                </a:lnTo>
                <a:lnTo>
                  <a:pt x="1702" y="2190"/>
                </a:lnTo>
                <a:lnTo>
                  <a:pt x="1680" y="2190"/>
                </a:lnTo>
                <a:lnTo>
                  <a:pt x="1645" y="2201"/>
                </a:lnTo>
                <a:lnTo>
                  <a:pt x="1623" y="2201"/>
                </a:lnTo>
                <a:lnTo>
                  <a:pt x="1600" y="2201"/>
                </a:lnTo>
                <a:lnTo>
                  <a:pt x="1543" y="2201"/>
                </a:lnTo>
                <a:lnTo>
                  <a:pt x="1486" y="2232"/>
                </a:lnTo>
                <a:lnTo>
                  <a:pt x="1462" y="2232"/>
                </a:lnTo>
                <a:lnTo>
                  <a:pt x="1451" y="2211"/>
                </a:lnTo>
                <a:lnTo>
                  <a:pt x="1428" y="2211"/>
                </a:lnTo>
                <a:lnTo>
                  <a:pt x="1394" y="2211"/>
                </a:lnTo>
                <a:lnTo>
                  <a:pt x="1371" y="2211"/>
                </a:lnTo>
                <a:lnTo>
                  <a:pt x="1337" y="2211"/>
                </a:lnTo>
                <a:lnTo>
                  <a:pt x="1314" y="2211"/>
                </a:lnTo>
                <a:lnTo>
                  <a:pt x="1291" y="2211"/>
                </a:lnTo>
                <a:lnTo>
                  <a:pt x="1268" y="2211"/>
                </a:lnTo>
                <a:lnTo>
                  <a:pt x="1257" y="2190"/>
                </a:lnTo>
                <a:lnTo>
                  <a:pt x="1234" y="2190"/>
                </a:lnTo>
                <a:lnTo>
                  <a:pt x="1200" y="2180"/>
                </a:lnTo>
                <a:lnTo>
                  <a:pt x="1177" y="2180"/>
                </a:lnTo>
                <a:lnTo>
                  <a:pt x="1142" y="2180"/>
                </a:lnTo>
                <a:lnTo>
                  <a:pt x="1085" y="2180"/>
                </a:lnTo>
                <a:lnTo>
                  <a:pt x="1063" y="2180"/>
                </a:lnTo>
                <a:lnTo>
                  <a:pt x="1040" y="2180"/>
                </a:lnTo>
                <a:lnTo>
                  <a:pt x="1016" y="2180"/>
                </a:lnTo>
                <a:lnTo>
                  <a:pt x="993" y="2180"/>
                </a:lnTo>
                <a:lnTo>
                  <a:pt x="971" y="2159"/>
                </a:lnTo>
                <a:lnTo>
                  <a:pt x="936" y="2138"/>
                </a:lnTo>
                <a:lnTo>
                  <a:pt x="914" y="2128"/>
                </a:lnTo>
                <a:lnTo>
                  <a:pt x="879" y="2128"/>
                </a:lnTo>
                <a:lnTo>
                  <a:pt x="856" y="2128"/>
                </a:lnTo>
                <a:lnTo>
                  <a:pt x="834" y="2128"/>
                </a:lnTo>
                <a:lnTo>
                  <a:pt x="674" y="2169"/>
                </a:lnTo>
                <a:lnTo>
                  <a:pt x="651" y="2169"/>
                </a:lnTo>
                <a:lnTo>
                  <a:pt x="628" y="2169"/>
                </a:lnTo>
                <a:lnTo>
                  <a:pt x="605" y="2169"/>
                </a:lnTo>
                <a:lnTo>
                  <a:pt x="582" y="2169"/>
                </a:lnTo>
                <a:lnTo>
                  <a:pt x="560" y="2169"/>
                </a:lnTo>
                <a:lnTo>
                  <a:pt x="537" y="2169"/>
                </a:lnTo>
                <a:lnTo>
                  <a:pt x="514" y="2169"/>
                </a:lnTo>
                <a:lnTo>
                  <a:pt x="491" y="2169"/>
                </a:lnTo>
                <a:lnTo>
                  <a:pt x="491" y="2149"/>
                </a:lnTo>
                <a:lnTo>
                  <a:pt x="468" y="2128"/>
                </a:lnTo>
                <a:lnTo>
                  <a:pt x="423" y="2117"/>
                </a:lnTo>
                <a:lnTo>
                  <a:pt x="400" y="2117"/>
                </a:lnTo>
                <a:lnTo>
                  <a:pt x="376" y="2117"/>
                </a:lnTo>
                <a:lnTo>
                  <a:pt x="308" y="2117"/>
                </a:lnTo>
                <a:lnTo>
                  <a:pt x="251" y="2117"/>
                </a:lnTo>
                <a:lnTo>
                  <a:pt x="239" y="2096"/>
                </a:lnTo>
                <a:lnTo>
                  <a:pt x="216" y="2086"/>
                </a:lnTo>
                <a:lnTo>
                  <a:pt x="194" y="2086"/>
                </a:lnTo>
                <a:lnTo>
                  <a:pt x="171" y="2065"/>
                </a:lnTo>
                <a:lnTo>
                  <a:pt x="148" y="2065"/>
                </a:lnTo>
                <a:lnTo>
                  <a:pt x="137" y="2044"/>
                </a:lnTo>
                <a:lnTo>
                  <a:pt x="125" y="2023"/>
                </a:lnTo>
                <a:lnTo>
                  <a:pt x="125" y="2003"/>
                </a:lnTo>
                <a:lnTo>
                  <a:pt x="114" y="1982"/>
                </a:lnTo>
                <a:lnTo>
                  <a:pt x="114" y="1961"/>
                </a:lnTo>
                <a:lnTo>
                  <a:pt x="114" y="1940"/>
                </a:lnTo>
                <a:lnTo>
                  <a:pt x="79" y="1930"/>
                </a:lnTo>
                <a:lnTo>
                  <a:pt x="79" y="1898"/>
                </a:lnTo>
                <a:lnTo>
                  <a:pt x="79" y="1877"/>
                </a:lnTo>
                <a:lnTo>
                  <a:pt x="79" y="1846"/>
                </a:lnTo>
                <a:lnTo>
                  <a:pt x="79" y="1804"/>
                </a:lnTo>
                <a:lnTo>
                  <a:pt x="79" y="1784"/>
                </a:lnTo>
                <a:lnTo>
                  <a:pt x="79" y="1763"/>
                </a:lnTo>
                <a:lnTo>
                  <a:pt x="79" y="1742"/>
                </a:lnTo>
                <a:lnTo>
                  <a:pt x="79" y="1721"/>
                </a:lnTo>
                <a:lnTo>
                  <a:pt x="69" y="1700"/>
                </a:lnTo>
                <a:lnTo>
                  <a:pt x="57" y="1669"/>
                </a:lnTo>
                <a:lnTo>
                  <a:pt x="34" y="1648"/>
                </a:lnTo>
                <a:lnTo>
                  <a:pt x="22" y="1627"/>
                </a:lnTo>
                <a:lnTo>
                  <a:pt x="0" y="1606"/>
                </a:lnTo>
                <a:lnTo>
                  <a:pt x="0" y="1575"/>
                </a:lnTo>
                <a:lnTo>
                  <a:pt x="22" y="1554"/>
                </a:lnTo>
                <a:lnTo>
                  <a:pt x="45" y="1523"/>
                </a:lnTo>
                <a:lnTo>
                  <a:pt x="79" y="1491"/>
                </a:lnTo>
                <a:lnTo>
                  <a:pt x="69" y="1439"/>
                </a:lnTo>
                <a:lnTo>
                  <a:pt x="57" y="1418"/>
                </a:lnTo>
                <a:lnTo>
                  <a:pt x="69" y="1387"/>
                </a:lnTo>
                <a:lnTo>
                  <a:pt x="79" y="1366"/>
                </a:lnTo>
                <a:lnTo>
                  <a:pt x="79" y="1335"/>
                </a:lnTo>
                <a:lnTo>
                  <a:pt x="79" y="1304"/>
                </a:lnTo>
                <a:lnTo>
                  <a:pt x="57" y="1252"/>
                </a:lnTo>
                <a:lnTo>
                  <a:pt x="57" y="1231"/>
                </a:lnTo>
                <a:lnTo>
                  <a:pt x="69" y="1189"/>
                </a:lnTo>
                <a:lnTo>
                  <a:pt x="45" y="1168"/>
                </a:lnTo>
                <a:lnTo>
                  <a:pt x="45" y="1147"/>
                </a:lnTo>
                <a:lnTo>
                  <a:pt x="22" y="1126"/>
                </a:lnTo>
                <a:lnTo>
                  <a:pt x="11" y="1095"/>
                </a:lnTo>
                <a:lnTo>
                  <a:pt x="22" y="1053"/>
                </a:lnTo>
                <a:lnTo>
                  <a:pt x="22" y="991"/>
                </a:lnTo>
                <a:lnTo>
                  <a:pt x="22" y="970"/>
                </a:lnTo>
                <a:lnTo>
                  <a:pt x="11" y="949"/>
                </a:lnTo>
                <a:lnTo>
                  <a:pt x="11" y="928"/>
                </a:lnTo>
                <a:lnTo>
                  <a:pt x="11" y="907"/>
                </a:lnTo>
                <a:lnTo>
                  <a:pt x="34" y="887"/>
                </a:lnTo>
                <a:lnTo>
                  <a:pt x="34" y="866"/>
                </a:lnTo>
                <a:lnTo>
                  <a:pt x="34" y="834"/>
                </a:lnTo>
                <a:lnTo>
                  <a:pt x="34" y="814"/>
                </a:lnTo>
                <a:lnTo>
                  <a:pt x="34" y="793"/>
                </a:lnTo>
                <a:lnTo>
                  <a:pt x="11" y="793"/>
                </a:lnTo>
                <a:lnTo>
                  <a:pt x="0" y="772"/>
                </a:lnTo>
                <a:lnTo>
                  <a:pt x="22" y="751"/>
                </a:lnTo>
                <a:lnTo>
                  <a:pt x="34" y="730"/>
                </a:lnTo>
                <a:lnTo>
                  <a:pt x="34" y="709"/>
                </a:lnTo>
                <a:lnTo>
                  <a:pt x="34" y="688"/>
                </a:lnTo>
                <a:lnTo>
                  <a:pt x="11" y="678"/>
                </a:lnTo>
                <a:lnTo>
                  <a:pt x="11" y="657"/>
                </a:lnTo>
                <a:lnTo>
                  <a:pt x="11" y="636"/>
                </a:lnTo>
                <a:lnTo>
                  <a:pt x="34" y="626"/>
                </a:lnTo>
                <a:lnTo>
                  <a:pt x="11" y="615"/>
                </a:lnTo>
                <a:lnTo>
                  <a:pt x="11" y="595"/>
                </a:lnTo>
                <a:lnTo>
                  <a:pt x="0" y="595"/>
                </a:lnTo>
              </a:path>
            </a:pathLst>
          </a:custGeom>
          <a:solidFill>
            <a:schemeClr val="folHlink"/>
          </a:solidFill>
          <a:ln w="50800" cap="rnd">
            <a:solidFill>
              <a:schemeClr val="tx1"/>
            </a:solidFill>
            <a:prstDash val="sysDot"/>
            <a:round/>
          </a:ln>
        </p:spPr>
        <p:txBody>
          <a:bodyPr/>
          <a:lstStyle/>
          <a:p>
            <a:endParaRPr lang="en-GB" sz="1050"/>
          </a:p>
        </p:txBody>
      </p:sp>
      <p:sp>
        <p:nvSpPr>
          <p:cNvPr id="29700" name="Freeform 1029"/>
          <p:cNvSpPr/>
          <p:nvPr/>
        </p:nvSpPr>
        <p:spPr bwMode="blackWhite">
          <a:xfrm>
            <a:off x="4629150" y="2686050"/>
            <a:ext cx="1042988" cy="1894285"/>
          </a:xfrm>
          <a:custGeom>
            <a:avLst/>
            <a:gdLst>
              <a:gd name="T0" fmla="*/ 2147483647 w 1499"/>
              <a:gd name="T1" fmla="*/ 2147483647 h 1489"/>
              <a:gd name="T2" fmla="*/ 2147483647 w 1499"/>
              <a:gd name="T3" fmla="*/ 2147483647 h 1489"/>
              <a:gd name="T4" fmla="*/ 2147483647 w 1499"/>
              <a:gd name="T5" fmla="*/ 2147483647 h 1489"/>
              <a:gd name="T6" fmla="*/ 2147483647 w 1499"/>
              <a:gd name="T7" fmla="*/ 2147483647 h 1489"/>
              <a:gd name="T8" fmla="*/ 2147483647 w 1499"/>
              <a:gd name="T9" fmla="*/ 2147483647 h 1489"/>
              <a:gd name="T10" fmla="*/ 2147483647 w 1499"/>
              <a:gd name="T11" fmla="*/ 2147483647 h 1489"/>
              <a:gd name="T12" fmla="*/ 2147483647 w 1499"/>
              <a:gd name="T13" fmla="*/ 2147483647 h 1489"/>
              <a:gd name="T14" fmla="*/ 2147483647 w 1499"/>
              <a:gd name="T15" fmla="*/ 2147483647 h 1489"/>
              <a:gd name="T16" fmla="*/ 2147483647 w 1499"/>
              <a:gd name="T17" fmla="*/ 2147483647 h 1489"/>
              <a:gd name="T18" fmla="*/ 2147483647 w 1499"/>
              <a:gd name="T19" fmla="*/ 2147483647 h 1489"/>
              <a:gd name="T20" fmla="*/ 2147483647 w 1499"/>
              <a:gd name="T21" fmla="*/ 2147483647 h 1489"/>
              <a:gd name="T22" fmla="*/ 2147483647 w 1499"/>
              <a:gd name="T23" fmla="*/ 2147483647 h 1489"/>
              <a:gd name="T24" fmla="*/ 2147483647 w 1499"/>
              <a:gd name="T25" fmla="*/ 2147483647 h 1489"/>
              <a:gd name="T26" fmla="*/ 2147483647 w 1499"/>
              <a:gd name="T27" fmla="*/ 0 h 1489"/>
              <a:gd name="T28" fmla="*/ 2147483647 w 1499"/>
              <a:gd name="T29" fmla="*/ 2147483647 h 1489"/>
              <a:gd name="T30" fmla="*/ 2147483647 w 1499"/>
              <a:gd name="T31" fmla="*/ 2147483647 h 1489"/>
              <a:gd name="T32" fmla="*/ 2147483647 w 1499"/>
              <a:gd name="T33" fmla="*/ 2147483647 h 1489"/>
              <a:gd name="T34" fmla="*/ 2147483647 w 1499"/>
              <a:gd name="T35" fmla="*/ 2147483647 h 1489"/>
              <a:gd name="T36" fmla="*/ 2147483647 w 1499"/>
              <a:gd name="T37" fmla="*/ 2147483647 h 1489"/>
              <a:gd name="T38" fmla="*/ 2147483647 w 1499"/>
              <a:gd name="T39" fmla="*/ 2147483647 h 1489"/>
              <a:gd name="T40" fmla="*/ 2147483647 w 1499"/>
              <a:gd name="T41" fmla="*/ 2147483647 h 1489"/>
              <a:gd name="T42" fmla="*/ 2147483647 w 1499"/>
              <a:gd name="T43" fmla="*/ 2147483647 h 1489"/>
              <a:gd name="T44" fmla="*/ 2147483647 w 1499"/>
              <a:gd name="T45" fmla="*/ 2147483647 h 1489"/>
              <a:gd name="T46" fmla="*/ 2147483647 w 1499"/>
              <a:gd name="T47" fmla="*/ 2147483647 h 1489"/>
              <a:gd name="T48" fmla="*/ 2147483647 w 1499"/>
              <a:gd name="T49" fmla="*/ 2147483647 h 1489"/>
              <a:gd name="T50" fmla="*/ 2147483647 w 1499"/>
              <a:gd name="T51" fmla="*/ 2147483647 h 1489"/>
              <a:gd name="T52" fmla="*/ 2147483647 w 1499"/>
              <a:gd name="T53" fmla="*/ 2147483647 h 1489"/>
              <a:gd name="T54" fmla="*/ 2147483647 w 1499"/>
              <a:gd name="T55" fmla="*/ 2147483647 h 1489"/>
              <a:gd name="T56" fmla="*/ 2147483647 w 1499"/>
              <a:gd name="T57" fmla="*/ 2147483647 h 1489"/>
              <a:gd name="T58" fmla="*/ 2147483647 w 1499"/>
              <a:gd name="T59" fmla="*/ 2147483647 h 1489"/>
              <a:gd name="T60" fmla="*/ 2147483647 w 1499"/>
              <a:gd name="T61" fmla="*/ 2147483647 h 1489"/>
              <a:gd name="T62" fmla="*/ 2147483647 w 1499"/>
              <a:gd name="T63" fmla="*/ 2147483647 h 1489"/>
              <a:gd name="T64" fmla="*/ 2147483647 w 1499"/>
              <a:gd name="T65" fmla="*/ 2147483647 h 1489"/>
              <a:gd name="T66" fmla="*/ 2147483647 w 1499"/>
              <a:gd name="T67" fmla="*/ 2147483647 h 1489"/>
              <a:gd name="T68" fmla="*/ 2147483647 w 1499"/>
              <a:gd name="T69" fmla="*/ 2147483647 h 1489"/>
              <a:gd name="T70" fmla="*/ 2147483647 w 1499"/>
              <a:gd name="T71" fmla="*/ 2147483647 h 1489"/>
              <a:gd name="T72" fmla="*/ 2147483647 w 1499"/>
              <a:gd name="T73" fmla="*/ 2147483647 h 1489"/>
              <a:gd name="T74" fmla="*/ 2147483647 w 1499"/>
              <a:gd name="T75" fmla="*/ 2147483647 h 1489"/>
              <a:gd name="T76" fmla="*/ 2147483647 w 1499"/>
              <a:gd name="T77" fmla="*/ 2147483647 h 1489"/>
              <a:gd name="T78" fmla="*/ 2147483647 w 1499"/>
              <a:gd name="T79" fmla="*/ 2147483647 h 1489"/>
              <a:gd name="T80" fmla="*/ 2147483647 w 1499"/>
              <a:gd name="T81" fmla="*/ 2147483647 h 1489"/>
              <a:gd name="T82" fmla="*/ 2147483647 w 1499"/>
              <a:gd name="T83" fmla="*/ 2147483647 h 1489"/>
              <a:gd name="T84" fmla="*/ 2147483647 w 1499"/>
              <a:gd name="T85" fmla="*/ 2147483647 h 1489"/>
              <a:gd name="T86" fmla="*/ 2147483647 w 1499"/>
              <a:gd name="T87" fmla="*/ 2147483647 h 1489"/>
              <a:gd name="T88" fmla="*/ 2147483647 w 1499"/>
              <a:gd name="T89" fmla="*/ 2147483647 h 1489"/>
              <a:gd name="T90" fmla="*/ 2147483647 w 1499"/>
              <a:gd name="T91" fmla="*/ 2147483647 h 1489"/>
              <a:gd name="T92" fmla="*/ 2147483647 w 1499"/>
              <a:gd name="T93" fmla="*/ 2147483647 h 1489"/>
              <a:gd name="T94" fmla="*/ 2147483647 w 1499"/>
              <a:gd name="T95" fmla="*/ 2147483647 h 1489"/>
              <a:gd name="T96" fmla="*/ 2147483647 w 1499"/>
              <a:gd name="T97" fmla="*/ 2147483647 h 1489"/>
              <a:gd name="T98" fmla="*/ 2147483647 w 1499"/>
              <a:gd name="T99" fmla="*/ 2147483647 h 1489"/>
              <a:gd name="T100" fmla="*/ 2147483647 w 1499"/>
              <a:gd name="T101" fmla="*/ 2147483647 h 1489"/>
              <a:gd name="T102" fmla="*/ 2147483647 w 1499"/>
              <a:gd name="T103" fmla="*/ 2147483647 h 1489"/>
              <a:gd name="T104" fmla="*/ 0 w 1499"/>
              <a:gd name="T105" fmla="*/ 2147483647 h 1489"/>
              <a:gd name="T106" fmla="*/ 2147483647 w 1499"/>
              <a:gd name="T107" fmla="*/ 2147483647 h 1489"/>
              <a:gd name="T108" fmla="*/ 2147483647 w 1499"/>
              <a:gd name="T109" fmla="*/ 2147483647 h 1489"/>
              <a:gd name="T110" fmla="*/ 2147483647 w 1499"/>
              <a:gd name="T111" fmla="*/ 2147483647 h 1489"/>
              <a:gd name="T112" fmla="*/ 2147483647 w 1499"/>
              <a:gd name="T113" fmla="*/ 2147483647 h 1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9"/>
              <a:gd name="T172" fmla="*/ 0 h 1489"/>
              <a:gd name="T173" fmla="*/ 1499 w 1499"/>
              <a:gd name="T174" fmla="*/ 1489 h 1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9" h="1489">
                <a:moveTo>
                  <a:pt x="12" y="630"/>
                </a:moveTo>
                <a:lnTo>
                  <a:pt x="12" y="603"/>
                </a:lnTo>
                <a:lnTo>
                  <a:pt x="25" y="576"/>
                </a:lnTo>
                <a:lnTo>
                  <a:pt x="25" y="549"/>
                </a:lnTo>
                <a:lnTo>
                  <a:pt x="25" y="522"/>
                </a:lnTo>
                <a:lnTo>
                  <a:pt x="25" y="496"/>
                </a:lnTo>
                <a:lnTo>
                  <a:pt x="38" y="469"/>
                </a:lnTo>
                <a:lnTo>
                  <a:pt x="38" y="442"/>
                </a:lnTo>
                <a:lnTo>
                  <a:pt x="38" y="415"/>
                </a:lnTo>
                <a:lnTo>
                  <a:pt x="38" y="388"/>
                </a:lnTo>
                <a:lnTo>
                  <a:pt x="38" y="361"/>
                </a:lnTo>
                <a:lnTo>
                  <a:pt x="50" y="335"/>
                </a:lnTo>
                <a:lnTo>
                  <a:pt x="76" y="335"/>
                </a:lnTo>
                <a:lnTo>
                  <a:pt x="102" y="308"/>
                </a:lnTo>
                <a:lnTo>
                  <a:pt x="115" y="281"/>
                </a:lnTo>
                <a:lnTo>
                  <a:pt x="115" y="254"/>
                </a:lnTo>
                <a:lnTo>
                  <a:pt x="128" y="227"/>
                </a:lnTo>
                <a:lnTo>
                  <a:pt x="153" y="227"/>
                </a:lnTo>
                <a:lnTo>
                  <a:pt x="191" y="227"/>
                </a:lnTo>
                <a:lnTo>
                  <a:pt x="230" y="214"/>
                </a:lnTo>
                <a:lnTo>
                  <a:pt x="256" y="214"/>
                </a:lnTo>
                <a:lnTo>
                  <a:pt x="282" y="214"/>
                </a:lnTo>
                <a:lnTo>
                  <a:pt x="307" y="174"/>
                </a:lnTo>
                <a:lnTo>
                  <a:pt x="307" y="147"/>
                </a:lnTo>
                <a:lnTo>
                  <a:pt x="320" y="107"/>
                </a:lnTo>
                <a:lnTo>
                  <a:pt x="345" y="93"/>
                </a:lnTo>
                <a:lnTo>
                  <a:pt x="371" y="93"/>
                </a:lnTo>
                <a:lnTo>
                  <a:pt x="396" y="80"/>
                </a:lnTo>
                <a:lnTo>
                  <a:pt x="423" y="53"/>
                </a:lnTo>
                <a:lnTo>
                  <a:pt x="435" y="26"/>
                </a:lnTo>
                <a:lnTo>
                  <a:pt x="461" y="26"/>
                </a:lnTo>
                <a:lnTo>
                  <a:pt x="486" y="26"/>
                </a:lnTo>
                <a:lnTo>
                  <a:pt x="512" y="26"/>
                </a:lnTo>
                <a:lnTo>
                  <a:pt x="524" y="53"/>
                </a:lnTo>
                <a:lnTo>
                  <a:pt x="537" y="26"/>
                </a:lnTo>
                <a:lnTo>
                  <a:pt x="562" y="26"/>
                </a:lnTo>
                <a:lnTo>
                  <a:pt x="589" y="26"/>
                </a:lnTo>
                <a:lnTo>
                  <a:pt x="627" y="13"/>
                </a:lnTo>
                <a:lnTo>
                  <a:pt x="653" y="13"/>
                </a:lnTo>
                <a:lnTo>
                  <a:pt x="678" y="13"/>
                </a:lnTo>
                <a:lnTo>
                  <a:pt x="703" y="0"/>
                </a:lnTo>
                <a:lnTo>
                  <a:pt x="729" y="0"/>
                </a:lnTo>
                <a:lnTo>
                  <a:pt x="755" y="0"/>
                </a:lnTo>
                <a:lnTo>
                  <a:pt x="781" y="13"/>
                </a:lnTo>
                <a:lnTo>
                  <a:pt x="806" y="13"/>
                </a:lnTo>
                <a:lnTo>
                  <a:pt x="832" y="13"/>
                </a:lnTo>
                <a:lnTo>
                  <a:pt x="883" y="13"/>
                </a:lnTo>
                <a:lnTo>
                  <a:pt x="935" y="13"/>
                </a:lnTo>
                <a:lnTo>
                  <a:pt x="960" y="13"/>
                </a:lnTo>
                <a:lnTo>
                  <a:pt x="1011" y="13"/>
                </a:lnTo>
                <a:lnTo>
                  <a:pt x="1036" y="13"/>
                </a:lnTo>
                <a:lnTo>
                  <a:pt x="1062" y="13"/>
                </a:lnTo>
                <a:lnTo>
                  <a:pt x="1088" y="13"/>
                </a:lnTo>
                <a:lnTo>
                  <a:pt x="1114" y="26"/>
                </a:lnTo>
                <a:lnTo>
                  <a:pt x="1152" y="53"/>
                </a:lnTo>
                <a:lnTo>
                  <a:pt x="1177" y="80"/>
                </a:lnTo>
                <a:lnTo>
                  <a:pt x="1215" y="93"/>
                </a:lnTo>
                <a:lnTo>
                  <a:pt x="1241" y="134"/>
                </a:lnTo>
                <a:lnTo>
                  <a:pt x="1267" y="147"/>
                </a:lnTo>
                <a:lnTo>
                  <a:pt x="1293" y="147"/>
                </a:lnTo>
                <a:lnTo>
                  <a:pt x="1344" y="174"/>
                </a:lnTo>
                <a:lnTo>
                  <a:pt x="1369" y="174"/>
                </a:lnTo>
                <a:lnTo>
                  <a:pt x="1369" y="201"/>
                </a:lnTo>
                <a:lnTo>
                  <a:pt x="1369" y="227"/>
                </a:lnTo>
                <a:lnTo>
                  <a:pt x="1407" y="241"/>
                </a:lnTo>
                <a:lnTo>
                  <a:pt x="1407" y="268"/>
                </a:lnTo>
                <a:lnTo>
                  <a:pt x="1407" y="308"/>
                </a:lnTo>
                <a:lnTo>
                  <a:pt x="1407" y="335"/>
                </a:lnTo>
                <a:lnTo>
                  <a:pt x="1407" y="361"/>
                </a:lnTo>
                <a:lnTo>
                  <a:pt x="1407" y="402"/>
                </a:lnTo>
                <a:lnTo>
                  <a:pt x="1421" y="442"/>
                </a:lnTo>
                <a:lnTo>
                  <a:pt x="1434" y="482"/>
                </a:lnTo>
                <a:lnTo>
                  <a:pt x="1434" y="509"/>
                </a:lnTo>
                <a:lnTo>
                  <a:pt x="1434" y="549"/>
                </a:lnTo>
                <a:lnTo>
                  <a:pt x="1472" y="589"/>
                </a:lnTo>
                <a:lnTo>
                  <a:pt x="1472" y="616"/>
                </a:lnTo>
                <a:lnTo>
                  <a:pt x="1472" y="643"/>
                </a:lnTo>
                <a:lnTo>
                  <a:pt x="1485" y="670"/>
                </a:lnTo>
                <a:lnTo>
                  <a:pt x="1498" y="697"/>
                </a:lnTo>
                <a:lnTo>
                  <a:pt x="1498" y="723"/>
                </a:lnTo>
                <a:lnTo>
                  <a:pt x="1498" y="764"/>
                </a:lnTo>
                <a:lnTo>
                  <a:pt x="1485" y="790"/>
                </a:lnTo>
                <a:lnTo>
                  <a:pt x="1485" y="817"/>
                </a:lnTo>
                <a:lnTo>
                  <a:pt x="1485" y="857"/>
                </a:lnTo>
                <a:lnTo>
                  <a:pt x="1485" y="884"/>
                </a:lnTo>
                <a:lnTo>
                  <a:pt x="1485" y="911"/>
                </a:lnTo>
                <a:lnTo>
                  <a:pt x="1472" y="951"/>
                </a:lnTo>
                <a:lnTo>
                  <a:pt x="1472" y="978"/>
                </a:lnTo>
                <a:lnTo>
                  <a:pt x="1447" y="992"/>
                </a:lnTo>
                <a:lnTo>
                  <a:pt x="1447" y="1032"/>
                </a:lnTo>
                <a:lnTo>
                  <a:pt x="1434" y="1059"/>
                </a:lnTo>
                <a:lnTo>
                  <a:pt x="1421" y="1085"/>
                </a:lnTo>
                <a:lnTo>
                  <a:pt x="1407" y="1112"/>
                </a:lnTo>
                <a:lnTo>
                  <a:pt x="1369" y="1112"/>
                </a:lnTo>
                <a:lnTo>
                  <a:pt x="1344" y="1112"/>
                </a:lnTo>
                <a:lnTo>
                  <a:pt x="1344" y="1152"/>
                </a:lnTo>
                <a:lnTo>
                  <a:pt x="1344" y="1179"/>
                </a:lnTo>
                <a:lnTo>
                  <a:pt x="1318" y="1193"/>
                </a:lnTo>
                <a:lnTo>
                  <a:pt x="1293" y="1193"/>
                </a:lnTo>
                <a:lnTo>
                  <a:pt x="1280" y="1219"/>
                </a:lnTo>
                <a:lnTo>
                  <a:pt x="1241" y="1219"/>
                </a:lnTo>
                <a:lnTo>
                  <a:pt x="1203" y="1233"/>
                </a:lnTo>
                <a:lnTo>
                  <a:pt x="1177" y="1233"/>
                </a:lnTo>
                <a:lnTo>
                  <a:pt x="1152" y="1246"/>
                </a:lnTo>
                <a:lnTo>
                  <a:pt x="1126" y="1273"/>
                </a:lnTo>
                <a:lnTo>
                  <a:pt x="1088" y="1286"/>
                </a:lnTo>
                <a:lnTo>
                  <a:pt x="1074" y="1313"/>
                </a:lnTo>
                <a:lnTo>
                  <a:pt x="1049" y="1313"/>
                </a:lnTo>
                <a:lnTo>
                  <a:pt x="1049" y="1340"/>
                </a:lnTo>
                <a:lnTo>
                  <a:pt x="1011" y="1340"/>
                </a:lnTo>
                <a:lnTo>
                  <a:pt x="985" y="1340"/>
                </a:lnTo>
                <a:lnTo>
                  <a:pt x="960" y="1340"/>
                </a:lnTo>
                <a:lnTo>
                  <a:pt x="935" y="1340"/>
                </a:lnTo>
                <a:lnTo>
                  <a:pt x="908" y="1353"/>
                </a:lnTo>
                <a:lnTo>
                  <a:pt x="883" y="1380"/>
                </a:lnTo>
                <a:lnTo>
                  <a:pt x="857" y="1380"/>
                </a:lnTo>
                <a:lnTo>
                  <a:pt x="844" y="1407"/>
                </a:lnTo>
                <a:lnTo>
                  <a:pt x="819" y="1434"/>
                </a:lnTo>
                <a:lnTo>
                  <a:pt x="781" y="1447"/>
                </a:lnTo>
                <a:lnTo>
                  <a:pt x="755" y="1447"/>
                </a:lnTo>
                <a:lnTo>
                  <a:pt x="716" y="1474"/>
                </a:lnTo>
                <a:lnTo>
                  <a:pt x="691" y="1474"/>
                </a:lnTo>
                <a:lnTo>
                  <a:pt x="653" y="1474"/>
                </a:lnTo>
                <a:lnTo>
                  <a:pt x="627" y="1488"/>
                </a:lnTo>
                <a:lnTo>
                  <a:pt x="614" y="1447"/>
                </a:lnTo>
                <a:lnTo>
                  <a:pt x="589" y="1434"/>
                </a:lnTo>
                <a:lnTo>
                  <a:pt x="562" y="1434"/>
                </a:lnTo>
                <a:lnTo>
                  <a:pt x="537" y="1434"/>
                </a:lnTo>
                <a:lnTo>
                  <a:pt x="512" y="1434"/>
                </a:lnTo>
                <a:lnTo>
                  <a:pt x="486" y="1434"/>
                </a:lnTo>
                <a:lnTo>
                  <a:pt x="473" y="1407"/>
                </a:lnTo>
                <a:lnTo>
                  <a:pt x="448" y="1394"/>
                </a:lnTo>
                <a:lnTo>
                  <a:pt x="409" y="1367"/>
                </a:lnTo>
                <a:lnTo>
                  <a:pt x="396" y="1340"/>
                </a:lnTo>
                <a:lnTo>
                  <a:pt x="396" y="1313"/>
                </a:lnTo>
                <a:lnTo>
                  <a:pt x="371" y="1313"/>
                </a:lnTo>
                <a:lnTo>
                  <a:pt x="332" y="1286"/>
                </a:lnTo>
                <a:lnTo>
                  <a:pt x="307" y="1286"/>
                </a:lnTo>
                <a:lnTo>
                  <a:pt x="282" y="1286"/>
                </a:lnTo>
                <a:lnTo>
                  <a:pt x="256" y="1286"/>
                </a:lnTo>
                <a:lnTo>
                  <a:pt x="230" y="1273"/>
                </a:lnTo>
                <a:lnTo>
                  <a:pt x="204" y="1273"/>
                </a:lnTo>
                <a:lnTo>
                  <a:pt x="179" y="1273"/>
                </a:lnTo>
                <a:lnTo>
                  <a:pt x="153" y="1246"/>
                </a:lnTo>
                <a:lnTo>
                  <a:pt x="128" y="1233"/>
                </a:lnTo>
                <a:lnTo>
                  <a:pt x="115" y="1193"/>
                </a:lnTo>
                <a:lnTo>
                  <a:pt x="90" y="1166"/>
                </a:lnTo>
                <a:lnTo>
                  <a:pt x="63" y="1166"/>
                </a:lnTo>
                <a:lnTo>
                  <a:pt x="63" y="1139"/>
                </a:lnTo>
                <a:lnTo>
                  <a:pt x="38" y="1112"/>
                </a:lnTo>
                <a:lnTo>
                  <a:pt x="25" y="1085"/>
                </a:lnTo>
                <a:lnTo>
                  <a:pt x="25" y="1059"/>
                </a:lnTo>
                <a:lnTo>
                  <a:pt x="25" y="1032"/>
                </a:lnTo>
                <a:lnTo>
                  <a:pt x="25" y="1005"/>
                </a:lnTo>
                <a:lnTo>
                  <a:pt x="25" y="965"/>
                </a:lnTo>
                <a:lnTo>
                  <a:pt x="25" y="938"/>
                </a:lnTo>
                <a:lnTo>
                  <a:pt x="12" y="911"/>
                </a:lnTo>
                <a:lnTo>
                  <a:pt x="12" y="884"/>
                </a:lnTo>
                <a:lnTo>
                  <a:pt x="0" y="857"/>
                </a:lnTo>
                <a:lnTo>
                  <a:pt x="0" y="831"/>
                </a:lnTo>
                <a:lnTo>
                  <a:pt x="0" y="790"/>
                </a:lnTo>
                <a:lnTo>
                  <a:pt x="12" y="750"/>
                </a:lnTo>
                <a:lnTo>
                  <a:pt x="12" y="723"/>
                </a:lnTo>
                <a:lnTo>
                  <a:pt x="12" y="697"/>
                </a:lnTo>
                <a:lnTo>
                  <a:pt x="12" y="670"/>
                </a:lnTo>
                <a:lnTo>
                  <a:pt x="12" y="643"/>
                </a:lnTo>
                <a:lnTo>
                  <a:pt x="38" y="643"/>
                </a:lnTo>
                <a:lnTo>
                  <a:pt x="38" y="616"/>
                </a:lnTo>
                <a:lnTo>
                  <a:pt x="38" y="576"/>
                </a:lnTo>
                <a:lnTo>
                  <a:pt x="38" y="549"/>
                </a:lnTo>
                <a:lnTo>
                  <a:pt x="12" y="549"/>
                </a:lnTo>
                <a:lnTo>
                  <a:pt x="12" y="630"/>
                </a:lnTo>
              </a:path>
            </a:pathLst>
          </a:custGeom>
          <a:solidFill>
            <a:schemeClr val="accent1"/>
          </a:solidFill>
          <a:ln w="50800" cap="rnd">
            <a:solidFill>
              <a:schemeClr val="tx1"/>
            </a:solidFill>
            <a:prstDash val="sysDot"/>
            <a:round/>
          </a:ln>
        </p:spPr>
        <p:txBody>
          <a:bodyPr/>
          <a:lstStyle/>
          <a:p>
            <a:endParaRPr lang="en-GB" sz="1050"/>
          </a:p>
        </p:txBody>
      </p:sp>
      <p:sp>
        <p:nvSpPr>
          <p:cNvPr id="29701" name="Rectangle 1030"/>
          <p:cNvSpPr>
            <a:spLocks noChangeArrowheads="1"/>
          </p:cNvSpPr>
          <p:nvPr/>
        </p:nvSpPr>
        <p:spPr bwMode="auto">
          <a:xfrm>
            <a:off x="6286500" y="2000250"/>
            <a:ext cx="1714500" cy="450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450" tIns="0" rIns="171450" bIns="0">
            <a:spAutoFit/>
          </a:bodyPr>
          <a:lstStyle>
            <a:lvl1pPr defTabSz="746125" eaLnBrk="0" hangingPunct="0">
              <a:tabLst>
                <a:tab pos="3429000" algn="l"/>
              </a:tabLst>
              <a:defRPr sz="2400" b="1">
                <a:solidFill>
                  <a:schemeClr val="tx1"/>
                </a:solidFill>
                <a:latin typeface="Courier New" panose="02070309020205020404" pitchFamily="49" charset="0"/>
                <a:ea typeface="MS PGothic" panose="020B0600070205080204" pitchFamily="34" charset="-128"/>
              </a:defRPr>
            </a:lvl1pPr>
            <a:lvl2pPr marL="742950" indent="-285750" defTabSz="746125" eaLnBrk="0" hangingPunct="0">
              <a:tabLst>
                <a:tab pos="3429000" algn="l"/>
              </a:tabLst>
              <a:defRPr sz="2400" b="1">
                <a:solidFill>
                  <a:schemeClr val="tx1"/>
                </a:solidFill>
                <a:latin typeface="Courier New" panose="02070309020205020404" pitchFamily="49" charset="0"/>
                <a:ea typeface="MS PGothic" panose="020B0600070205080204" pitchFamily="34" charset="-128"/>
              </a:defRPr>
            </a:lvl2pPr>
            <a:lvl3pPr marL="1143000" indent="-228600" defTabSz="746125" eaLnBrk="0" hangingPunct="0">
              <a:tabLst>
                <a:tab pos="3429000" algn="l"/>
              </a:tabLst>
              <a:defRPr sz="2400" b="1">
                <a:solidFill>
                  <a:schemeClr val="tx1"/>
                </a:solidFill>
                <a:latin typeface="Courier New" panose="02070309020205020404" pitchFamily="49" charset="0"/>
                <a:ea typeface="MS PGothic" panose="020B0600070205080204" pitchFamily="34" charset="-128"/>
              </a:defRPr>
            </a:lvl3pPr>
            <a:lvl4pPr marL="1600200" indent="-228600" defTabSz="746125" eaLnBrk="0" hangingPunct="0">
              <a:tabLst>
                <a:tab pos="3429000" algn="l"/>
              </a:tabLst>
              <a:defRPr sz="2400" b="1">
                <a:solidFill>
                  <a:schemeClr val="tx1"/>
                </a:solidFill>
                <a:latin typeface="Courier New" panose="02070309020205020404" pitchFamily="49" charset="0"/>
                <a:ea typeface="MS PGothic" panose="020B0600070205080204" pitchFamily="34" charset="-128"/>
              </a:defRPr>
            </a:lvl4pPr>
            <a:lvl5pPr marL="2057400" indent="-228600" defTabSz="746125" eaLnBrk="0" hangingPunct="0">
              <a:tabLst>
                <a:tab pos="3429000" algn="l"/>
              </a:tabLst>
              <a:defRPr sz="2400" b="1">
                <a:solidFill>
                  <a:schemeClr val="tx1"/>
                </a:solidFill>
                <a:latin typeface="Courier New" panose="02070309020205020404" pitchFamily="49" charset="0"/>
                <a:ea typeface="MS PGothic" panose="020B0600070205080204" pitchFamily="34" charset="-128"/>
              </a:defRPr>
            </a:lvl5pPr>
            <a:lvl6pPr marL="2514600" indent="-228600" algn="ctr" defTabSz="746125" eaLnBrk="0" fontAlgn="base" hangingPunct="0">
              <a:spcBef>
                <a:spcPct val="20000"/>
              </a:spcBef>
              <a:spcAft>
                <a:spcPct val="0"/>
              </a:spcAft>
              <a:buClr>
                <a:schemeClr val="folHlink"/>
              </a:buClr>
              <a:buSzPct val="60000"/>
              <a:buFont typeface="Wingdings" panose="05000000000000000000" pitchFamily="2" charset="2"/>
              <a:tabLst>
                <a:tab pos="3429000" algn="l"/>
              </a:tabLst>
              <a:defRPr sz="2400" b="1">
                <a:solidFill>
                  <a:schemeClr val="tx1"/>
                </a:solidFill>
                <a:latin typeface="Courier New" panose="02070309020205020404" pitchFamily="49" charset="0"/>
                <a:ea typeface="MS PGothic" panose="020B0600070205080204" pitchFamily="34" charset="-128"/>
              </a:defRPr>
            </a:lvl6pPr>
            <a:lvl7pPr marL="2971800" indent="-228600" algn="ctr" defTabSz="746125" eaLnBrk="0" fontAlgn="base" hangingPunct="0">
              <a:spcBef>
                <a:spcPct val="20000"/>
              </a:spcBef>
              <a:spcAft>
                <a:spcPct val="0"/>
              </a:spcAft>
              <a:buClr>
                <a:schemeClr val="folHlink"/>
              </a:buClr>
              <a:buSzPct val="60000"/>
              <a:buFont typeface="Wingdings" panose="05000000000000000000" pitchFamily="2" charset="2"/>
              <a:tabLst>
                <a:tab pos="3429000" algn="l"/>
              </a:tabLst>
              <a:defRPr sz="2400" b="1">
                <a:solidFill>
                  <a:schemeClr val="tx1"/>
                </a:solidFill>
                <a:latin typeface="Courier New" panose="02070309020205020404" pitchFamily="49" charset="0"/>
                <a:ea typeface="MS PGothic" panose="020B0600070205080204" pitchFamily="34" charset="-128"/>
              </a:defRPr>
            </a:lvl7pPr>
            <a:lvl8pPr marL="3429000" indent="-228600" algn="ctr" defTabSz="746125" eaLnBrk="0" fontAlgn="base" hangingPunct="0">
              <a:spcBef>
                <a:spcPct val="20000"/>
              </a:spcBef>
              <a:spcAft>
                <a:spcPct val="0"/>
              </a:spcAft>
              <a:buClr>
                <a:schemeClr val="folHlink"/>
              </a:buClr>
              <a:buSzPct val="60000"/>
              <a:buFont typeface="Wingdings" panose="05000000000000000000" pitchFamily="2" charset="2"/>
              <a:tabLst>
                <a:tab pos="3429000" algn="l"/>
              </a:tabLst>
              <a:defRPr sz="2400" b="1">
                <a:solidFill>
                  <a:schemeClr val="tx1"/>
                </a:solidFill>
                <a:latin typeface="Courier New" panose="02070309020205020404" pitchFamily="49" charset="0"/>
                <a:ea typeface="MS PGothic" panose="020B0600070205080204" pitchFamily="34" charset="-128"/>
              </a:defRPr>
            </a:lvl8pPr>
            <a:lvl9pPr marL="3886200" indent="-228600" algn="ctr" defTabSz="746125" eaLnBrk="0" fontAlgn="base" hangingPunct="0">
              <a:spcBef>
                <a:spcPct val="20000"/>
              </a:spcBef>
              <a:spcAft>
                <a:spcPct val="0"/>
              </a:spcAft>
              <a:buClr>
                <a:schemeClr val="folHlink"/>
              </a:buClr>
              <a:buSzPct val="60000"/>
              <a:buFont typeface="Wingdings" panose="05000000000000000000" pitchFamily="2" charset="2"/>
              <a:tabLst>
                <a:tab pos="3429000" algn="l"/>
              </a:tabLst>
              <a:defRPr sz="2400" b="1">
                <a:solidFill>
                  <a:schemeClr val="tx1"/>
                </a:solidFill>
                <a:latin typeface="Courier New" panose="02070309020205020404" pitchFamily="49" charset="0"/>
                <a:ea typeface="MS PGothic" panose="020B0600070205080204" pitchFamily="34" charset="-128"/>
              </a:defRPr>
            </a:lvl9pPr>
          </a:lstStyle>
          <a:p>
            <a:pPr algn="l" eaLnBrk="1" hangingPunct="1"/>
            <a:r>
              <a:rPr lang="en-US" altLang="en-US" sz="975" b="0">
                <a:latin typeface="Tahoma" panose="020B0604030504040204" pitchFamily="34" charset="0"/>
              </a:rPr>
              <a:t>Is the Accounts System an actor or part of the system?</a:t>
            </a:r>
            <a:endParaRPr lang="en-US" altLang="en-US" sz="975" b="0">
              <a:latin typeface="Tahoma" panose="020B0604030504040204" pitchFamily="34" charset="0"/>
            </a:endParaRPr>
          </a:p>
        </p:txBody>
      </p:sp>
      <p:sp>
        <p:nvSpPr>
          <p:cNvPr id="29702" name="Freeform 1031"/>
          <p:cNvSpPr/>
          <p:nvPr/>
        </p:nvSpPr>
        <p:spPr bwMode="blackWhite">
          <a:xfrm>
            <a:off x="2571751" y="2971800"/>
            <a:ext cx="1784747" cy="1772841"/>
          </a:xfrm>
          <a:custGeom>
            <a:avLst/>
            <a:gdLst>
              <a:gd name="T0" fmla="*/ 2147483647 w 1499"/>
              <a:gd name="T1" fmla="*/ 2147483647 h 1489"/>
              <a:gd name="T2" fmla="*/ 2147483647 w 1499"/>
              <a:gd name="T3" fmla="*/ 2147483647 h 1489"/>
              <a:gd name="T4" fmla="*/ 2147483647 w 1499"/>
              <a:gd name="T5" fmla="*/ 2147483647 h 1489"/>
              <a:gd name="T6" fmla="*/ 2147483647 w 1499"/>
              <a:gd name="T7" fmla="*/ 2147483647 h 1489"/>
              <a:gd name="T8" fmla="*/ 2147483647 w 1499"/>
              <a:gd name="T9" fmla="*/ 2147483647 h 1489"/>
              <a:gd name="T10" fmla="*/ 2147483647 w 1499"/>
              <a:gd name="T11" fmla="*/ 2147483647 h 1489"/>
              <a:gd name="T12" fmla="*/ 2147483647 w 1499"/>
              <a:gd name="T13" fmla="*/ 2147483647 h 1489"/>
              <a:gd name="T14" fmla="*/ 2147483647 w 1499"/>
              <a:gd name="T15" fmla="*/ 2147483647 h 1489"/>
              <a:gd name="T16" fmla="*/ 2147483647 w 1499"/>
              <a:gd name="T17" fmla="*/ 2147483647 h 1489"/>
              <a:gd name="T18" fmla="*/ 2147483647 w 1499"/>
              <a:gd name="T19" fmla="*/ 2147483647 h 1489"/>
              <a:gd name="T20" fmla="*/ 2147483647 w 1499"/>
              <a:gd name="T21" fmla="*/ 2147483647 h 1489"/>
              <a:gd name="T22" fmla="*/ 2147483647 w 1499"/>
              <a:gd name="T23" fmla="*/ 2147483647 h 1489"/>
              <a:gd name="T24" fmla="*/ 2147483647 w 1499"/>
              <a:gd name="T25" fmla="*/ 2147483647 h 1489"/>
              <a:gd name="T26" fmla="*/ 2147483647 w 1499"/>
              <a:gd name="T27" fmla="*/ 0 h 1489"/>
              <a:gd name="T28" fmla="*/ 2147483647 w 1499"/>
              <a:gd name="T29" fmla="*/ 2147483647 h 1489"/>
              <a:gd name="T30" fmla="*/ 2147483647 w 1499"/>
              <a:gd name="T31" fmla="*/ 2147483647 h 1489"/>
              <a:gd name="T32" fmla="*/ 2147483647 w 1499"/>
              <a:gd name="T33" fmla="*/ 2147483647 h 1489"/>
              <a:gd name="T34" fmla="*/ 2147483647 w 1499"/>
              <a:gd name="T35" fmla="*/ 2147483647 h 1489"/>
              <a:gd name="T36" fmla="*/ 2147483647 w 1499"/>
              <a:gd name="T37" fmla="*/ 2147483647 h 1489"/>
              <a:gd name="T38" fmla="*/ 2147483647 w 1499"/>
              <a:gd name="T39" fmla="*/ 2147483647 h 1489"/>
              <a:gd name="T40" fmla="*/ 2147483647 w 1499"/>
              <a:gd name="T41" fmla="*/ 2147483647 h 1489"/>
              <a:gd name="T42" fmla="*/ 2147483647 w 1499"/>
              <a:gd name="T43" fmla="*/ 2147483647 h 1489"/>
              <a:gd name="T44" fmla="*/ 2147483647 w 1499"/>
              <a:gd name="T45" fmla="*/ 2147483647 h 1489"/>
              <a:gd name="T46" fmla="*/ 2147483647 w 1499"/>
              <a:gd name="T47" fmla="*/ 2147483647 h 1489"/>
              <a:gd name="T48" fmla="*/ 2147483647 w 1499"/>
              <a:gd name="T49" fmla="*/ 2147483647 h 1489"/>
              <a:gd name="T50" fmla="*/ 2147483647 w 1499"/>
              <a:gd name="T51" fmla="*/ 2147483647 h 1489"/>
              <a:gd name="T52" fmla="*/ 2147483647 w 1499"/>
              <a:gd name="T53" fmla="*/ 2147483647 h 1489"/>
              <a:gd name="T54" fmla="*/ 2147483647 w 1499"/>
              <a:gd name="T55" fmla="*/ 2147483647 h 1489"/>
              <a:gd name="T56" fmla="*/ 2147483647 w 1499"/>
              <a:gd name="T57" fmla="*/ 2147483647 h 1489"/>
              <a:gd name="T58" fmla="*/ 2147483647 w 1499"/>
              <a:gd name="T59" fmla="*/ 2147483647 h 1489"/>
              <a:gd name="T60" fmla="*/ 2147483647 w 1499"/>
              <a:gd name="T61" fmla="*/ 2147483647 h 1489"/>
              <a:gd name="T62" fmla="*/ 2147483647 w 1499"/>
              <a:gd name="T63" fmla="*/ 2147483647 h 1489"/>
              <a:gd name="T64" fmla="*/ 2147483647 w 1499"/>
              <a:gd name="T65" fmla="*/ 2147483647 h 1489"/>
              <a:gd name="T66" fmla="*/ 2147483647 w 1499"/>
              <a:gd name="T67" fmla="*/ 2147483647 h 1489"/>
              <a:gd name="T68" fmla="*/ 2147483647 w 1499"/>
              <a:gd name="T69" fmla="*/ 2147483647 h 1489"/>
              <a:gd name="T70" fmla="*/ 2147483647 w 1499"/>
              <a:gd name="T71" fmla="*/ 2147483647 h 1489"/>
              <a:gd name="T72" fmla="*/ 2147483647 w 1499"/>
              <a:gd name="T73" fmla="*/ 2147483647 h 1489"/>
              <a:gd name="T74" fmla="*/ 2147483647 w 1499"/>
              <a:gd name="T75" fmla="*/ 2147483647 h 1489"/>
              <a:gd name="T76" fmla="*/ 2147483647 w 1499"/>
              <a:gd name="T77" fmla="*/ 2147483647 h 1489"/>
              <a:gd name="T78" fmla="*/ 2147483647 w 1499"/>
              <a:gd name="T79" fmla="*/ 2147483647 h 1489"/>
              <a:gd name="T80" fmla="*/ 2147483647 w 1499"/>
              <a:gd name="T81" fmla="*/ 2147483647 h 1489"/>
              <a:gd name="T82" fmla="*/ 2147483647 w 1499"/>
              <a:gd name="T83" fmla="*/ 2147483647 h 1489"/>
              <a:gd name="T84" fmla="*/ 2147483647 w 1499"/>
              <a:gd name="T85" fmla="*/ 2147483647 h 1489"/>
              <a:gd name="T86" fmla="*/ 2147483647 w 1499"/>
              <a:gd name="T87" fmla="*/ 2147483647 h 1489"/>
              <a:gd name="T88" fmla="*/ 2147483647 w 1499"/>
              <a:gd name="T89" fmla="*/ 2147483647 h 1489"/>
              <a:gd name="T90" fmla="*/ 2147483647 w 1499"/>
              <a:gd name="T91" fmla="*/ 2147483647 h 1489"/>
              <a:gd name="T92" fmla="*/ 2147483647 w 1499"/>
              <a:gd name="T93" fmla="*/ 2147483647 h 1489"/>
              <a:gd name="T94" fmla="*/ 2147483647 w 1499"/>
              <a:gd name="T95" fmla="*/ 2147483647 h 1489"/>
              <a:gd name="T96" fmla="*/ 2147483647 w 1499"/>
              <a:gd name="T97" fmla="*/ 2147483647 h 1489"/>
              <a:gd name="T98" fmla="*/ 2147483647 w 1499"/>
              <a:gd name="T99" fmla="*/ 2147483647 h 1489"/>
              <a:gd name="T100" fmla="*/ 2147483647 w 1499"/>
              <a:gd name="T101" fmla="*/ 2147483647 h 1489"/>
              <a:gd name="T102" fmla="*/ 2147483647 w 1499"/>
              <a:gd name="T103" fmla="*/ 2147483647 h 1489"/>
              <a:gd name="T104" fmla="*/ 0 w 1499"/>
              <a:gd name="T105" fmla="*/ 2147483647 h 1489"/>
              <a:gd name="T106" fmla="*/ 2147483647 w 1499"/>
              <a:gd name="T107" fmla="*/ 2147483647 h 1489"/>
              <a:gd name="T108" fmla="*/ 2147483647 w 1499"/>
              <a:gd name="T109" fmla="*/ 2147483647 h 1489"/>
              <a:gd name="T110" fmla="*/ 2147483647 w 1499"/>
              <a:gd name="T111" fmla="*/ 2147483647 h 1489"/>
              <a:gd name="T112" fmla="*/ 2147483647 w 1499"/>
              <a:gd name="T113" fmla="*/ 2147483647 h 1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9"/>
              <a:gd name="T172" fmla="*/ 0 h 1489"/>
              <a:gd name="T173" fmla="*/ 1499 w 1499"/>
              <a:gd name="T174" fmla="*/ 1489 h 1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9" h="1489">
                <a:moveTo>
                  <a:pt x="12" y="630"/>
                </a:moveTo>
                <a:lnTo>
                  <a:pt x="12" y="603"/>
                </a:lnTo>
                <a:lnTo>
                  <a:pt x="25" y="576"/>
                </a:lnTo>
                <a:lnTo>
                  <a:pt x="25" y="549"/>
                </a:lnTo>
                <a:lnTo>
                  <a:pt x="25" y="522"/>
                </a:lnTo>
                <a:lnTo>
                  <a:pt x="25" y="496"/>
                </a:lnTo>
                <a:lnTo>
                  <a:pt x="38" y="469"/>
                </a:lnTo>
                <a:lnTo>
                  <a:pt x="38" y="442"/>
                </a:lnTo>
                <a:lnTo>
                  <a:pt x="38" y="415"/>
                </a:lnTo>
                <a:lnTo>
                  <a:pt x="38" y="388"/>
                </a:lnTo>
                <a:lnTo>
                  <a:pt x="38" y="361"/>
                </a:lnTo>
                <a:lnTo>
                  <a:pt x="50" y="335"/>
                </a:lnTo>
                <a:lnTo>
                  <a:pt x="76" y="335"/>
                </a:lnTo>
                <a:lnTo>
                  <a:pt x="102" y="308"/>
                </a:lnTo>
                <a:lnTo>
                  <a:pt x="115" y="281"/>
                </a:lnTo>
                <a:lnTo>
                  <a:pt x="115" y="254"/>
                </a:lnTo>
                <a:lnTo>
                  <a:pt x="128" y="227"/>
                </a:lnTo>
                <a:lnTo>
                  <a:pt x="153" y="227"/>
                </a:lnTo>
                <a:lnTo>
                  <a:pt x="191" y="227"/>
                </a:lnTo>
                <a:lnTo>
                  <a:pt x="230" y="214"/>
                </a:lnTo>
                <a:lnTo>
                  <a:pt x="256" y="214"/>
                </a:lnTo>
                <a:lnTo>
                  <a:pt x="282" y="214"/>
                </a:lnTo>
                <a:lnTo>
                  <a:pt x="307" y="174"/>
                </a:lnTo>
                <a:lnTo>
                  <a:pt x="307" y="147"/>
                </a:lnTo>
                <a:lnTo>
                  <a:pt x="320" y="107"/>
                </a:lnTo>
                <a:lnTo>
                  <a:pt x="345" y="93"/>
                </a:lnTo>
                <a:lnTo>
                  <a:pt x="371" y="93"/>
                </a:lnTo>
                <a:lnTo>
                  <a:pt x="396" y="80"/>
                </a:lnTo>
                <a:lnTo>
                  <a:pt x="423" y="53"/>
                </a:lnTo>
                <a:lnTo>
                  <a:pt x="435" y="26"/>
                </a:lnTo>
                <a:lnTo>
                  <a:pt x="461" y="26"/>
                </a:lnTo>
                <a:lnTo>
                  <a:pt x="486" y="26"/>
                </a:lnTo>
                <a:lnTo>
                  <a:pt x="512" y="26"/>
                </a:lnTo>
                <a:lnTo>
                  <a:pt x="524" y="53"/>
                </a:lnTo>
                <a:lnTo>
                  <a:pt x="537" y="26"/>
                </a:lnTo>
                <a:lnTo>
                  <a:pt x="562" y="26"/>
                </a:lnTo>
                <a:lnTo>
                  <a:pt x="589" y="26"/>
                </a:lnTo>
                <a:lnTo>
                  <a:pt x="627" y="13"/>
                </a:lnTo>
                <a:lnTo>
                  <a:pt x="653" y="13"/>
                </a:lnTo>
                <a:lnTo>
                  <a:pt x="678" y="13"/>
                </a:lnTo>
                <a:lnTo>
                  <a:pt x="703" y="0"/>
                </a:lnTo>
                <a:lnTo>
                  <a:pt x="729" y="0"/>
                </a:lnTo>
                <a:lnTo>
                  <a:pt x="755" y="0"/>
                </a:lnTo>
                <a:lnTo>
                  <a:pt x="781" y="13"/>
                </a:lnTo>
                <a:lnTo>
                  <a:pt x="806" y="13"/>
                </a:lnTo>
                <a:lnTo>
                  <a:pt x="832" y="13"/>
                </a:lnTo>
                <a:lnTo>
                  <a:pt x="883" y="13"/>
                </a:lnTo>
                <a:lnTo>
                  <a:pt x="935" y="13"/>
                </a:lnTo>
                <a:lnTo>
                  <a:pt x="960" y="13"/>
                </a:lnTo>
                <a:lnTo>
                  <a:pt x="1011" y="13"/>
                </a:lnTo>
                <a:lnTo>
                  <a:pt x="1036" y="13"/>
                </a:lnTo>
                <a:lnTo>
                  <a:pt x="1062" y="13"/>
                </a:lnTo>
                <a:lnTo>
                  <a:pt x="1088" y="13"/>
                </a:lnTo>
                <a:lnTo>
                  <a:pt x="1114" y="26"/>
                </a:lnTo>
                <a:lnTo>
                  <a:pt x="1152" y="53"/>
                </a:lnTo>
                <a:lnTo>
                  <a:pt x="1177" y="80"/>
                </a:lnTo>
                <a:lnTo>
                  <a:pt x="1215" y="93"/>
                </a:lnTo>
                <a:lnTo>
                  <a:pt x="1241" y="134"/>
                </a:lnTo>
                <a:lnTo>
                  <a:pt x="1267" y="147"/>
                </a:lnTo>
                <a:lnTo>
                  <a:pt x="1293" y="147"/>
                </a:lnTo>
                <a:lnTo>
                  <a:pt x="1344" y="174"/>
                </a:lnTo>
                <a:lnTo>
                  <a:pt x="1369" y="174"/>
                </a:lnTo>
                <a:lnTo>
                  <a:pt x="1369" y="201"/>
                </a:lnTo>
                <a:lnTo>
                  <a:pt x="1369" y="227"/>
                </a:lnTo>
                <a:lnTo>
                  <a:pt x="1407" y="241"/>
                </a:lnTo>
                <a:lnTo>
                  <a:pt x="1407" y="268"/>
                </a:lnTo>
                <a:lnTo>
                  <a:pt x="1407" y="308"/>
                </a:lnTo>
                <a:lnTo>
                  <a:pt x="1407" y="335"/>
                </a:lnTo>
                <a:lnTo>
                  <a:pt x="1407" y="361"/>
                </a:lnTo>
                <a:lnTo>
                  <a:pt x="1407" y="402"/>
                </a:lnTo>
                <a:lnTo>
                  <a:pt x="1421" y="442"/>
                </a:lnTo>
                <a:lnTo>
                  <a:pt x="1434" y="482"/>
                </a:lnTo>
                <a:lnTo>
                  <a:pt x="1434" y="509"/>
                </a:lnTo>
                <a:lnTo>
                  <a:pt x="1434" y="549"/>
                </a:lnTo>
                <a:lnTo>
                  <a:pt x="1472" y="589"/>
                </a:lnTo>
                <a:lnTo>
                  <a:pt x="1472" y="616"/>
                </a:lnTo>
                <a:lnTo>
                  <a:pt x="1472" y="643"/>
                </a:lnTo>
                <a:lnTo>
                  <a:pt x="1485" y="670"/>
                </a:lnTo>
                <a:lnTo>
                  <a:pt x="1498" y="697"/>
                </a:lnTo>
                <a:lnTo>
                  <a:pt x="1498" y="723"/>
                </a:lnTo>
                <a:lnTo>
                  <a:pt x="1498" y="764"/>
                </a:lnTo>
                <a:lnTo>
                  <a:pt x="1485" y="790"/>
                </a:lnTo>
                <a:lnTo>
                  <a:pt x="1485" y="817"/>
                </a:lnTo>
                <a:lnTo>
                  <a:pt x="1485" y="857"/>
                </a:lnTo>
                <a:lnTo>
                  <a:pt x="1485" y="884"/>
                </a:lnTo>
                <a:lnTo>
                  <a:pt x="1485" y="911"/>
                </a:lnTo>
                <a:lnTo>
                  <a:pt x="1472" y="951"/>
                </a:lnTo>
                <a:lnTo>
                  <a:pt x="1472" y="978"/>
                </a:lnTo>
                <a:lnTo>
                  <a:pt x="1447" y="992"/>
                </a:lnTo>
                <a:lnTo>
                  <a:pt x="1447" y="1032"/>
                </a:lnTo>
                <a:lnTo>
                  <a:pt x="1434" y="1059"/>
                </a:lnTo>
                <a:lnTo>
                  <a:pt x="1421" y="1085"/>
                </a:lnTo>
                <a:lnTo>
                  <a:pt x="1407" y="1112"/>
                </a:lnTo>
                <a:lnTo>
                  <a:pt x="1369" y="1112"/>
                </a:lnTo>
                <a:lnTo>
                  <a:pt x="1344" y="1112"/>
                </a:lnTo>
                <a:lnTo>
                  <a:pt x="1344" y="1152"/>
                </a:lnTo>
                <a:lnTo>
                  <a:pt x="1344" y="1179"/>
                </a:lnTo>
                <a:lnTo>
                  <a:pt x="1318" y="1193"/>
                </a:lnTo>
                <a:lnTo>
                  <a:pt x="1293" y="1193"/>
                </a:lnTo>
                <a:lnTo>
                  <a:pt x="1280" y="1219"/>
                </a:lnTo>
                <a:lnTo>
                  <a:pt x="1241" y="1219"/>
                </a:lnTo>
                <a:lnTo>
                  <a:pt x="1203" y="1233"/>
                </a:lnTo>
                <a:lnTo>
                  <a:pt x="1177" y="1233"/>
                </a:lnTo>
                <a:lnTo>
                  <a:pt x="1152" y="1246"/>
                </a:lnTo>
                <a:lnTo>
                  <a:pt x="1126" y="1273"/>
                </a:lnTo>
                <a:lnTo>
                  <a:pt x="1088" y="1286"/>
                </a:lnTo>
                <a:lnTo>
                  <a:pt x="1074" y="1313"/>
                </a:lnTo>
                <a:lnTo>
                  <a:pt x="1049" y="1313"/>
                </a:lnTo>
                <a:lnTo>
                  <a:pt x="1049" y="1340"/>
                </a:lnTo>
                <a:lnTo>
                  <a:pt x="1011" y="1340"/>
                </a:lnTo>
                <a:lnTo>
                  <a:pt x="985" y="1340"/>
                </a:lnTo>
                <a:lnTo>
                  <a:pt x="960" y="1340"/>
                </a:lnTo>
                <a:lnTo>
                  <a:pt x="935" y="1340"/>
                </a:lnTo>
                <a:lnTo>
                  <a:pt x="908" y="1353"/>
                </a:lnTo>
                <a:lnTo>
                  <a:pt x="883" y="1380"/>
                </a:lnTo>
                <a:lnTo>
                  <a:pt x="857" y="1380"/>
                </a:lnTo>
                <a:lnTo>
                  <a:pt x="844" y="1407"/>
                </a:lnTo>
                <a:lnTo>
                  <a:pt x="819" y="1434"/>
                </a:lnTo>
                <a:lnTo>
                  <a:pt x="781" y="1447"/>
                </a:lnTo>
                <a:lnTo>
                  <a:pt x="755" y="1447"/>
                </a:lnTo>
                <a:lnTo>
                  <a:pt x="716" y="1474"/>
                </a:lnTo>
                <a:lnTo>
                  <a:pt x="691" y="1474"/>
                </a:lnTo>
                <a:lnTo>
                  <a:pt x="653" y="1474"/>
                </a:lnTo>
                <a:lnTo>
                  <a:pt x="627" y="1488"/>
                </a:lnTo>
                <a:lnTo>
                  <a:pt x="614" y="1447"/>
                </a:lnTo>
                <a:lnTo>
                  <a:pt x="589" y="1434"/>
                </a:lnTo>
                <a:lnTo>
                  <a:pt x="562" y="1434"/>
                </a:lnTo>
                <a:lnTo>
                  <a:pt x="537" y="1434"/>
                </a:lnTo>
                <a:lnTo>
                  <a:pt x="512" y="1434"/>
                </a:lnTo>
                <a:lnTo>
                  <a:pt x="486" y="1434"/>
                </a:lnTo>
                <a:lnTo>
                  <a:pt x="473" y="1407"/>
                </a:lnTo>
                <a:lnTo>
                  <a:pt x="448" y="1394"/>
                </a:lnTo>
                <a:lnTo>
                  <a:pt x="409" y="1367"/>
                </a:lnTo>
                <a:lnTo>
                  <a:pt x="396" y="1340"/>
                </a:lnTo>
                <a:lnTo>
                  <a:pt x="396" y="1313"/>
                </a:lnTo>
                <a:lnTo>
                  <a:pt x="371" y="1313"/>
                </a:lnTo>
                <a:lnTo>
                  <a:pt x="332" y="1286"/>
                </a:lnTo>
                <a:lnTo>
                  <a:pt x="307" y="1286"/>
                </a:lnTo>
                <a:lnTo>
                  <a:pt x="282" y="1286"/>
                </a:lnTo>
                <a:lnTo>
                  <a:pt x="256" y="1286"/>
                </a:lnTo>
                <a:lnTo>
                  <a:pt x="230" y="1273"/>
                </a:lnTo>
                <a:lnTo>
                  <a:pt x="204" y="1273"/>
                </a:lnTo>
                <a:lnTo>
                  <a:pt x="179" y="1273"/>
                </a:lnTo>
                <a:lnTo>
                  <a:pt x="153" y="1246"/>
                </a:lnTo>
                <a:lnTo>
                  <a:pt x="128" y="1233"/>
                </a:lnTo>
                <a:lnTo>
                  <a:pt x="115" y="1193"/>
                </a:lnTo>
                <a:lnTo>
                  <a:pt x="90" y="1166"/>
                </a:lnTo>
                <a:lnTo>
                  <a:pt x="63" y="1166"/>
                </a:lnTo>
                <a:lnTo>
                  <a:pt x="63" y="1139"/>
                </a:lnTo>
                <a:lnTo>
                  <a:pt x="38" y="1112"/>
                </a:lnTo>
                <a:lnTo>
                  <a:pt x="25" y="1085"/>
                </a:lnTo>
                <a:lnTo>
                  <a:pt x="25" y="1059"/>
                </a:lnTo>
                <a:lnTo>
                  <a:pt x="25" y="1032"/>
                </a:lnTo>
                <a:lnTo>
                  <a:pt x="25" y="1005"/>
                </a:lnTo>
                <a:lnTo>
                  <a:pt x="25" y="965"/>
                </a:lnTo>
                <a:lnTo>
                  <a:pt x="25" y="938"/>
                </a:lnTo>
                <a:lnTo>
                  <a:pt x="12" y="911"/>
                </a:lnTo>
                <a:lnTo>
                  <a:pt x="12" y="884"/>
                </a:lnTo>
                <a:lnTo>
                  <a:pt x="0" y="857"/>
                </a:lnTo>
                <a:lnTo>
                  <a:pt x="0" y="831"/>
                </a:lnTo>
                <a:lnTo>
                  <a:pt x="0" y="790"/>
                </a:lnTo>
                <a:lnTo>
                  <a:pt x="12" y="750"/>
                </a:lnTo>
                <a:lnTo>
                  <a:pt x="12" y="723"/>
                </a:lnTo>
                <a:lnTo>
                  <a:pt x="12" y="697"/>
                </a:lnTo>
                <a:lnTo>
                  <a:pt x="12" y="670"/>
                </a:lnTo>
                <a:lnTo>
                  <a:pt x="12" y="643"/>
                </a:lnTo>
                <a:lnTo>
                  <a:pt x="38" y="643"/>
                </a:lnTo>
                <a:lnTo>
                  <a:pt x="38" y="616"/>
                </a:lnTo>
                <a:lnTo>
                  <a:pt x="38" y="576"/>
                </a:lnTo>
                <a:lnTo>
                  <a:pt x="38" y="549"/>
                </a:lnTo>
                <a:lnTo>
                  <a:pt x="12" y="549"/>
                </a:lnTo>
                <a:lnTo>
                  <a:pt x="12" y="630"/>
                </a:lnTo>
              </a:path>
            </a:pathLst>
          </a:custGeom>
          <a:solidFill>
            <a:srgbClr val="999999"/>
          </a:solidFill>
          <a:ln w="50800" cap="rnd">
            <a:solidFill>
              <a:schemeClr val="tx1"/>
            </a:solidFill>
            <a:prstDash val="sysDot"/>
            <a:round/>
          </a:ln>
        </p:spPr>
        <p:txBody>
          <a:bodyPr/>
          <a:lstStyle/>
          <a:p>
            <a:endParaRPr lang="en-GB" sz="1050"/>
          </a:p>
        </p:txBody>
      </p:sp>
      <p:sp>
        <p:nvSpPr>
          <p:cNvPr id="29703" name="Rectangle 1032"/>
          <p:cNvSpPr>
            <a:spLocks noChangeArrowheads="1"/>
          </p:cNvSpPr>
          <p:nvPr/>
        </p:nvSpPr>
        <p:spPr bwMode="auto">
          <a:xfrm>
            <a:off x="4948238" y="3481387"/>
            <a:ext cx="307181"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9704" name="Line 1033"/>
          <p:cNvSpPr>
            <a:spLocks noChangeShapeType="1"/>
          </p:cNvSpPr>
          <p:nvPr/>
        </p:nvSpPr>
        <p:spPr bwMode="auto">
          <a:xfrm flipH="1">
            <a:off x="4286250" y="3600450"/>
            <a:ext cx="342900" cy="0"/>
          </a:xfrm>
          <a:prstGeom prst="line">
            <a:avLst/>
          </a:prstGeom>
          <a:noFill/>
          <a:ln w="38100">
            <a:solidFill>
              <a:schemeClr val="tx1"/>
            </a:solidFill>
            <a:round/>
            <a:headEnd type="none" w="med" len="lg"/>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05" name="Rectangle 1034"/>
          <p:cNvSpPr>
            <a:spLocks noChangeArrowheads="1"/>
          </p:cNvSpPr>
          <p:nvPr/>
        </p:nvSpPr>
        <p:spPr bwMode="auto">
          <a:xfrm>
            <a:off x="3714751" y="1839516"/>
            <a:ext cx="1697580"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350">
                <a:latin typeface="Arial" panose="020B0604020202020204" pitchFamily="34" charset="0"/>
                <a:cs typeface="Arial" panose="020B0604020202020204" pitchFamily="34" charset="0"/>
              </a:rPr>
              <a:t>System boundary?</a:t>
            </a:r>
            <a:endParaRPr lang="en-US" altLang="en-US" sz="1350">
              <a:latin typeface="Arial" panose="020B0604020202020204" pitchFamily="34" charset="0"/>
              <a:cs typeface="Arial" panose="020B0604020202020204" pitchFamily="34" charset="0"/>
            </a:endParaRPr>
          </a:p>
        </p:txBody>
      </p:sp>
      <p:sp>
        <p:nvSpPr>
          <p:cNvPr id="29706" name="Line 1035"/>
          <p:cNvSpPr>
            <a:spLocks noChangeShapeType="1"/>
          </p:cNvSpPr>
          <p:nvPr/>
        </p:nvSpPr>
        <p:spPr bwMode="auto">
          <a:xfrm flipH="1">
            <a:off x="4000500" y="2114550"/>
            <a:ext cx="514350" cy="97155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sz="1050"/>
          </a:p>
        </p:txBody>
      </p:sp>
      <p:sp>
        <p:nvSpPr>
          <p:cNvPr id="29707" name="Line 1036"/>
          <p:cNvSpPr>
            <a:spLocks noChangeShapeType="1"/>
          </p:cNvSpPr>
          <p:nvPr/>
        </p:nvSpPr>
        <p:spPr bwMode="auto">
          <a:xfrm>
            <a:off x="4800600" y="2057400"/>
            <a:ext cx="285750" cy="4572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sz="1050"/>
          </a:p>
        </p:txBody>
      </p:sp>
      <p:sp>
        <p:nvSpPr>
          <p:cNvPr id="29708" name="Rectangle 1037"/>
          <p:cNvSpPr>
            <a:spLocks noChangeArrowheads="1"/>
          </p:cNvSpPr>
          <p:nvPr/>
        </p:nvSpPr>
        <p:spPr bwMode="auto">
          <a:xfrm>
            <a:off x="2702719" y="3557588"/>
            <a:ext cx="1609415"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nchor="t">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pPr>
            <a:r>
              <a:rPr lang="en-US" altLang="en-US" sz="1200" dirty="0">
                <a:latin typeface="Arial" panose="020B0604020202020204"/>
                <a:ea typeface="MS PGothic" panose="020B0600070205080204" pitchFamily="34" charset="-128"/>
              </a:rPr>
              <a:t>Course Registration</a:t>
            </a:r>
            <a:endParaRPr lang="en-US" dirty="0"/>
          </a:p>
          <a:p>
            <a:pPr algn="ctr">
              <a:spcBef>
                <a:spcPct val="0"/>
              </a:spcBef>
              <a:buClrTx/>
            </a:pPr>
            <a:r>
              <a:rPr lang="en-US" altLang="en-US" sz="1200" dirty="0">
                <a:latin typeface="Arial" panose="020B0604020202020204"/>
                <a:ea typeface="MS PGothic" panose="020B0600070205080204" pitchFamily="34" charset="-128"/>
              </a:rPr>
              <a:t>System</a:t>
            </a:r>
            <a:endParaRPr lang="en-US" dirty="0"/>
          </a:p>
        </p:txBody>
      </p:sp>
      <p:sp>
        <p:nvSpPr>
          <p:cNvPr id="29709" name="Rectangle 1038"/>
          <p:cNvSpPr>
            <a:spLocks noChangeArrowheads="1"/>
          </p:cNvSpPr>
          <p:nvPr/>
        </p:nvSpPr>
        <p:spPr bwMode="auto">
          <a:xfrm>
            <a:off x="4744641" y="3714751"/>
            <a:ext cx="814325" cy="439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1200" b="0">
                <a:latin typeface="Arial" panose="020B0604020202020204" pitchFamily="34" charset="0"/>
                <a:cs typeface="Arial" panose="020B0604020202020204" pitchFamily="34" charset="0"/>
              </a:rPr>
              <a:t>Accounts </a:t>
            </a:r>
            <a:endParaRPr lang="en-US" altLang="en-US" sz="1200" b="0">
              <a:latin typeface="Arial" panose="020B0604020202020204" pitchFamily="34" charset="0"/>
              <a:cs typeface="Arial" panose="020B0604020202020204" pitchFamily="34" charset="0"/>
            </a:endParaRPr>
          </a:p>
          <a:p>
            <a:pPr>
              <a:spcBef>
                <a:spcPct val="0"/>
              </a:spcBef>
              <a:buClrTx/>
              <a:buSzTx/>
              <a:buFontTx/>
              <a:buNone/>
            </a:pPr>
            <a:r>
              <a:rPr lang="en-US" altLang="en-US" sz="1200" b="0">
                <a:latin typeface="Arial" panose="020B0604020202020204" pitchFamily="34" charset="0"/>
                <a:cs typeface="Arial" panose="020B0604020202020204" pitchFamily="34" charset="0"/>
              </a:rPr>
              <a:t>System</a:t>
            </a:r>
            <a:endParaRPr lang="en-US" altLang="en-US" sz="1200" b="0">
              <a:latin typeface="Arial" panose="020B0604020202020204" pitchFamily="34" charset="0"/>
              <a:cs typeface="Arial" panose="020B0604020202020204" pitchFamily="34" charset="0"/>
            </a:endParaRPr>
          </a:p>
        </p:txBody>
      </p:sp>
      <p:sp>
        <p:nvSpPr>
          <p:cNvPr id="29710" name="Rectangle 1039"/>
          <p:cNvSpPr>
            <a:spLocks noChangeArrowheads="1"/>
          </p:cNvSpPr>
          <p:nvPr/>
        </p:nvSpPr>
        <p:spPr bwMode="auto">
          <a:xfrm>
            <a:off x="6686550" y="3886200"/>
            <a:ext cx="889666" cy="48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US" altLang="en-US" sz="1350">
                <a:latin typeface="Arial" panose="020B0604020202020204" pitchFamily="34" charset="0"/>
              </a:rPr>
              <a:t>Financial</a:t>
            </a:r>
            <a:endParaRPr lang="en-US" altLang="en-US" sz="1350">
              <a:latin typeface="Arial" panose="020B0604020202020204" pitchFamily="34" charset="0"/>
            </a:endParaRPr>
          </a:p>
          <a:p>
            <a:pPr algn="l" eaLnBrk="1" hangingPunct="1">
              <a:spcBef>
                <a:spcPct val="0"/>
              </a:spcBef>
              <a:buClrTx/>
              <a:buSzTx/>
              <a:buFontTx/>
              <a:buNone/>
            </a:pPr>
            <a:r>
              <a:rPr lang="en-US" altLang="en-US" sz="1350">
                <a:latin typeface="Arial" panose="020B0604020202020204" pitchFamily="34" charset="0"/>
              </a:rPr>
              <a:t>Analyst</a:t>
            </a:r>
            <a:endParaRPr lang="en-US" altLang="en-US" sz="1350">
              <a:latin typeface="Arial" panose="020B0604020202020204" pitchFamily="34" charset="0"/>
            </a:endParaRPr>
          </a:p>
        </p:txBody>
      </p:sp>
      <p:sp>
        <p:nvSpPr>
          <p:cNvPr id="29711" name="Line 1040"/>
          <p:cNvSpPr>
            <a:spLocks noChangeShapeType="1"/>
          </p:cNvSpPr>
          <p:nvPr/>
        </p:nvSpPr>
        <p:spPr bwMode="auto">
          <a:xfrm flipH="1">
            <a:off x="5657850" y="3557587"/>
            <a:ext cx="1057275" cy="4286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en-GB" sz="1050"/>
          </a:p>
        </p:txBody>
      </p:sp>
      <p:sp>
        <p:nvSpPr>
          <p:cNvPr id="29712" name="Line 1041"/>
          <p:cNvSpPr>
            <a:spLocks noChangeShapeType="1"/>
          </p:cNvSpPr>
          <p:nvPr/>
        </p:nvSpPr>
        <p:spPr bwMode="auto">
          <a:xfrm flipH="1" flipV="1">
            <a:off x="1885950" y="2743200"/>
            <a:ext cx="457200" cy="1143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en-GB" sz="1050"/>
          </a:p>
        </p:txBody>
      </p:sp>
      <p:grpSp>
        <p:nvGrpSpPr>
          <p:cNvPr id="29713" name="Group 1042"/>
          <p:cNvGrpSpPr>
            <a:grpSpLocks noChangeAspect="1"/>
          </p:cNvGrpSpPr>
          <p:nvPr/>
        </p:nvGrpSpPr>
        <p:grpSpPr bwMode="auto">
          <a:xfrm>
            <a:off x="6866335" y="3171825"/>
            <a:ext cx="373856" cy="725091"/>
            <a:chOff x="480" y="1928"/>
            <a:chExt cx="205" cy="397"/>
          </a:xfrm>
        </p:grpSpPr>
        <p:sp>
          <p:nvSpPr>
            <p:cNvPr id="29730" name="Oval 1043"/>
            <p:cNvSpPr>
              <a:spLocks noChangeAspect="1" noChangeArrowheads="1"/>
            </p:cNvSpPr>
            <p:nvPr/>
          </p:nvSpPr>
          <p:spPr bwMode="auto">
            <a:xfrm>
              <a:off x="526" y="1928"/>
              <a:ext cx="120" cy="11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9731" name="Line 1044"/>
            <p:cNvSpPr>
              <a:spLocks noChangeAspect="1" noChangeShapeType="1"/>
            </p:cNvSpPr>
            <p:nvPr/>
          </p:nvSpPr>
          <p:spPr bwMode="auto">
            <a:xfrm flipH="1" flipV="1">
              <a:off x="584" y="2184"/>
              <a:ext cx="101"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32" name="Line 1045"/>
            <p:cNvSpPr>
              <a:spLocks noChangeAspect="1" noChangeShapeType="1"/>
            </p:cNvSpPr>
            <p:nvPr/>
          </p:nvSpPr>
          <p:spPr bwMode="auto">
            <a:xfrm>
              <a:off x="494" y="2088"/>
              <a:ext cx="1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33" name="Line 1046"/>
            <p:cNvSpPr>
              <a:spLocks noChangeAspect="1" noChangeShapeType="1"/>
            </p:cNvSpPr>
            <p:nvPr/>
          </p:nvSpPr>
          <p:spPr bwMode="auto">
            <a:xfrm flipV="1">
              <a:off x="480" y="2184"/>
              <a:ext cx="102"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34" name="Line 1047"/>
            <p:cNvSpPr>
              <a:spLocks noChangeAspect="1" noChangeShapeType="1"/>
            </p:cNvSpPr>
            <p:nvPr/>
          </p:nvSpPr>
          <p:spPr bwMode="auto">
            <a:xfrm>
              <a:off x="583" y="2055"/>
              <a:ext cx="0"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grpSp>
        <p:nvGrpSpPr>
          <p:cNvPr id="29714" name="Group 1048"/>
          <p:cNvGrpSpPr>
            <a:grpSpLocks noChangeAspect="1"/>
          </p:cNvGrpSpPr>
          <p:nvPr/>
        </p:nvGrpSpPr>
        <p:grpSpPr bwMode="auto">
          <a:xfrm>
            <a:off x="4985147" y="2922985"/>
            <a:ext cx="255984" cy="496490"/>
            <a:chOff x="480" y="1928"/>
            <a:chExt cx="205" cy="397"/>
          </a:xfrm>
        </p:grpSpPr>
        <p:sp>
          <p:nvSpPr>
            <p:cNvPr id="29725" name="Oval 1049"/>
            <p:cNvSpPr>
              <a:spLocks noChangeAspect="1" noChangeArrowheads="1"/>
            </p:cNvSpPr>
            <p:nvPr/>
          </p:nvSpPr>
          <p:spPr bwMode="auto">
            <a:xfrm>
              <a:off x="526" y="1928"/>
              <a:ext cx="120" cy="11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9726" name="Line 1050"/>
            <p:cNvSpPr>
              <a:spLocks noChangeAspect="1" noChangeShapeType="1"/>
            </p:cNvSpPr>
            <p:nvPr/>
          </p:nvSpPr>
          <p:spPr bwMode="auto">
            <a:xfrm flipH="1" flipV="1">
              <a:off x="584" y="2184"/>
              <a:ext cx="101"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27" name="Line 1051"/>
            <p:cNvSpPr>
              <a:spLocks noChangeAspect="1" noChangeShapeType="1"/>
            </p:cNvSpPr>
            <p:nvPr/>
          </p:nvSpPr>
          <p:spPr bwMode="auto">
            <a:xfrm>
              <a:off x="494" y="2088"/>
              <a:ext cx="1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28" name="Line 1052"/>
            <p:cNvSpPr>
              <a:spLocks noChangeAspect="1" noChangeShapeType="1"/>
            </p:cNvSpPr>
            <p:nvPr/>
          </p:nvSpPr>
          <p:spPr bwMode="auto">
            <a:xfrm flipV="1">
              <a:off x="480" y="2184"/>
              <a:ext cx="102"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29" name="Line 1053"/>
            <p:cNvSpPr>
              <a:spLocks noChangeAspect="1" noChangeShapeType="1"/>
            </p:cNvSpPr>
            <p:nvPr/>
          </p:nvSpPr>
          <p:spPr bwMode="auto">
            <a:xfrm>
              <a:off x="583" y="2055"/>
              <a:ext cx="0"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
        <p:nvSpPr>
          <p:cNvPr id="29715" name="Line 1054"/>
          <p:cNvSpPr>
            <a:spLocks noChangeShapeType="1"/>
          </p:cNvSpPr>
          <p:nvPr/>
        </p:nvSpPr>
        <p:spPr bwMode="auto">
          <a:xfrm flipH="1">
            <a:off x="5607844" y="2621756"/>
            <a:ext cx="701279" cy="585788"/>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sz="1050"/>
          </a:p>
        </p:txBody>
      </p:sp>
      <p:sp>
        <p:nvSpPr>
          <p:cNvPr id="29716" name="Text Box 1055"/>
          <p:cNvSpPr txBox="1">
            <a:spLocks noChangeArrowheads="1"/>
          </p:cNvSpPr>
          <p:nvPr/>
        </p:nvSpPr>
        <p:spPr bwMode="auto">
          <a:xfrm>
            <a:off x="4985147" y="3463529"/>
            <a:ext cx="27027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buClrTx/>
              <a:buSzTx/>
              <a:buFontTx/>
              <a:buNone/>
            </a:pPr>
            <a:r>
              <a:rPr lang="en-US" altLang="en-US" sz="1500" b="0">
                <a:latin typeface="Arial" panose="020B0604020202020204" pitchFamily="34" charset="0"/>
                <a:cs typeface="Arial" panose="020B0604020202020204" pitchFamily="34" charset="0"/>
              </a:rPr>
              <a:t>?</a:t>
            </a:r>
            <a:endParaRPr lang="en-US" altLang="en-US" sz="1500" b="0">
              <a:latin typeface="Arial" panose="020B0604020202020204" pitchFamily="34" charset="0"/>
              <a:cs typeface="Arial" panose="020B0604020202020204" pitchFamily="34" charset="0"/>
            </a:endParaRPr>
          </a:p>
        </p:txBody>
      </p:sp>
      <p:sp>
        <p:nvSpPr>
          <p:cNvPr id="29717" name="Rectangle 1056"/>
          <p:cNvSpPr>
            <a:spLocks noChangeArrowheads="1"/>
          </p:cNvSpPr>
          <p:nvPr/>
        </p:nvSpPr>
        <p:spPr bwMode="auto">
          <a:xfrm>
            <a:off x="1309687" y="3143250"/>
            <a:ext cx="889666" cy="48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350">
                <a:latin typeface="Arial" panose="020B0604020202020204" pitchFamily="34" charset="0"/>
                <a:cs typeface="Arial" panose="020B0604020202020204" pitchFamily="34" charset="0"/>
              </a:rPr>
              <a:t>Financial</a:t>
            </a:r>
            <a:endParaRPr lang="en-US" altLang="en-US" sz="1350">
              <a:latin typeface="Arial" panose="020B0604020202020204" pitchFamily="34" charset="0"/>
              <a:cs typeface="Arial" panose="020B0604020202020204" pitchFamily="34" charset="0"/>
            </a:endParaRPr>
          </a:p>
          <a:p>
            <a:pPr algn="l">
              <a:spcBef>
                <a:spcPct val="0"/>
              </a:spcBef>
              <a:buClrTx/>
              <a:buSzTx/>
              <a:buFontTx/>
              <a:buNone/>
            </a:pPr>
            <a:r>
              <a:rPr lang="en-US" altLang="en-US" sz="1350">
                <a:latin typeface="Arial" panose="020B0604020202020204" pitchFamily="34" charset="0"/>
                <a:cs typeface="Arial" panose="020B0604020202020204" pitchFamily="34" charset="0"/>
              </a:rPr>
              <a:t>Analyst</a:t>
            </a:r>
            <a:endParaRPr lang="en-US" altLang="en-US" sz="1350">
              <a:latin typeface="Arial" panose="020B0604020202020204" pitchFamily="34" charset="0"/>
              <a:cs typeface="Arial" panose="020B0604020202020204" pitchFamily="34" charset="0"/>
            </a:endParaRPr>
          </a:p>
        </p:txBody>
      </p:sp>
      <p:grpSp>
        <p:nvGrpSpPr>
          <p:cNvPr id="29718" name="Group 1057"/>
          <p:cNvGrpSpPr>
            <a:grpSpLocks noChangeAspect="1"/>
          </p:cNvGrpSpPr>
          <p:nvPr/>
        </p:nvGrpSpPr>
        <p:grpSpPr bwMode="auto">
          <a:xfrm>
            <a:off x="1478757" y="2386013"/>
            <a:ext cx="373856" cy="725091"/>
            <a:chOff x="480" y="1928"/>
            <a:chExt cx="205" cy="397"/>
          </a:xfrm>
        </p:grpSpPr>
        <p:sp>
          <p:nvSpPr>
            <p:cNvPr id="29720" name="Oval 1058"/>
            <p:cNvSpPr>
              <a:spLocks noChangeAspect="1" noChangeArrowheads="1"/>
            </p:cNvSpPr>
            <p:nvPr/>
          </p:nvSpPr>
          <p:spPr bwMode="auto">
            <a:xfrm>
              <a:off x="526" y="1928"/>
              <a:ext cx="120" cy="113"/>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29721" name="Line 1059"/>
            <p:cNvSpPr>
              <a:spLocks noChangeAspect="1" noChangeShapeType="1"/>
            </p:cNvSpPr>
            <p:nvPr/>
          </p:nvSpPr>
          <p:spPr bwMode="auto">
            <a:xfrm flipH="1" flipV="1">
              <a:off x="584" y="2184"/>
              <a:ext cx="101"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22" name="Line 1060"/>
            <p:cNvSpPr>
              <a:spLocks noChangeAspect="1" noChangeShapeType="1"/>
            </p:cNvSpPr>
            <p:nvPr/>
          </p:nvSpPr>
          <p:spPr bwMode="auto">
            <a:xfrm>
              <a:off x="494" y="2088"/>
              <a:ext cx="1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23" name="Line 1061"/>
            <p:cNvSpPr>
              <a:spLocks noChangeAspect="1" noChangeShapeType="1"/>
            </p:cNvSpPr>
            <p:nvPr/>
          </p:nvSpPr>
          <p:spPr bwMode="auto">
            <a:xfrm flipV="1">
              <a:off x="480" y="2184"/>
              <a:ext cx="102"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29724" name="Line 1062"/>
            <p:cNvSpPr>
              <a:spLocks noChangeAspect="1" noChangeShapeType="1"/>
            </p:cNvSpPr>
            <p:nvPr/>
          </p:nvSpPr>
          <p:spPr bwMode="auto">
            <a:xfrm>
              <a:off x="583" y="2055"/>
              <a:ext cx="0" cy="14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
        <p:nvSpPr>
          <p:cNvPr id="29719" name="Text Box 1063"/>
          <p:cNvSpPr txBox="1">
            <a:spLocks noChangeArrowheads="1"/>
          </p:cNvSpPr>
          <p:nvPr/>
        </p:nvSpPr>
        <p:spPr bwMode="auto">
          <a:xfrm>
            <a:off x="7258051" y="3429000"/>
            <a:ext cx="270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buClrTx/>
              <a:buSzTx/>
              <a:buFontTx/>
              <a:buNone/>
            </a:pPr>
            <a:r>
              <a:rPr lang="en-US" altLang="en-US" sz="1800">
                <a:latin typeface="Arial" panose="020B0604020202020204" pitchFamily="34" charset="0"/>
                <a:cs typeface="Arial" panose="020B0604020202020204" pitchFamily="34" charset="0"/>
              </a:rPr>
              <a:t>?</a:t>
            </a: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026"/>
          <p:cNvSpPr>
            <a:spLocks noGrp="1" noChangeArrowheads="1"/>
          </p:cNvSpPr>
          <p:nvPr>
            <p:ph type="title"/>
          </p:nvPr>
        </p:nvSpPr>
        <p:spPr>
          <a:noFill/>
        </p:spPr>
        <p:txBody>
          <a:bodyPr spcFirstLastPara="1" wrap="square" lIns="69056" tIns="34529" rIns="69056" bIns="34529" anchor="ctr" anchorCtr="0">
            <a:noAutofit/>
          </a:bodyPr>
          <a:lstStyle/>
          <a:p>
            <a:pPr eaLnBrk="1" hangingPunct="1"/>
            <a:r>
              <a:rPr lang="en-US" altLang="en-US">
                <a:ea typeface="MS PGothic" panose="020B0600070205080204" pitchFamily="34" charset="-128"/>
              </a:rPr>
              <a:t>Actors and roles</a:t>
            </a:r>
            <a:endParaRPr lang="en-US" altLang="en-US">
              <a:ea typeface="MS PGothic" panose="020B0600070205080204" pitchFamily="34" charset="-128"/>
            </a:endParaRPr>
          </a:p>
        </p:txBody>
      </p:sp>
      <p:sp>
        <p:nvSpPr>
          <p:cNvPr id="31746" name="Rectangle 1027"/>
          <p:cNvSpPr>
            <a:spLocks noGrp="1" noChangeArrowheads="1"/>
          </p:cNvSpPr>
          <p:nvPr>
            <p:ph type="body" sz="half" idx="1"/>
          </p:nvPr>
        </p:nvSpPr>
        <p:spPr>
          <a:xfrm>
            <a:off x="1600200" y="857250"/>
            <a:ext cx="5809060" cy="3600450"/>
          </a:xfrm>
          <a:noFill/>
        </p:spPr>
        <p:txBody>
          <a:bodyPr spcFirstLastPara="1" wrap="square" lIns="80963" tIns="40481" rIns="80963" bIns="40481" anchor="t" anchorCtr="0">
            <a:noAutofit/>
          </a:bodyPr>
          <a:lstStyle/>
          <a:p>
            <a:pPr marL="254635" indent="-254635"/>
            <a:r>
              <a:rPr lang="en-US" altLang="en-US" sz="1500">
                <a:ea typeface="MS PGothic" panose="020B0600070205080204" pitchFamily="34" charset="-128"/>
              </a:rPr>
              <a:t>An actor represents a role that a human, hardware device, or another system can plan in relation to the system.</a:t>
            </a:r>
            <a:endParaRPr lang="en-US" altLang="en-US" sz="1500">
              <a:ea typeface="MS PGothic" panose="020B0600070205080204" pitchFamily="34" charset="-128"/>
            </a:endParaRPr>
          </a:p>
          <a:p>
            <a:pPr marL="254635" indent="-254635">
              <a:buNone/>
            </a:pPr>
            <a:endParaRPr lang="en-US" altLang="en-US" sz="1500">
              <a:ea typeface="MS PGothic" panose="020B0600070205080204" pitchFamily="34" charset="-128"/>
            </a:endParaRPr>
          </a:p>
        </p:txBody>
      </p:sp>
      <p:pic>
        <p:nvPicPr>
          <p:cNvPr id="31747" name="Picture 1028"/>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2967037" y="1828800"/>
            <a:ext cx="2949179" cy="165616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de-DE" altLang="en-US">
                <a:ea typeface="MS PGothic" panose="020B0600070205080204" pitchFamily="34" charset="-128"/>
              </a:rPr>
              <a:t>Actors</a:t>
            </a:r>
            <a:r>
              <a:rPr lang="en-GB" altLang="en-US">
                <a:ea typeface="MS PGothic" panose="020B0600070205080204" pitchFamily="34" charset="-128"/>
              </a:rPr>
              <a:t> </a:t>
            </a:r>
            <a:endParaRPr lang="en-GB" altLang="en-US">
              <a:ea typeface="MS PGothic" panose="020B0600070205080204" pitchFamily="34" charset="-128"/>
            </a:endParaRPr>
          </a:p>
        </p:txBody>
      </p:sp>
      <p:grpSp>
        <p:nvGrpSpPr>
          <p:cNvPr id="33794" name="Group 11"/>
          <p:cNvGrpSpPr/>
          <p:nvPr/>
        </p:nvGrpSpPr>
        <p:grpSpPr bwMode="auto">
          <a:xfrm>
            <a:off x="3545682" y="1428750"/>
            <a:ext cx="283369" cy="548879"/>
            <a:chOff x="912" y="1160"/>
            <a:chExt cx="153" cy="242"/>
          </a:xfrm>
        </p:grpSpPr>
        <p:sp>
          <p:nvSpPr>
            <p:cNvPr id="33825" name="Oval 12"/>
            <p:cNvSpPr>
              <a:spLocks noChangeArrowheads="1"/>
            </p:cNvSpPr>
            <p:nvPr/>
          </p:nvSpPr>
          <p:spPr bwMode="auto">
            <a:xfrm>
              <a:off x="954" y="1160"/>
              <a:ext cx="75" cy="73"/>
            </a:xfrm>
            <a:prstGeom prst="ellipse">
              <a:avLst/>
            </a:prstGeom>
            <a:noFill/>
            <a:ln w="158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3826" name="Line 13"/>
            <p:cNvSpPr>
              <a:spLocks noChangeShapeType="1"/>
            </p:cNvSpPr>
            <p:nvPr/>
          </p:nvSpPr>
          <p:spPr bwMode="auto">
            <a:xfrm>
              <a:off x="993" y="1232"/>
              <a:ext cx="0" cy="97"/>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33827" name="Line 14"/>
            <p:cNvSpPr>
              <a:spLocks noChangeShapeType="1"/>
            </p:cNvSpPr>
            <p:nvPr/>
          </p:nvSpPr>
          <p:spPr bwMode="auto">
            <a:xfrm>
              <a:off x="929" y="1266"/>
              <a:ext cx="127" cy="0"/>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33828" name="Line 15"/>
            <p:cNvSpPr>
              <a:spLocks noChangeShapeType="1"/>
            </p:cNvSpPr>
            <p:nvPr/>
          </p:nvSpPr>
          <p:spPr bwMode="auto">
            <a:xfrm flipH="1" flipV="1">
              <a:off x="989" y="1329"/>
              <a:ext cx="76" cy="73"/>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33829" name="Line 16"/>
            <p:cNvSpPr>
              <a:spLocks noChangeShapeType="1"/>
            </p:cNvSpPr>
            <p:nvPr/>
          </p:nvSpPr>
          <p:spPr bwMode="auto">
            <a:xfrm flipV="1">
              <a:off x="912" y="1329"/>
              <a:ext cx="77" cy="73"/>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
        <p:nvSpPr>
          <p:cNvPr id="33795" name="Rectangle 17"/>
          <p:cNvSpPr>
            <a:spLocks noChangeArrowheads="1"/>
          </p:cNvSpPr>
          <p:nvPr/>
        </p:nvSpPr>
        <p:spPr bwMode="auto">
          <a:xfrm>
            <a:off x="3325416" y="2032398"/>
            <a:ext cx="645210"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de-DE" altLang="en-US" sz="1200" b="0">
                <a:latin typeface="Tahoma" panose="020B0604030504040204" pitchFamily="34" charset="0"/>
              </a:rPr>
              <a:t>Student</a:t>
            </a:r>
            <a:endParaRPr lang="en-GB" altLang="en-US" sz="1200" b="0">
              <a:latin typeface="Tahoma" panose="020B0604030504040204" pitchFamily="34" charset="0"/>
            </a:endParaRPr>
          </a:p>
        </p:txBody>
      </p:sp>
      <p:sp>
        <p:nvSpPr>
          <p:cNvPr id="33796" name="Rectangle 18"/>
          <p:cNvSpPr>
            <a:spLocks noChangeArrowheads="1"/>
          </p:cNvSpPr>
          <p:nvPr/>
        </p:nvSpPr>
        <p:spPr bwMode="auto">
          <a:xfrm>
            <a:off x="5114926" y="3223023"/>
            <a:ext cx="1052373"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GB" altLang="en-US" sz="1200" b="0">
                <a:solidFill>
                  <a:schemeClr val="bg2"/>
                </a:solidFill>
                <a:latin typeface="Tahoma" panose="020B0604030504040204" pitchFamily="34" charset="0"/>
              </a:rPr>
              <a:t>Deposit funds</a:t>
            </a:r>
            <a:endParaRPr lang="en-GB" altLang="en-US" sz="1200" b="0">
              <a:solidFill>
                <a:schemeClr val="bg2"/>
              </a:solidFill>
              <a:latin typeface="Tahoma" panose="020B0604030504040204" pitchFamily="34" charset="0"/>
            </a:endParaRPr>
          </a:p>
        </p:txBody>
      </p:sp>
      <p:sp>
        <p:nvSpPr>
          <p:cNvPr id="33797" name="Rectangle 22"/>
          <p:cNvSpPr>
            <a:spLocks noChangeArrowheads="1"/>
          </p:cNvSpPr>
          <p:nvPr/>
        </p:nvSpPr>
        <p:spPr bwMode="auto">
          <a:xfrm>
            <a:off x="5057775" y="2166938"/>
            <a:ext cx="1756090"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de-DE" altLang="en-US" sz="1200" b="0">
                <a:solidFill>
                  <a:schemeClr val="bg2"/>
                </a:solidFill>
                <a:latin typeface="Tahoma" panose="020B0604030504040204" pitchFamily="34" charset="0"/>
              </a:rPr>
              <a:t>Prepare for examination</a:t>
            </a:r>
            <a:endParaRPr lang="en-GB" altLang="en-US" sz="1200" b="0">
              <a:solidFill>
                <a:schemeClr val="bg2"/>
              </a:solidFill>
              <a:latin typeface="Tahoma" panose="020B0604030504040204" pitchFamily="34" charset="0"/>
            </a:endParaRPr>
          </a:p>
        </p:txBody>
      </p:sp>
      <p:sp>
        <p:nvSpPr>
          <p:cNvPr id="33798" name="Oval 33"/>
          <p:cNvSpPr>
            <a:spLocks noChangeAspect="1" noChangeArrowheads="1"/>
          </p:cNvSpPr>
          <p:nvPr/>
        </p:nvSpPr>
        <p:spPr bwMode="auto">
          <a:xfrm>
            <a:off x="5372100" y="1143000"/>
            <a:ext cx="553641" cy="255985"/>
          </a:xfrm>
          <a:prstGeom prst="ellipse">
            <a:avLst/>
          </a:prstGeom>
          <a:noFill/>
          <a:ln w="15875">
            <a:solidFill>
              <a:schemeClr val="bg2"/>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3799" name="Oval 34"/>
          <p:cNvSpPr>
            <a:spLocks noChangeAspect="1" noChangeArrowheads="1"/>
          </p:cNvSpPr>
          <p:nvPr/>
        </p:nvSpPr>
        <p:spPr bwMode="auto">
          <a:xfrm>
            <a:off x="5372100" y="1828800"/>
            <a:ext cx="553641" cy="255985"/>
          </a:xfrm>
          <a:prstGeom prst="ellipse">
            <a:avLst/>
          </a:prstGeom>
          <a:noFill/>
          <a:ln w="15875">
            <a:solidFill>
              <a:schemeClr val="bg2"/>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3800" name="Oval 35"/>
          <p:cNvSpPr>
            <a:spLocks noChangeAspect="1" noChangeArrowheads="1"/>
          </p:cNvSpPr>
          <p:nvPr/>
        </p:nvSpPr>
        <p:spPr bwMode="auto">
          <a:xfrm>
            <a:off x="5429250" y="2914650"/>
            <a:ext cx="553641" cy="255985"/>
          </a:xfrm>
          <a:prstGeom prst="ellipse">
            <a:avLst/>
          </a:prstGeom>
          <a:noFill/>
          <a:ln w="15875">
            <a:solidFill>
              <a:schemeClr val="bg2"/>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3801" name="Line 55"/>
          <p:cNvSpPr>
            <a:spLocks noChangeShapeType="1"/>
          </p:cNvSpPr>
          <p:nvPr/>
        </p:nvSpPr>
        <p:spPr bwMode="auto">
          <a:xfrm flipV="1">
            <a:off x="4029075" y="1476375"/>
            <a:ext cx="914400" cy="357188"/>
          </a:xfrm>
          <a:prstGeom prst="line">
            <a:avLst/>
          </a:prstGeom>
          <a:noFill/>
          <a:ln w="158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sz="1050"/>
          </a:p>
        </p:txBody>
      </p:sp>
      <p:sp>
        <p:nvSpPr>
          <p:cNvPr id="33802" name="Line 56"/>
          <p:cNvSpPr>
            <a:spLocks noChangeShapeType="1"/>
          </p:cNvSpPr>
          <p:nvPr/>
        </p:nvSpPr>
        <p:spPr bwMode="auto">
          <a:xfrm>
            <a:off x="4011216" y="1962150"/>
            <a:ext cx="1013222" cy="28575"/>
          </a:xfrm>
          <a:prstGeom prst="line">
            <a:avLst/>
          </a:prstGeom>
          <a:noFill/>
          <a:ln w="158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sz="1050"/>
          </a:p>
        </p:txBody>
      </p:sp>
      <p:sp>
        <p:nvSpPr>
          <p:cNvPr id="33803" name="Line 57"/>
          <p:cNvSpPr>
            <a:spLocks noChangeShapeType="1"/>
          </p:cNvSpPr>
          <p:nvPr/>
        </p:nvSpPr>
        <p:spPr bwMode="auto">
          <a:xfrm>
            <a:off x="4061223" y="2131219"/>
            <a:ext cx="1082278" cy="783431"/>
          </a:xfrm>
          <a:prstGeom prst="line">
            <a:avLst/>
          </a:prstGeom>
          <a:noFill/>
          <a:ln w="158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sz="1050"/>
          </a:p>
        </p:txBody>
      </p:sp>
      <p:grpSp>
        <p:nvGrpSpPr>
          <p:cNvPr id="33804" name="Group 66"/>
          <p:cNvGrpSpPr/>
          <p:nvPr/>
        </p:nvGrpSpPr>
        <p:grpSpPr bwMode="auto">
          <a:xfrm>
            <a:off x="2286000" y="1257300"/>
            <a:ext cx="342900" cy="767954"/>
            <a:chOff x="3521" y="528"/>
            <a:chExt cx="372" cy="789"/>
          </a:xfrm>
        </p:grpSpPr>
        <p:sp>
          <p:nvSpPr>
            <p:cNvPr id="33819" name="Freeform 59"/>
            <p:cNvSpPr/>
            <p:nvPr/>
          </p:nvSpPr>
          <p:spPr bwMode="auto">
            <a:xfrm rot="21140294" flipH="1">
              <a:off x="3744" y="720"/>
              <a:ext cx="149" cy="256"/>
            </a:xfrm>
            <a:custGeom>
              <a:avLst/>
              <a:gdLst>
                <a:gd name="T0" fmla="*/ 0 w 483"/>
                <a:gd name="T1" fmla="*/ 0 h 787"/>
                <a:gd name="T2" fmla="*/ 0 w 483"/>
                <a:gd name="T3" fmla="*/ 0 h 787"/>
                <a:gd name="T4" fmla="*/ 0 w 483"/>
                <a:gd name="T5" fmla="*/ 0 h 787"/>
                <a:gd name="T6" fmla="*/ 0 w 483"/>
                <a:gd name="T7" fmla="*/ 0 h 787"/>
                <a:gd name="T8" fmla="*/ 0 w 483"/>
                <a:gd name="T9" fmla="*/ 0 h 787"/>
                <a:gd name="T10" fmla="*/ 0 w 483"/>
                <a:gd name="T11" fmla="*/ 0 h 787"/>
                <a:gd name="T12" fmla="*/ 0 w 483"/>
                <a:gd name="T13" fmla="*/ 0 h 787"/>
                <a:gd name="T14" fmla="*/ 0 w 483"/>
                <a:gd name="T15" fmla="*/ 0 h 787"/>
                <a:gd name="T16" fmla="*/ 0 w 483"/>
                <a:gd name="T17" fmla="*/ 0 h 787"/>
                <a:gd name="T18" fmla="*/ 0 w 483"/>
                <a:gd name="T19" fmla="*/ 0 h 787"/>
                <a:gd name="T20" fmla="*/ 0 w 483"/>
                <a:gd name="T21" fmla="*/ 0 h 787"/>
                <a:gd name="T22" fmla="*/ 0 w 483"/>
                <a:gd name="T23" fmla="*/ 0 h 787"/>
                <a:gd name="T24" fmla="*/ 0 w 483"/>
                <a:gd name="T25" fmla="*/ 0 h 787"/>
                <a:gd name="T26" fmla="*/ 0 w 483"/>
                <a:gd name="T27" fmla="*/ 0 h 787"/>
                <a:gd name="T28" fmla="*/ 0 w 483"/>
                <a:gd name="T29" fmla="*/ 0 h 787"/>
                <a:gd name="T30" fmla="*/ 0 w 483"/>
                <a:gd name="T31" fmla="*/ 0 h 787"/>
                <a:gd name="T32" fmla="*/ 0 w 483"/>
                <a:gd name="T33" fmla="*/ 0 h 787"/>
                <a:gd name="T34" fmla="*/ 0 w 483"/>
                <a:gd name="T35" fmla="*/ 0 h 787"/>
                <a:gd name="T36" fmla="*/ 0 w 483"/>
                <a:gd name="T37" fmla="*/ 0 h 787"/>
                <a:gd name="T38" fmla="*/ 0 w 483"/>
                <a:gd name="T39" fmla="*/ 0 h 787"/>
                <a:gd name="T40" fmla="*/ 0 w 483"/>
                <a:gd name="T41" fmla="*/ 0 h 787"/>
                <a:gd name="T42" fmla="*/ 0 w 483"/>
                <a:gd name="T43" fmla="*/ 0 h 787"/>
                <a:gd name="T44" fmla="*/ 0 w 483"/>
                <a:gd name="T45" fmla="*/ 0 h 787"/>
                <a:gd name="T46" fmla="*/ 0 w 483"/>
                <a:gd name="T47" fmla="*/ 0 h 787"/>
                <a:gd name="T48" fmla="*/ 0 w 483"/>
                <a:gd name="T49" fmla="*/ 0 h 787"/>
                <a:gd name="T50" fmla="*/ 0 w 483"/>
                <a:gd name="T51" fmla="*/ 0 h 787"/>
                <a:gd name="T52" fmla="*/ 0 w 483"/>
                <a:gd name="T53" fmla="*/ 0 h 787"/>
                <a:gd name="T54" fmla="*/ 0 w 483"/>
                <a:gd name="T55" fmla="*/ 0 h 787"/>
                <a:gd name="T56" fmla="*/ 0 w 483"/>
                <a:gd name="T57" fmla="*/ 0 h 787"/>
                <a:gd name="T58" fmla="*/ 0 w 483"/>
                <a:gd name="T59" fmla="*/ 0 h 787"/>
                <a:gd name="T60" fmla="*/ 0 w 483"/>
                <a:gd name="T61" fmla="*/ 0 h 787"/>
                <a:gd name="T62" fmla="*/ 0 w 483"/>
                <a:gd name="T63" fmla="*/ 0 h 787"/>
                <a:gd name="T64" fmla="*/ 0 w 483"/>
                <a:gd name="T65" fmla="*/ 0 h 787"/>
                <a:gd name="T66" fmla="*/ 0 w 483"/>
                <a:gd name="T67" fmla="*/ 0 h 787"/>
                <a:gd name="T68" fmla="*/ 0 w 483"/>
                <a:gd name="T69" fmla="*/ 0 h 787"/>
                <a:gd name="T70" fmla="*/ 0 w 483"/>
                <a:gd name="T71" fmla="*/ 0 h 787"/>
                <a:gd name="T72" fmla="*/ 0 w 483"/>
                <a:gd name="T73" fmla="*/ 0 h 787"/>
                <a:gd name="T74" fmla="*/ 0 w 483"/>
                <a:gd name="T75" fmla="*/ 0 h 7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3"/>
                <a:gd name="T115" fmla="*/ 0 h 787"/>
                <a:gd name="T116" fmla="*/ 483 w 483"/>
                <a:gd name="T117" fmla="*/ 787 h 7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3" h="787">
                  <a:moveTo>
                    <a:pt x="367" y="31"/>
                  </a:moveTo>
                  <a:lnTo>
                    <a:pt x="420" y="0"/>
                  </a:lnTo>
                  <a:lnTo>
                    <a:pt x="458" y="0"/>
                  </a:lnTo>
                  <a:lnTo>
                    <a:pt x="483" y="25"/>
                  </a:lnTo>
                  <a:lnTo>
                    <a:pt x="469" y="73"/>
                  </a:lnTo>
                  <a:lnTo>
                    <a:pt x="437" y="105"/>
                  </a:lnTo>
                  <a:lnTo>
                    <a:pt x="378" y="136"/>
                  </a:lnTo>
                  <a:lnTo>
                    <a:pt x="263" y="182"/>
                  </a:lnTo>
                  <a:lnTo>
                    <a:pt x="115" y="262"/>
                  </a:lnTo>
                  <a:lnTo>
                    <a:pt x="59" y="265"/>
                  </a:lnTo>
                  <a:lnTo>
                    <a:pt x="90" y="339"/>
                  </a:lnTo>
                  <a:lnTo>
                    <a:pt x="154" y="419"/>
                  </a:lnTo>
                  <a:lnTo>
                    <a:pt x="206" y="518"/>
                  </a:lnTo>
                  <a:lnTo>
                    <a:pt x="227" y="619"/>
                  </a:lnTo>
                  <a:lnTo>
                    <a:pt x="217" y="650"/>
                  </a:lnTo>
                  <a:lnTo>
                    <a:pt x="186" y="672"/>
                  </a:lnTo>
                  <a:lnTo>
                    <a:pt x="143" y="685"/>
                  </a:lnTo>
                  <a:lnTo>
                    <a:pt x="101" y="716"/>
                  </a:lnTo>
                  <a:lnTo>
                    <a:pt x="84" y="749"/>
                  </a:lnTo>
                  <a:lnTo>
                    <a:pt x="73" y="787"/>
                  </a:lnTo>
                  <a:lnTo>
                    <a:pt x="41" y="787"/>
                  </a:lnTo>
                  <a:lnTo>
                    <a:pt x="31" y="758"/>
                  </a:lnTo>
                  <a:lnTo>
                    <a:pt x="52" y="713"/>
                  </a:lnTo>
                  <a:lnTo>
                    <a:pt x="112" y="682"/>
                  </a:lnTo>
                  <a:lnTo>
                    <a:pt x="147" y="650"/>
                  </a:lnTo>
                  <a:lnTo>
                    <a:pt x="178" y="633"/>
                  </a:lnTo>
                  <a:lnTo>
                    <a:pt x="189" y="601"/>
                  </a:lnTo>
                  <a:lnTo>
                    <a:pt x="175" y="518"/>
                  </a:lnTo>
                  <a:lnTo>
                    <a:pt x="126" y="455"/>
                  </a:lnTo>
                  <a:lnTo>
                    <a:pt x="84" y="399"/>
                  </a:lnTo>
                  <a:lnTo>
                    <a:pt x="31" y="336"/>
                  </a:lnTo>
                  <a:lnTo>
                    <a:pt x="0" y="276"/>
                  </a:lnTo>
                  <a:lnTo>
                    <a:pt x="0" y="241"/>
                  </a:lnTo>
                  <a:lnTo>
                    <a:pt x="27" y="224"/>
                  </a:lnTo>
                  <a:lnTo>
                    <a:pt x="136" y="161"/>
                  </a:lnTo>
                  <a:lnTo>
                    <a:pt x="241" y="105"/>
                  </a:lnTo>
                  <a:lnTo>
                    <a:pt x="346" y="53"/>
                  </a:lnTo>
                  <a:lnTo>
                    <a:pt x="367" y="31"/>
                  </a:lnTo>
                  <a:close/>
                </a:path>
              </a:pathLst>
            </a:custGeom>
            <a:solidFill>
              <a:srgbClr val="FFCC00"/>
            </a:solidFill>
            <a:ln w="9525">
              <a:solidFill>
                <a:schemeClr val="tx1"/>
              </a:solidFill>
              <a:round/>
            </a:ln>
          </p:spPr>
          <p:txBody>
            <a:bodyPr/>
            <a:lstStyle/>
            <a:p>
              <a:endParaRPr lang="en-GB" sz="1050"/>
            </a:p>
          </p:txBody>
        </p:sp>
        <p:sp>
          <p:nvSpPr>
            <p:cNvPr id="33820" name="Freeform 61"/>
            <p:cNvSpPr/>
            <p:nvPr/>
          </p:nvSpPr>
          <p:spPr bwMode="auto">
            <a:xfrm rot="-2541441">
              <a:off x="3648" y="528"/>
              <a:ext cx="147" cy="155"/>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FFCC00"/>
            </a:solidFill>
            <a:ln w="9525">
              <a:solidFill>
                <a:schemeClr val="tx1"/>
              </a:solidFill>
              <a:round/>
            </a:ln>
          </p:spPr>
          <p:txBody>
            <a:bodyPr/>
            <a:lstStyle/>
            <a:p>
              <a:endParaRPr lang="en-GB" sz="1050"/>
            </a:p>
          </p:txBody>
        </p:sp>
        <p:sp>
          <p:nvSpPr>
            <p:cNvPr id="33821" name="Freeform 62"/>
            <p:cNvSpPr/>
            <p:nvPr/>
          </p:nvSpPr>
          <p:spPr bwMode="auto">
            <a:xfrm rot="-382422">
              <a:off x="3648" y="720"/>
              <a:ext cx="99" cy="289"/>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FFCC00"/>
            </a:solidFill>
            <a:ln w="9525">
              <a:solidFill>
                <a:schemeClr val="tx1"/>
              </a:solidFill>
              <a:round/>
            </a:ln>
          </p:spPr>
          <p:txBody>
            <a:bodyPr/>
            <a:lstStyle/>
            <a:p>
              <a:endParaRPr lang="en-GB" sz="1050"/>
            </a:p>
          </p:txBody>
        </p:sp>
        <p:sp>
          <p:nvSpPr>
            <p:cNvPr id="33822" name="Freeform 63"/>
            <p:cNvSpPr/>
            <p:nvPr/>
          </p:nvSpPr>
          <p:spPr bwMode="auto">
            <a:xfrm>
              <a:off x="3552" y="720"/>
              <a:ext cx="144" cy="274"/>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FFCC00"/>
            </a:solidFill>
            <a:ln w="9525">
              <a:solidFill>
                <a:schemeClr val="tx1"/>
              </a:solidFill>
              <a:round/>
            </a:ln>
          </p:spPr>
          <p:txBody>
            <a:bodyPr/>
            <a:lstStyle/>
            <a:p>
              <a:endParaRPr lang="en-GB" sz="1050"/>
            </a:p>
          </p:txBody>
        </p:sp>
        <p:sp>
          <p:nvSpPr>
            <p:cNvPr id="33823" name="Freeform 64"/>
            <p:cNvSpPr/>
            <p:nvPr/>
          </p:nvSpPr>
          <p:spPr bwMode="auto">
            <a:xfrm>
              <a:off x="3696" y="1008"/>
              <a:ext cx="94" cy="288"/>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FFCC00"/>
            </a:solidFill>
            <a:ln w="9525">
              <a:solidFill>
                <a:schemeClr val="tx1"/>
              </a:solidFill>
              <a:round/>
            </a:ln>
          </p:spPr>
          <p:txBody>
            <a:bodyPr/>
            <a:lstStyle/>
            <a:p>
              <a:endParaRPr lang="en-GB" sz="1050"/>
            </a:p>
          </p:txBody>
        </p:sp>
        <p:sp>
          <p:nvSpPr>
            <p:cNvPr id="33824" name="Freeform 65"/>
            <p:cNvSpPr/>
            <p:nvPr/>
          </p:nvSpPr>
          <p:spPr bwMode="auto">
            <a:xfrm>
              <a:off x="3521" y="1000"/>
              <a:ext cx="138" cy="317"/>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FFCC00"/>
            </a:solidFill>
            <a:ln w="9525">
              <a:solidFill>
                <a:schemeClr val="tx1"/>
              </a:solidFill>
              <a:round/>
            </a:ln>
          </p:spPr>
          <p:txBody>
            <a:bodyPr/>
            <a:lstStyle/>
            <a:p>
              <a:endParaRPr lang="en-GB" sz="1050"/>
            </a:p>
          </p:txBody>
        </p:sp>
      </p:grpSp>
      <p:sp>
        <p:nvSpPr>
          <p:cNvPr id="33805" name="Rectangle 67"/>
          <p:cNvSpPr>
            <a:spLocks noChangeArrowheads="1"/>
          </p:cNvSpPr>
          <p:nvPr/>
        </p:nvSpPr>
        <p:spPr bwMode="auto">
          <a:xfrm>
            <a:off x="1258492" y="2114550"/>
            <a:ext cx="2039540"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de-DE" altLang="en-US" sz="1200" b="0">
                <a:latin typeface="Tahoma" panose="020B0604030504040204" pitchFamily="34" charset="0"/>
              </a:rPr>
              <a:t>Louis acts as a student</a:t>
            </a:r>
            <a:endParaRPr lang="en-GB" altLang="en-US" sz="1200" b="0">
              <a:latin typeface="Tahoma" panose="020B0604030504040204" pitchFamily="34" charset="0"/>
            </a:endParaRPr>
          </a:p>
        </p:txBody>
      </p:sp>
      <p:sp>
        <p:nvSpPr>
          <p:cNvPr id="33806" name="Text Box 69"/>
          <p:cNvSpPr txBox="1">
            <a:spLocks noChangeArrowheads="1"/>
          </p:cNvSpPr>
          <p:nvPr/>
        </p:nvSpPr>
        <p:spPr bwMode="auto">
          <a:xfrm>
            <a:off x="5172075" y="1362076"/>
            <a:ext cx="1457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de-DE" altLang="en-US" sz="1200" b="0">
                <a:solidFill>
                  <a:schemeClr val="bg2"/>
                </a:solidFill>
                <a:latin typeface="Tahoma" panose="020B0604030504040204" pitchFamily="34" charset="0"/>
              </a:rPr>
              <a:t>Enroll for a course</a:t>
            </a:r>
            <a:endParaRPr lang="en-GB" altLang="en-US" sz="1200" b="0">
              <a:solidFill>
                <a:schemeClr val="bg2"/>
              </a:solidFill>
              <a:latin typeface="Tahoma" panose="020B0604030504040204" pitchFamily="34" charset="0"/>
            </a:endParaRPr>
          </a:p>
        </p:txBody>
      </p:sp>
      <p:sp>
        <p:nvSpPr>
          <p:cNvPr id="33807" name="Line 70"/>
          <p:cNvSpPr>
            <a:spLocks noChangeShapeType="1"/>
          </p:cNvSpPr>
          <p:nvPr/>
        </p:nvSpPr>
        <p:spPr bwMode="auto">
          <a:xfrm>
            <a:off x="2743200" y="1657350"/>
            <a:ext cx="800100" cy="1714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en-GB" sz="1050"/>
          </a:p>
        </p:txBody>
      </p:sp>
      <p:sp>
        <p:nvSpPr>
          <p:cNvPr id="33808" name="Line 71"/>
          <p:cNvSpPr>
            <a:spLocks noChangeShapeType="1"/>
          </p:cNvSpPr>
          <p:nvPr/>
        </p:nvSpPr>
        <p:spPr bwMode="auto">
          <a:xfrm>
            <a:off x="4514850" y="2343150"/>
            <a:ext cx="228600" cy="457200"/>
          </a:xfrm>
          <a:prstGeom prst="line">
            <a:avLst/>
          </a:prstGeom>
          <a:noFill/>
          <a:ln w="15875">
            <a:solidFill>
              <a:schemeClr val="hlink"/>
            </a:solidFill>
            <a:round/>
          </a:ln>
          <a:extLst>
            <a:ext uri="{909E8E84-426E-40DD-AFC4-6F175D3DCCD1}">
              <a14:hiddenFill xmlns:a14="http://schemas.microsoft.com/office/drawing/2010/main">
                <a:noFill/>
              </a14:hiddenFill>
            </a:ext>
          </a:extLst>
        </p:spPr>
        <p:txBody>
          <a:bodyPr wrap="none" anchor="ctr"/>
          <a:lstStyle/>
          <a:p>
            <a:endParaRPr lang="en-GB" sz="1050"/>
          </a:p>
        </p:txBody>
      </p:sp>
      <p:sp>
        <p:nvSpPr>
          <p:cNvPr id="33809" name="Line 72"/>
          <p:cNvSpPr>
            <a:spLocks noChangeShapeType="1"/>
          </p:cNvSpPr>
          <p:nvPr/>
        </p:nvSpPr>
        <p:spPr bwMode="auto">
          <a:xfrm flipV="1">
            <a:off x="4400550" y="2343150"/>
            <a:ext cx="457200" cy="400050"/>
          </a:xfrm>
          <a:prstGeom prst="line">
            <a:avLst/>
          </a:prstGeom>
          <a:noFill/>
          <a:ln w="15875">
            <a:solidFill>
              <a:schemeClr val="hlink"/>
            </a:solidFill>
            <a:round/>
          </a:ln>
          <a:extLst>
            <a:ext uri="{909E8E84-426E-40DD-AFC4-6F175D3DCCD1}">
              <a14:hiddenFill xmlns:a14="http://schemas.microsoft.com/office/drawing/2010/main">
                <a:noFill/>
              </a14:hiddenFill>
            </a:ext>
          </a:extLst>
        </p:spPr>
        <p:txBody>
          <a:bodyPr wrap="none" anchor="ctr"/>
          <a:lstStyle/>
          <a:p>
            <a:endParaRPr lang="en-GB" sz="1050"/>
          </a:p>
        </p:txBody>
      </p:sp>
      <p:grpSp>
        <p:nvGrpSpPr>
          <p:cNvPr id="33810" name="Group 73"/>
          <p:cNvGrpSpPr/>
          <p:nvPr/>
        </p:nvGrpSpPr>
        <p:grpSpPr bwMode="auto">
          <a:xfrm>
            <a:off x="2286000" y="2457450"/>
            <a:ext cx="342900" cy="767954"/>
            <a:chOff x="3521" y="528"/>
            <a:chExt cx="372" cy="789"/>
          </a:xfrm>
        </p:grpSpPr>
        <p:sp>
          <p:nvSpPr>
            <p:cNvPr id="33813" name="Freeform 74"/>
            <p:cNvSpPr/>
            <p:nvPr/>
          </p:nvSpPr>
          <p:spPr bwMode="auto">
            <a:xfrm rot="21140294" flipH="1">
              <a:off x="3744" y="720"/>
              <a:ext cx="149" cy="256"/>
            </a:xfrm>
            <a:custGeom>
              <a:avLst/>
              <a:gdLst>
                <a:gd name="T0" fmla="*/ 0 w 483"/>
                <a:gd name="T1" fmla="*/ 0 h 787"/>
                <a:gd name="T2" fmla="*/ 0 w 483"/>
                <a:gd name="T3" fmla="*/ 0 h 787"/>
                <a:gd name="T4" fmla="*/ 0 w 483"/>
                <a:gd name="T5" fmla="*/ 0 h 787"/>
                <a:gd name="T6" fmla="*/ 0 w 483"/>
                <a:gd name="T7" fmla="*/ 0 h 787"/>
                <a:gd name="T8" fmla="*/ 0 w 483"/>
                <a:gd name="T9" fmla="*/ 0 h 787"/>
                <a:gd name="T10" fmla="*/ 0 w 483"/>
                <a:gd name="T11" fmla="*/ 0 h 787"/>
                <a:gd name="T12" fmla="*/ 0 w 483"/>
                <a:gd name="T13" fmla="*/ 0 h 787"/>
                <a:gd name="T14" fmla="*/ 0 w 483"/>
                <a:gd name="T15" fmla="*/ 0 h 787"/>
                <a:gd name="T16" fmla="*/ 0 w 483"/>
                <a:gd name="T17" fmla="*/ 0 h 787"/>
                <a:gd name="T18" fmla="*/ 0 w 483"/>
                <a:gd name="T19" fmla="*/ 0 h 787"/>
                <a:gd name="T20" fmla="*/ 0 w 483"/>
                <a:gd name="T21" fmla="*/ 0 h 787"/>
                <a:gd name="T22" fmla="*/ 0 w 483"/>
                <a:gd name="T23" fmla="*/ 0 h 787"/>
                <a:gd name="T24" fmla="*/ 0 w 483"/>
                <a:gd name="T25" fmla="*/ 0 h 787"/>
                <a:gd name="T26" fmla="*/ 0 w 483"/>
                <a:gd name="T27" fmla="*/ 0 h 787"/>
                <a:gd name="T28" fmla="*/ 0 w 483"/>
                <a:gd name="T29" fmla="*/ 0 h 787"/>
                <a:gd name="T30" fmla="*/ 0 w 483"/>
                <a:gd name="T31" fmla="*/ 0 h 787"/>
                <a:gd name="T32" fmla="*/ 0 w 483"/>
                <a:gd name="T33" fmla="*/ 0 h 787"/>
                <a:gd name="T34" fmla="*/ 0 w 483"/>
                <a:gd name="T35" fmla="*/ 0 h 787"/>
                <a:gd name="T36" fmla="*/ 0 w 483"/>
                <a:gd name="T37" fmla="*/ 0 h 787"/>
                <a:gd name="T38" fmla="*/ 0 w 483"/>
                <a:gd name="T39" fmla="*/ 0 h 787"/>
                <a:gd name="T40" fmla="*/ 0 w 483"/>
                <a:gd name="T41" fmla="*/ 0 h 787"/>
                <a:gd name="T42" fmla="*/ 0 w 483"/>
                <a:gd name="T43" fmla="*/ 0 h 787"/>
                <a:gd name="T44" fmla="*/ 0 w 483"/>
                <a:gd name="T45" fmla="*/ 0 h 787"/>
                <a:gd name="T46" fmla="*/ 0 w 483"/>
                <a:gd name="T47" fmla="*/ 0 h 787"/>
                <a:gd name="T48" fmla="*/ 0 w 483"/>
                <a:gd name="T49" fmla="*/ 0 h 787"/>
                <a:gd name="T50" fmla="*/ 0 w 483"/>
                <a:gd name="T51" fmla="*/ 0 h 787"/>
                <a:gd name="T52" fmla="*/ 0 w 483"/>
                <a:gd name="T53" fmla="*/ 0 h 787"/>
                <a:gd name="T54" fmla="*/ 0 w 483"/>
                <a:gd name="T55" fmla="*/ 0 h 787"/>
                <a:gd name="T56" fmla="*/ 0 w 483"/>
                <a:gd name="T57" fmla="*/ 0 h 787"/>
                <a:gd name="T58" fmla="*/ 0 w 483"/>
                <a:gd name="T59" fmla="*/ 0 h 787"/>
                <a:gd name="T60" fmla="*/ 0 w 483"/>
                <a:gd name="T61" fmla="*/ 0 h 787"/>
                <a:gd name="T62" fmla="*/ 0 w 483"/>
                <a:gd name="T63" fmla="*/ 0 h 787"/>
                <a:gd name="T64" fmla="*/ 0 w 483"/>
                <a:gd name="T65" fmla="*/ 0 h 787"/>
                <a:gd name="T66" fmla="*/ 0 w 483"/>
                <a:gd name="T67" fmla="*/ 0 h 787"/>
                <a:gd name="T68" fmla="*/ 0 w 483"/>
                <a:gd name="T69" fmla="*/ 0 h 787"/>
                <a:gd name="T70" fmla="*/ 0 w 483"/>
                <a:gd name="T71" fmla="*/ 0 h 787"/>
                <a:gd name="T72" fmla="*/ 0 w 483"/>
                <a:gd name="T73" fmla="*/ 0 h 787"/>
                <a:gd name="T74" fmla="*/ 0 w 483"/>
                <a:gd name="T75" fmla="*/ 0 h 7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3"/>
                <a:gd name="T115" fmla="*/ 0 h 787"/>
                <a:gd name="T116" fmla="*/ 483 w 483"/>
                <a:gd name="T117" fmla="*/ 787 h 7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3" h="787">
                  <a:moveTo>
                    <a:pt x="367" y="31"/>
                  </a:moveTo>
                  <a:lnTo>
                    <a:pt x="420" y="0"/>
                  </a:lnTo>
                  <a:lnTo>
                    <a:pt x="458" y="0"/>
                  </a:lnTo>
                  <a:lnTo>
                    <a:pt x="483" y="25"/>
                  </a:lnTo>
                  <a:lnTo>
                    <a:pt x="469" y="73"/>
                  </a:lnTo>
                  <a:lnTo>
                    <a:pt x="437" y="105"/>
                  </a:lnTo>
                  <a:lnTo>
                    <a:pt x="378" y="136"/>
                  </a:lnTo>
                  <a:lnTo>
                    <a:pt x="263" y="182"/>
                  </a:lnTo>
                  <a:lnTo>
                    <a:pt x="115" y="262"/>
                  </a:lnTo>
                  <a:lnTo>
                    <a:pt x="59" y="265"/>
                  </a:lnTo>
                  <a:lnTo>
                    <a:pt x="90" y="339"/>
                  </a:lnTo>
                  <a:lnTo>
                    <a:pt x="154" y="419"/>
                  </a:lnTo>
                  <a:lnTo>
                    <a:pt x="206" y="518"/>
                  </a:lnTo>
                  <a:lnTo>
                    <a:pt x="227" y="619"/>
                  </a:lnTo>
                  <a:lnTo>
                    <a:pt x="217" y="650"/>
                  </a:lnTo>
                  <a:lnTo>
                    <a:pt x="186" y="672"/>
                  </a:lnTo>
                  <a:lnTo>
                    <a:pt x="143" y="685"/>
                  </a:lnTo>
                  <a:lnTo>
                    <a:pt x="101" y="716"/>
                  </a:lnTo>
                  <a:lnTo>
                    <a:pt x="84" y="749"/>
                  </a:lnTo>
                  <a:lnTo>
                    <a:pt x="73" y="787"/>
                  </a:lnTo>
                  <a:lnTo>
                    <a:pt x="41" y="787"/>
                  </a:lnTo>
                  <a:lnTo>
                    <a:pt x="31" y="758"/>
                  </a:lnTo>
                  <a:lnTo>
                    <a:pt x="52" y="713"/>
                  </a:lnTo>
                  <a:lnTo>
                    <a:pt x="112" y="682"/>
                  </a:lnTo>
                  <a:lnTo>
                    <a:pt x="147" y="650"/>
                  </a:lnTo>
                  <a:lnTo>
                    <a:pt x="178" y="633"/>
                  </a:lnTo>
                  <a:lnTo>
                    <a:pt x="189" y="601"/>
                  </a:lnTo>
                  <a:lnTo>
                    <a:pt x="175" y="518"/>
                  </a:lnTo>
                  <a:lnTo>
                    <a:pt x="126" y="455"/>
                  </a:lnTo>
                  <a:lnTo>
                    <a:pt x="84" y="399"/>
                  </a:lnTo>
                  <a:lnTo>
                    <a:pt x="31" y="336"/>
                  </a:lnTo>
                  <a:lnTo>
                    <a:pt x="0" y="276"/>
                  </a:lnTo>
                  <a:lnTo>
                    <a:pt x="0" y="241"/>
                  </a:lnTo>
                  <a:lnTo>
                    <a:pt x="27" y="224"/>
                  </a:lnTo>
                  <a:lnTo>
                    <a:pt x="136" y="161"/>
                  </a:lnTo>
                  <a:lnTo>
                    <a:pt x="241" y="105"/>
                  </a:lnTo>
                  <a:lnTo>
                    <a:pt x="346" y="53"/>
                  </a:lnTo>
                  <a:lnTo>
                    <a:pt x="367" y="31"/>
                  </a:lnTo>
                  <a:close/>
                </a:path>
              </a:pathLst>
            </a:custGeom>
            <a:solidFill>
              <a:srgbClr val="FFCC00"/>
            </a:solidFill>
            <a:ln w="9525">
              <a:solidFill>
                <a:schemeClr val="tx1"/>
              </a:solidFill>
              <a:round/>
            </a:ln>
          </p:spPr>
          <p:txBody>
            <a:bodyPr/>
            <a:lstStyle/>
            <a:p>
              <a:endParaRPr lang="en-GB" sz="1050"/>
            </a:p>
          </p:txBody>
        </p:sp>
        <p:sp>
          <p:nvSpPr>
            <p:cNvPr id="33814" name="Freeform 75"/>
            <p:cNvSpPr/>
            <p:nvPr/>
          </p:nvSpPr>
          <p:spPr bwMode="auto">
            <a:xfrm rot="-2541441">
              <a:off x="3648" y="528"/>
              <a:ext cx="147" cy="155"/>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FFCC00"/>
            </a:solidFill>
            <a:ln w="9525">
              <a:solidFill>
                <a:schemeClr val="tx1"/>
              </a:solidFill>
              <a:round/>
            </a:ln>
          </p:spPr>
          <p:txBody>
            <a:bodyPr/>
            <a:lstStyle/>
            <a:p>
              <a:endParaRPr lang="en-GB" sz="1050"/>
            </a:p>
          </p:txBody>
        </p:sp>
        <p:sp>
          <p:nvSpPr>
            <p:cNvPr id="33815" name="Freeform 76"/>
            <p:cNvSpPr/>
            <p:nvPr/>
          </p:nvSpPr>
          <p:spPr bwMode="auto">
            <a:xfrm rot="-382422">
              <a:off x="3648" y="720"/>
              <a:ext cx="99" cy="289"/>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FFCC00"/>
            </a:solidFill>
            <a:ln w="9525">
              <a:solidFill>
                <a:schemeClr val="tx1"/>
              </a:solidFill>
              <a:round/>
            </a:ln>
          </p:spPr>
          <p:txBody>
            <a:bodyPr/>
            <a:lstStyle/>
            <a:p>
              <a:endParaRPr lang="en-GB" sz="1050"/>
            </a:p>
          </p:txBody>
        </p:sp>
        <p:sp>
          <p:nvSpPr>
            <p:cNvPr id="33816" name="Freeform 77"/>
            <p:cNvSpPr/>
            <p:nvPr/>
          </p:nvSpPr>
          <p:spPr bwMode="auto">
            <a:xfrm>
              <a:off x="3552" y="720"/>
              <a:ext cx="144" cy="274"/>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FFCC00"/>
            </a:solidFill>
            <a:ln w="9525">
              <a:solidFill>
                <a:schemeClr val="tx1"/>
              </a:solidFill>
              <a:round/>
            </a:ln>
          </p:spPr>
          <p:txBody>
            <a:bodyPr/>
            <a:lstStyle/>
            <a:p>
              <a:endParaRPr lang="en-GB" sz="1050"/>
            </a:p>
          </p:txBody>
        </p:sp>
        <p:sp>
          <p:nvSpPr>
            <p:cNvPr id="33817" name="Freeform 78"/>
            <p:cNvSpPr/>
            <p:nvPr/>
          </p:nvSpPr>
          <p:spPr bwMode="auto">
            <a:xfrm>
              <a:off x="3696" y="1008"/>
              <a:ext cx="94" cy="288"/>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FFCC00"/>
            </a:solidFill>
            <a:ln w="9525">
              <a:solidFill>
                <a:schemeClr val="tx1"/>
              </a:solidFill>
              <a:round/>
            </a:ln>
          </p:spPr>
          <p:txBody>
            <a:bodyPr/>
            <a:lstStyle/>
            <a:p>
              <a:endParaRPr lang="en-GB" sz="1050"/>
            </a:p>
          </p:txBody>
        </p:sp>
        <p:sp>
          <p:nvSpPr>
            <p:cNvPr id="33818" name="Freeform 79"/>
            <p:cNvSpPr/>
            <p:nvPr/>
          </p:nvSpPr>
          <p:spPr bwMode="auto">
            <a:xfrm>
              <a:off x="3521" y="1000"/>
              <a:ext cx="138" cy="317"/>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FFCC00"/>
            </a:solidFill>
            <a:ln w="9525">
              <a:solidFill>
                <a:schemeClr val="tx1"/>
              </a:solidFill>
              <a:round/>
            </a:ln>
          </p:spPr>
          <p:txBody>
            <a:bodyPr/>
            <a:lstStyle/>
            <a:p>
              <a:endParaRPr lang="en-GB" sz="1050"/>
            </a:p>
          </p:txBody>
        </p:sp>
      </p:grpSp>
      <p:sp>
        <p:nvSpPr>
          <p:cNvPr id="33811" name="Rectangle 80"/>
          <p:cNvSpPr>
            <a:spLocks noChangeArrowheads="1"/>
          </p:cNvSpPr>
          <p:nvPr/>
        </p:nvSpPr>
        <p:spPr bwMode="auto">
          <a:xfrm>
            <a:off x="1258492" y="3314700"/>
            <a:ext cx="2039540"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de-DE" altLang="en-US" sz="1200" b="0">
                <a:latin typeface="Tahoma" panose="020B0604030504040204" pitchFamily="34" charset="0"/>
              </a:rPr>
              <a:t>Elen acts as a student</a:t>
            </a:r>
            <a:endParaRPr lang="en-GB" altLang="en-US" sz="1200" b="0">
              <a:latin typeface="Tahoma" panose="020B0604030504040204" pitchFamily="34" charset="0"/>
            </a:endParaRPr>
          </a:p>
        </p:txBody>
      </p:sp>
      <p:sp>
        <p:nvSpPr>
          <p:cNvPr id="33812" name="Line 81"/>
          <p:cNvSpPr>
            <a:spLocks noChangeShapeType="1"/>
          </p:cNvSpPr>
          <p:nvPr/>
        </p:nvSpPr>
        <p:spPr bwMode="auto">
          <a:xfrm flipV="1">
            <a:off x="2743200" y="1943100"/>
            <a:ext cx="742950" cy="9144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en-GB" sz="105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de-DE" altLang="en-US">
                <a:ea typeface="MS PGothic" panose="020B0600070205080204" pitchFamily="34" charset="-128"/>
              </a:rPr>
              <a:t>Actors</a:t>
            </a:r>
            <a:r>
              <a:rPr lang="en-GB" altLang="en-US">
                <a:ea typeface="MS PGothic" panose="020B0600070205080204" pitchFamily="34" charset="-128"/>
              </a:rPr>
              <a:t> </a:t>
            </a:r>
            <a:endParaRPr lang="en-GB" altLang="en-US">
              <a:ea typeface="MS PGothic" panose="020B0600070205080204" pitchFamily="34" charset="-128"/>
            </a:endParaRPr>
          </a:p>
        </p:txBody>
      </p:sp>
      <p:grpSp>
        <p:nvGrpSpPr>
          <p:cNvPr id="35842" name="Group 3"/>
          <p:cNvGrpSpPr/>
          <p:nvPr/>
        </p:nvGrpSpPr>
        <p:grpSpPr bwMode="auto">
          <a:xfrm>
            <a:off x="3545682" y="1428750"/>
            <a:ext cx="283369" cy="548879"/>
            <a:chOff x="912" y="1160"/>
            <a:chExt cx="153" cy="242"/>
          </a:xfrm>
        </p:grpSpPr>
        <p:sp>
          <p:nvSpPr>
            <p:cNvPr id="35871" name="Oval 4"/>
            <p:cNvSpPr>
              <a:spLocks noChangeArrowheads="1"/>
            </p:cNvSpPr>
            <p:nvPr/>
          </p:nvSpPr>
          <p:spPr bwMode="auto">
            <a:xfrm>
              <a:off x="954" y="1160"/>
              <a:ext cx="75" cy="73"/>
            </a:xfrm>
            <a:prstGeom prst="ellipse">
              <a:avLst/>
            </a:prstGeom>
            <a:noFill/>
            <a:ln w="158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5872" name="Line 5"/>
            <p:cNvSpPr>
              <a:spLocks noChangeShapeType="1"/>
            </p:cNvSpPr>
            <p:nvPr/>
          </p:nvSpPr>
          <p:spPr bwMode="auto">
            <a:xfrm>
              <a:off x="993" y="1232"/>
              <a:ext cx="0" cy="97"/>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35873" name="Line 6"/>
            <p:cNvSpPr>
              <a:spLocks noChangeShapeType="1"/>
            </p:cNvSpPr>
            <p:nvPr/>
          </p:nvSpPr>
          <p:spPr bwMode="auto">
            <a:xfrm>
              <a:off x="929" y="1266"/>
              <a:ext cx="127" cy="0"/>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35874" name="Line 7"/>
            <p:cNvSpPr>
              <a:spLocks noChangeShapeType="1"/>
            </p:cNvSpPr>
            <p:nvPr/>
          </p:nvSpPr>
          <p:spPr bwMode="auto">
            <a:xfrm flipH="1" flipV="1">
              <a:off x="989" y="1329"/>
              <a:ext cx="76" cy="73"/>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35875" name="Line 8"/>
            <p:cNvSpPr>
              <a:spLocks noChangeShapeType="1"/>
            </p:cNvSpPr>
            <p:nvPr/>
          </p:nvSpPr>
          <p:spPr bwMode="auto">
            <a:xfrm flipV="1">
              <a:off x="912" y="1329"/>
              <a:ext cx="77" cy="73"/>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
        <p:nvSpPr>
          <p:cNvPr id="35843" name="Rectangle 9"/>
          <p:cNvSpPr>
            <a:spLocks noChangeArrowheads="1"/>
          </p:cNvSpPr>
          <p:nvPr/>
        </p:nvSpPr>
        <p:spPr bwMode="auto">
          <a:xfrm>
            <a:off x="3325416" y="2032398"/>
            <a:ext cx="645210"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de-DE" altLang="en-US" sz="1200" b="0">
                <a:latin typeface="Tahoma" panose="020B0604030504040204" pitchFamily="34" charset="0"/>
              </a:rPr>
              <a:t>Student</a:t>
            </a:r>
            <a:endParaRPr lang="en-GB" altLang="en-US" sz="1200" b="0">
              <a:latin typeface="Tahoma" panose="020B0604030504040204" pitchFamily="34" charset="0"/>
            </a:endParaRPr>
          </a:p>
        </p:txBody>
      </p:sp>
      <p:sp>
        <p:nvSpPr>
          <p:cNvPr id="35844" name="Rectangle 10"/>
          <p:cNvSpPr>
            <a:spLocks noChangeArrowheads="1"/>
          </p:cNvSpPr>
          <p:nvPr/>
        </p:nvSpPr>
        <p:spPr bwMode="auto">
          <a:xfrm>
            <a:off x="5372100" y="3200400"/>
            <a:ext cx="1314450"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de-DE" altLang="en-US" sz="1200" b="0">
                <a:solidFill>
                  <a:schemeClr val="bg2"/>
                </a:solidFill>
                <a:latin typeface="Tahoma" panose="020B0604030504040204" pitchFamily="34" charset="0"/>
              </a:rPr>
              <a:t>Deposit funds</a:t>
            </a:r>
            <a:endParaRPr lang="en-GB" altLang="en-US" sz="1200" b="0">
              <a:solidFill>
                <a:schemeClr val="bg2"/>
              </a:solidFill>
              <a:latin typeface="Tahoma" panose="020B0604030504040204" pitchFamily="34" charset="0"/>
            </a:endParaRPr>
          </a:p>
        </p:txBody>
      </p:sp>
      <p:sp>
        <p:nvSpPr>
          <p:cNvPr id="35845" name="Rectangle 11"/>
          <p:cNvSpPr>
            <a:spLocks noChangeArrowheads="1"/>
          </p:cNvSpPr>
          <p:nvPr/>
        </p:nvSpPr>
        <p:spPr bwMode="auto">
          <a:xfrm>
            <a:off x="5057775" y="2166938"/>
            <a:ext cx="1760900"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de-DE" altLang="en-US" sz="1200" b="0">
                <a:solidFill>
                  <a:schemeClr val="bg2"/>
                </a:solidFill>
                <a:latin typeface="Tahoma" panose="020B0604030504040204" pitchFamily="34" charset="0"/>
              </a:rPr>
              <a:t>Prepare for Examination</a:t>
            </a:r>
            <a:endParaRPr lang="en-GB" altLang="en-US" sz="1200" b="0">
              <a:solidFill>
                <a:schemeClr val="bg2"/>
              </a:solidFill>
              <a:latin typeface="Tahoma" panose="020B0604030504040204" pitchFamily="34" charset="0"/>
            </a:endParaRPr>
          </a:p>
        </p:txBody>
      </p:sp>
      <p:sp>
        <p:nvSpPr>
          <p:cNvPr id="35846" name="Oval 12"/>
          <p:cNvSpPr>
            <a:spLocks noChangeAspect="1" noChangeArrowheads="1"/>
          </p:cNvSpPr>
          <p:nvPr/>
        </p:nvSpPr>
        <p:spPr bwMode="auto">
          <a:xfrm>
            <a:off x="5372100" y="1143000"/>
            <a:ext cx="553641" cy="255985"/>
          </a:xfrm>
          <a:prstGeom prst="ellipse">
            <a:avLst/>
          </a:prstGeom>
          <a:noFill/>
          <a:ln w="15875">
            <a:solidFill>
              <a:schemeClr val="bg2"/>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5847" name="Oval 13"/>
          <p:cNvSpPr>
            <a:spLocks noChangeAspect="1" noChangeArrowheads="1"/>
          </p:cNvSpPr>
          <p:nvPr/>
        </p:nvSpPr>
        <p:spPr bwMode="auto">
          <a:xfrm>
            <a:off x="5372100" y="1828800"/>
            <a:ext cx="553641" cy="255985"/>
          </a:xfrm>
          <a:prstGeom prst="ellipse">
            <a:avLst/>
          </a:prstGeom>
          <a:noFill/>
          <a:ln w="15875">
            <a:solidFill>
              <a:schemeClr val="bg2"/>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5848" name="Oval 14"/>
          <p:cNvSpPr>
            <a:spLocks noChangeAspect="1" noChangeArrowheads="1"/>
          </p:cNvSpPr>
          <p:nvPr/>
        </p:nvSpPr>
        <p:spPr bwMode="auto">
          <a:xfrm>
            <a:off x="5429250" y="2914650"/>
            <a:ext cx="553641" cy="255985"/>
          </a:xfrm>
          <a:prstGeom prst="ellipse">
            <a:avLst/>
          </a:prstGeom>
          <a:noFill/>
          <a:ln w="15875">
            <a:solidFill>
              <a:schemeClr val="bg2"/>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5849" name="Line 15"/>
          <p:cNvSpPr>
            <a:spLocks noChangeShapeType="1"/>
          </p:cNvSpPr>
          <p:nvPr/>
        </p:nvSpPr>
        <p:spPr bwMode="auto">
          <a:xfrm flipV="1">
            <a:off x="4029075" y="1476375"/>
            <a:ext cx="914400" cy="357188"/>
          </a:xfrm>
          <a:prstGeom prst="line">
            <a:avLst/>
          </a:prstGeom>
          <a:noFill/>
          <a:ln w="158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sz="1050"/>
          </a:p>
        </p:txBody>
      </p:sp>
      <p:sp>
        <p:nvSpPr>
          <p:cNvPr id="35850" name="Line 16"/>
          <p:cNvSpPr>
            <a:spLocks noChangeShapeType="1"/>
          </p:cNvSpPr>
          <p:nvPr/>
        </p:nvSpPr>
        <p:spPr bwMode="auto">
          <a:xfrm>
            <a:off x="4011216" y="1962150"/>
            <a:ext cx="1013222" cy="28575"/>
          </a:xfrm>
          <a:prstGeom prst="line">
            <a:avLst/>
          </a:prstGeom>
          <a:noFill/>
          <a:ln w="158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sz="1050"/>
          </a:p>
        </p:txBody>
      </p:sp>
      <p:sp>
        <p:nvSpPr>
          <p:cNvPr id="35851" name="Line 17"/>
          <p:cNvSpPr>
            <a:spLocks noChangeShapeType="1"/>
          </p:cNvSpPr>
          <p:nvPr/>
        </p:nvSpPr>
        <p:spPr bwMode="auto">
          <a:xfrm>
            <a:off x="4057650" y="2800350"/>
            <a:ext cx="1085850" cy="114300"/>
          </a:xfrm>
          <a:prstGeom prst="line">
            <a:avLst/>
          </a:prstGeom>
          <a:noFill/>
          <a:ln w="158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GB" sz="1050"/>
          </a:p>
        </p:txBody>
      </p:sp>
      <p:grpSp>
        <p:nvGrpSpPr>
          <p:cNvPr id="35852" name="Group 18"/>
          <p:cNvGrpSpPr/>
          <p:nvPr/>
        </p:nvGrpSpPr>
        <p:grpSpPr bwMode="auto">
          <a:xfrm>
            <a:off x="2286000" y="1257300"/>
            <a:ext cx="342900" cy="767954"/>
            <a:chOff x="3521" y="528"/>
            <a:chExt cx="372" cy="789"/>
          </a:xfrm>
        </p:grpSpPr>
        <p:sp>
          <p:nvSpPr>
            <p:cNvPr id="35865" name="Freeform 19"/>
            <p:cNvSpPr/>
            <p:nvPr/>
          </p:nvSpPr>
          <p:spPr bwMode="auto">
            <a:xfrm rot="21140294" flipH="1">
              <a:off x="3744" y="720"/>
              <a:ext cx="149" cy="256"/>
            </a:xfrm>
            <a:custGeom>
              <a:avLst/>
              <a:gdLst>
                <a:gd name="T0" fmla="*/ 0 w 483"/>
                <a:gd name="T1" fmla="*/ 0 h 787"/>
                <a:gd name="T2" fmla="*/ 0 w 483"/>
                <a:gd name="T3" fmla="*/ 0 h 787"/>
                <a:gd name="T4" fmla="*/ 0 w 483"/>
                <a:gd name="T5" fmla="*/ 0 h 787"/>
                <a:gd name="T6" fmla="*/ 0 w 483"/>
                <a:gd name="T7" fmla="*/ 0 h 787"/>
                <a:gd name="T8" fmla="*/ 0 w 483"/>
                <a:gd name="T9" fmla="*/ 0 h 787"/>
                <a:gd name="T10" fmla="*/ 0 w 483"/>
                <a:gd name="T11" fmla="*/ 0 h 787"/>
                <a:gd name="T12" fmla="*/ 0 w 483"/>
                <a:gd name="T13" fmla="*/ 0 h 787"/>
                <a:gd name="T14" fmla="*/ 0 w 483"/>
                <a:gd name="T15" fmla="*/ 0 h 787"/>
                <a:gd name="T16" fmla="*/ 0 w 483"/>
                <a:gd name="T17" fmla="*/ 0 h 787"/>
                <a:gd name="T18" fmla="*/ 0 w 483"/>
                <a:gd name="T19" fmla="*/ 0 h 787"/>
                <a:gd name="T20" fmla="*/ 0 w 483"/>
                <a:gd name="T21" fmla="*/ 0 h 787"/>
                <a:gd name="T22" fmla="*/ 0 w 483"/>
                <a:gd name="T23" fmla="*/ 0 h 787"/>
                <a:gd name="T24" fmla="*/ 0 w 483"/>
                <a:gd name="T25" fmla="*/ 0 h 787"/>
                <a:gd name="T26" fmla="*/ 0 w 483"/>
                <a:gd name="T27" fmla="*/ 0 h 787"/>
                <a:gd name="T28" fmla="*/ 0 w 483"/>
                <a:gd name="T29" fmla="*/ 0 h 787"/>
                <a:gd name="T30" fmla="*/ 0 w 483"/>
                <a:gd name="T31" fmla="*/ 0 h 787"/>
                <a:gd name="T32" fmla="*/ 0 w 483"/>
                <a:gd name="T33" fmla="*/ 0 h 787"/>
                <a:gd name="T34" fmla="*/ 0 w 483"/>
                <a:gd name="T35" fmla="*/ 0 h 787"/>
                <a:gd name="T36" fmla="*/ 0 w 483"/>
                <a:gd name="T37" fmla="*/ 0 h 787"/>
                <a:gd name="T38" fmla="*/ 0 w 483"/>
                <a:gd name="T39" fmla="*/ 0 h 787"/>
                <a:gd name="T40" fmla="*/ 0 w 483"/>
                <a:gd name="T41" fmla="*/ 0 h 787"/>
                <a:gd name="T42" fmla="*/ 0 w 483"/>
                <a:gd name="T43" fmla="*/ 0 h 787"/>
                <a:gd name="T44" fmla="*/ 0 w 483"/>
                <a:gd name="T45" fmla="*/ 0 h 787"/>
                <a:gd name="T46" fmla="*/ 0 w 483"/>
                <a:gd name="T47" fmla="*/ 0 h 787"/>
                <a:gd name="T48" fmla="*/ 0 w 483"/>
                <a:gd name="T49" fmla="*/ 0 h 787"/>
                <a:gd name="T50" fmla="*/ 0 w 483"/>
                <a:gd name="T51" fmla="*/ 0 h 787"/>
                <a:gd name="T52" fmla="*/ 0 w 483"/>
                <a:gd name="T53" fmla="*/ 0 h 787"/>
                <a:gd name="T54" fmla="*/ 0 w 483"/>
                <a:gd name="T55" fmla="*/ 0 h 787"/>
                <a:gd name="T56" fmla="*/ 0 w 483"/>
                <a:gd name="T57" fmla="*/ 0 h 787"/>
                <a:gd name="T58" fmla="*/ 0 w 483"/>
                <a:gd name="T59" fmla="*/ 0 h 787"/>
                <a:gd name="T60" fmla="*/ 0 w 483"/>
                <a:gd name="T61" fmla="*/ 0 h 787"/>
                <a:gd name="T62" fmla="*/ 0 w 483"/>
                <a:gd name="T63" fmla="*/ 0 h 787"/>
                <a:gd name="T64" fmla="*/ 0 w 483"/>
                <a:gd name="T65" fmla="*/ 0 h 787"/>
                <a:gd name="T66" fmla="*/ 0 w 483"/>
                <a:gd name="T67" fmla="*/ 0 h 787"/>
                <a:gd name="T68" fmla="*/ 0 w 483"/>
                <a:gd name="T69" fmla="*/ 0 h 787"/>
                <a:gd name="T70" fmla="*/ 0 w 483"/>
                <a:gd name="T71" fmla="*/ 0 h 787"/>
                <a:gd name="T72" fmla="*/ 0 w 483"/>
                <a:gd name="T73" fmla="*/ 0 h 787"/>
                <a:gd name="T74" fmla="*/ 0 w 483"/>
                <a:gd name="T75" fmla="*/ 0 h 7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3"/>
                <a:gd name="T115" fmla="*/ 0 h 787"/>
                <a:gd name="T116" fmla="*/ 483 w 483"/>
                <a:gd name="T117" fmla="*/ 787 h 78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3" h="787">
                  <a:moveTo>
                    <a:pt x="367" y="31"/>
                  </a:moveTo>
                  <a:lnTo>
                    <a:pt x="420" y="0"/>
                  </a:lnTo>
                  <a:lnTo>
                    <a:pt x="458" y="0"/>
                  </a:lnTo>
                  <a:lnTo>
                    <a:pt x="483" y="25"/>
                  </a:lnTo>
                  <a:lnTo>
                    <a:pt x="469" y="73"/>
                  </a:lnTo>
                  <a:lnTo>
                    <a:pt x="437" y="105"/>
                  </a:lnTo>
                  <a:lnTo>
                    <a:pt x="378" y="136"/>
                  </a:lnTo>
                  <a:lnTo>
                    <a:pt x="263" y="182"/>
                  </a:lnTo>
                  <a:lnTo>
                    <a:pt x="115" y="262"/>
                  </a:lnTo>
                  <a:lnTo>
                    <a:pt x="59" y="265"/>
                  </a:lnTo>
                  <a:lnTo>
                    <a:pt x="90" y="339"/>
                  </a:lnTo>
                  <a:lnTo>
                    <a:pt x="154" y="419"/>
                  </a:lnTo>
                  <a:lnTo>
                    <a:pt x="206" y="518"/>
                  </a:lnTo>
                  <a:lnTo>
                    <a:pt x="227" y="619"/>
                  </a:lnTo>
                  <a:lnTo>
                    <a:pt x="217" y="650"/>
                  </a:lnTo>
                  <a:lnTo>
                    <a:pt x="186" y="672"/>
                  </a:lnTo>
                  <a:lnTo>
                    <a:pt x="143" y="685"/>
                  </a:lnTo>
                  <a:lnTo>
                    <a:pt x="101" y="716"/>
                  </a:lnTo>
                  <a:lnTo>
                    <a:pt x="84" y="749"/>
                  </a:lnTo>
                  <a:lnTo>
                    <a:pt x="73" y="787"/>
                  </a:lnTo>
                  <a:lnTo>
                    <a:pt x="41" y="787"/>
                  </a:lnTo>
                  <a:lnTo>
                    <a:pt x="31" y="758"/>
                  </a:lnTo>
                  <a:lnTo>
                    <a:pt x="52" y="713"/>
                  </a:lnTo>
                  <a:lnTo>
                    <a:pt x="112" y="682"/>
                  </a:lnTo>
                  <a:lnTo>
                    <a:pt x="147" y="650"/>
                  </a:lnTo>
                  <a:lnTo>
                    <a:pt x="178" y="633"/>
                  </a:lnTo>
                  <a:lnTo>
                    <a:pt x="189" y="601"/>
                  </a:lnTo>
                  <a:lnTo>
                    <a:pt x="175" y="518"/>
                  </a:lnTo>
                  <a:lnTo>
                    <a:pt x="126" y="455"/>
                  </a:lnTo>
                  <a:lnTo>
                    <a:pt x="84" y="399"/>
                  </a:lnTo>
                  <a:lnTo>
                    <a:pt x="31" y="336"/>
                  </a:lnTo>
                  <a:lnTo>
                    <a:pt x="0" y="276"/>
                  </a:lnTo>
                  <a:lnTo>
                    <a:pt x="0" y="241"/>
                  </a:lnTo>
                  <a:lnTo>
                    <a:pt x="27" y="224"/>
                  </a:lnTo>
                  <a:lnTo>
                    <a:pt x="136" y="161"/>
                  </a:lnTo>
                  <a:lnTo>
                    <a:pt x="241" y="105"/>
                  </a:lnTo>
                  <a:lnTo>
                    <a:pt x="346" y="53"/>
                  </a:lnTo>
                  <a:lnTo>
                    <a:pt x="367" y="31"/>
                  </a:lnTo>
                  <a:close/>
                </a:path>
              </a:pathLst>
            </a:custGeom>
            <a:solidFill>
              <a:srgbClr val="FFCC00"/>
            </a:solidFill>
            <a:ln w="9525">
              <a:solidFill>
                <a:schemeClr val="tx1"/>
              </a:solidFill>
              <a:round/>
            </a:ln>
          </p:spPr>
          <p:txBody>
            <a:bodyPr/>
            <a:lstStyle/>
            <a:p>
              <a:endParaRPr lang="en-GB" sz="1050"/>
            </a:p>
          </p:txBody>
        </p:sp>
        <p:sp>
          <p:nvSpPr>
            <p:cNvPr id="35866" name="Freeform 20"/>
            <p:cNvSpPr/>
            <p:nvPr/>
          </p:nvSpPr>
          <p:spPr bwMode="auto">
            <a:xfrm rot="-2541441">
              <a:off x="3648" y="528"/>
              <a:ext cx="147" cy="155"/>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FFCC00"/>
            </a:solidFill>
            <a:ln w="9525">
              <a:solidFill>
                <a:schemeClr val="tx1"/>
              </a:solidFill>
              <a:round/>
            </a:ln>
          </p:spPr>
          <p:txBody>
            <a:bodyPr/>
            <a:lstStyle/>
            <a:p>
              <a:endParaRPr lang="en-GB" sz="1050"/>
            </a:p>
          </p:txBody>
        </p:sp>
        <p:sp>
          <p:nvSpPr>
            <p:cNvPr id="35867" name="Freeform 21"/>
            <p:cNvSpPr/>
            <p:nvPr/>
          </p:nvSpPr>
          <p:spPr bwMode="auto">
            <a:xfrm rot="-382422">
              <a:off x="3648" y="720"/>
              <a:ext cx="99" cy="289"/>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FFCC00"/>
            </a:solidFill>
            <a:ln w="9525">
              <a:solidFill>
                <a:schemeClr val="tx1"/>
              </a:solidFill>
              <a:round/>
            </a:ln>
          </p:spPr>
          <p:txBody>
            <a:bodyPr/>
            <a:lstStyle/>
            <a:p>
              <a:endParaRPr lang="en-GB" sz="1050"/>
            </a:p>
          </p:txBody>
        </p:sp>
        <p:sp>
          <p:nvSpPr>
            <p:cNvPr id="35868" name="Freeform 22"/>
            <p:cNvSpPr/>
            <p:nvPr/>
          </p:nvSpPr>
          <p:spPr bwMode="auto">
            <a:xfrm>
              <a:off x="3552" y="720"/>
              <a:ext cx="144" cy="274"/>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FFCC00"/>
            </a:solidFill>
            <a:ln w="9525">
              <a:solidFill>
                <a:schemeClr val="tx1"/>
              </a:solidFill>
              <a:round/>
            </a:ln>
          </p:spPr>
          <p:txBody>
            <a:bodyPr/>
            <a:lstStyle/>
            <a:p>
              <a:endParaRPr lang="en-GB" sz="1050"/>
            </a:p>
          </p:txBody>
        </p:sp>
        <p:sp>
          <p:nvSpPr>
            <p:cNvPr id="35869" name="Freeform 23"/>
            <p:cNvSpPr/>
            <p:nvPr/>
          </p:nvSpPr>
          <p:spPr bwMode="auto">
            <a:xfrm>
              <a:off x="3696" y="1008"/>
              <a:ext cx="94" cy="288"/>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FFCC00"/>
            </a:solidFill>
            <a:ln w="9525">
              <a:solidFill>
                <a:schemeClr val="tx1"/>
              </a:solidFill>
              <a:round/>
            </a:ln>
          </p:spPr>
          <p:txBody>
            <a:bodyPr/>
            <a:lstStyle/>
            <a:p>
              <a:endParaRPr lang="en-GB" sz="1050"/>
            </a:p>
          </p:txBody>
        </p:sp>
        <p:sp>
          <p:nvSpPr>
            <p:cNvPr id="35870" name="Freeform 24"/>
            <p:cNvSpPr/>
            <p:nvPr/>
          </p:nvSpPr>
          <p:spPr bwMode="auto">
            <a:xfrm>
              <a:off x="3521" y="1000"/>
              <a:ext cx="138" cy="317"/>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FFCC00"/>
            </a:solidFill>
            <a:ln w="9525">
              <a:solidFill>
                <a:schemeClr val="tx1"/>
              </a:solidFill>
              <a:round/>
            </a:ln>
          </p:spPr>
          <p:txBody>
            <a:bodyPr/>
            <a:lstStyle/>
            <a:p>
              <a:endParaRPr lang="en-GB" sz="1050"/>
            </a:p>
          </p:txBody>
        </p:sp>
      </p:grpSp>
      <p:sp>
        <p:nvSpPr>
          <p:cNvPr id="35853" name="Rectangle 25"/>
          <p:cNvSpPr>
            <a:spLocks noChangeArrowheads="1"/>
          </p:cNvSpPr>
          <p:nvPr/>
        </p:nvSpPr>
        <p:spPr bwMode="auto">
          <a:xfrm>
            <a:off x="1828800" y="914400"/>
            <a:ext cx="2039541"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de-DE" altLang="en-US" sz="1200" b="0">
                <a:latin typeface="Tahoma" panose="020B0604030504040204" pitchFamily="34" charset="0"/>
              </a:rPr>
              <a:t>Louis acts as a student</a:t>
            </a:r>
            <a:endParaRPr lang="en-GB" altLang="en-US" sz="1200" b="0">
              <a:latin typeface="Tahoma" panose="020B0604030504040204" pitchFamily="34" charset="0"/>
            </a:endParaRPr>
          </a:p>
        </p:txBody>
      </p:sp>
      <p:sp>
        <p:nvSpPr>
          <p:cNvPr id="35854" name="Text Box 26"/>
          <p:cNvSpPr txBox="1">
            <a:spLocks noChangeArrowheads="1"/>
          </p:cNvSpPr>
          <p:nvPr/>
        </p:nvSpPr>
        <p:spPr bwMode="auto">
          <a:xfrm>
            <a:off x="5172075" y="1362076"/>
            <a:ext cx="1457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de-DE" altLang="en-US" sz="1200" b="0">
                <a:solidFill>
                  <a:schemeClr val="bg2"/>
                </a:solidFill>
                <a:latin typeface="Tahoma" panose="020B0604030504040204" pitchFamily="34" charset="0"/>
              </a:rPr>
              <a:t>Enroll for a Course</a:t>
            </a:r>
            <a:endParaRPr lang="en-GB" altLang="en-US" sz="1200" b="0">
              <a:solidFill>
                <a:schemeClr val="bg2"/>
              </a:solidFill>
              <a:latin typeface="Tahoma" panose="020B0604030504040204" pitchFamily="34" charset="0"/>
            </a:endParaRPr>
          </a:p>
        </p:txBody>
      </p:sp>
      <p:sp>
        <p:nvSpPr>
          <p:cNvPr id="35855" name="Line 27"/>
          <p:cNvSpPr>
            <a:spLocks noChangeShapeType="1"/>
          </p:cNvSpPr>
          <p:nvPr/>
        </p:nvSpPr>
        <p:spPr bwMode="auto">
          <a:xfrm>
            <a:off x="2743200" y="1657350"/>
            <a:ext cx="800100" cy="1714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en-GB" sz="1050"/>
          </a:p>
        </p:txBody>
      </p:sp>
      <p:sp>
        <p:nvSpPr>
          <p:cNvPr id="35856" name="Rectangle 37"/>
          <p:cNvSpPr>
            <a:spLocks noChangeArrowheads="1"/>
          </p:cNvSpPr>
          <p:nvPr/>
        </p:nvSpPr>
        <p:spPr bwMode="auto">
          <a:xfrm>
            <a:off x="1714500" y="2571750"/>
            <a:ext cx="1770460" cy="42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de-DE" altLang="en-US" sz="1200" b="0">
                <a:latin typeface="Tahoma" panose="020B0604030504040204" pitchFamily="34" charset="0"/>
              </a:rPr>
              <a:t>Louis acts as a customer</a:t>
            </a:r>
            <a:endParaRPr lang="en-GB" altLang="en-US" sz="1200" b="0">
              <a:latin typeface="Tahoma" panose="020B0604030504040204" pitchFamily="34" charset="0"/>
            </a:endParaRPr>
          </a:p>
        </p:txBody>
      </p:sp>
      <p:sp>
        <p:nvSpPr>
          <p:cNvPr id="35857" name="Line 38"/>
          <p:cNvSpPr>
            <a:spLocks noChangeShapeType="1"/>
          </p:cNvSpPr>
          <p:nvPr/>
        </p:nvSpPr>
        <p:spPr bwMode="auto">
          <a:xfrm>
            <a:off x="2686050" y="1771650"/>
            <a:ext cx="914400" cy="108585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endParaRPr lang="en-GB" sz="1050"/>
          </a:p>
        </p:txBody>
      </p:sp>
      <p:grpSp>
        <p:nvGrpSpPr>
          <p:cNvPr id="35858" name="Group 39"/>
          <p:cNvGrpSpPr/>
          <p:nvPr/>
        </p:nvGrpSpPr>
        <p:grpSpPr bwMode="auto">
          <a:xfrm>
            <a:off x="3657600" y="2457450"/>
            <a:ext cx="283369" cy="548879"/>
            <a:chOff x="912" y="1160"/>
            <a:chExt cx="153" cy="242"/>
          </a:xfrm>
        </p:grpSpPr>
        <p:sp>
          <p:nvSpPr>
            <p:cNvPr id="35860" name="Oval 40"/>
            <p:cNvSpPr>
              <a:spLocks noChangeArrowheads="1"/>
            </p:cNvSpPr>
            <p:nvPr/>
          </p:nvSpPr>
          <p:spPr bwMode="auto">
            <a:xfrm>
              <a:off x="954" y="1160"/>
              <a:ext cx="75" cy="73"/>
            </a:xfrm>
            <a:prstGeom prst="ellipse">
              <a:avLst/>
            </a:prstGeom>
            <a:noFill/>
            <a:ln w="158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5861" name="Line 41"/>
            <p:cNvSpPr>
              <a:spLocks noChangeShapeType="1"/>
            </p:cNvSpPr>
            <p:nvPr/>
          </p:nvSpPr>
          <p:spPr bwMode="auto">
            <a:xfrm>
              <a:off x="993" y="1232"/>
              <a:ext cx="0" cy="97"/>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35862" name="Line 42"/>
            <p:cNvSpPr>
              <a:spLocks noChangeShapeType="1"/>
            </p:cNvSpPr>
            <p:nvPr/>
          </p:nvSpPr>
          <p:spPr bwMode="auto">
            <a:xfrm>
              <a:off x="929" y="1266"/>
              <a:ext cx="127" cy="0"/>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35863" name="Line 43"/>
            <p:cNvSpPr>
              <a:spLocks noChangeShapeType="1"/>
            </p:cNvSpPr>
            <p:nvPr/>
          </p:nvSpPr>
          <p:spPr bwMode="auto">
            <a:xfrm flipH="1" flipV="1">
              <a:off x="989" y="1329"/>
              <a:ext cx="76" cy="73"/>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35864" name="Line 44"/>
            <p:cNvSpPr>
              <a:spLocks noChangeShapeType="1"/>
            </p:cNvSpPr>
            <p:nvPr/>
          </p:nvSpPr>
          <p:spPr bwMode="auto">
            <a:xfrm flipV="1">
              <a:off x="912" y="1329"/>
              <a:ext cx="77" cy="73"/>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
        <p:nvSpPr>
          <p:cNvPr id="35859" name="Rectangle 45"/>
          <p:cNvSpPr>
            <a:spLocks noChangeArrowheads="1"/>
          </p:cNvSpPr>
          <p:nvPr/>
        </p:nvSpPr>
        <p:spPr bwMode="auto">
          <a:xfrm>
            <a:off x="3390900" y="3061098"/>
            <a:ext cx="746199" cy="24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58341" tIns="29766" rIns="58341" bIns="29766">
            <a:spAutoFit/>
          </a:bodyPr>
          <a:lstStyle>
            <a:lvl1pPr defTabSz="662305"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662305"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662305"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662305"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662305"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662305"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de-DE" altLang="en-US" sz="1200" b="0">
                <a:latin typeface="Tahoma" panose="020B0604030504040204" pitchFamily="34" charset="0"/>
              </a:rPr>
              <a:t>customer</a:t>
            </a:r>
            <a:endParaRPr lang="en-GB" altLang="en-US" sz="1200" b="0">
              <a:latin typeface="Tahom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ltLang="en-US">
                <a:ea typeface="MS PGothic" panose="020B0600070205080204" pitchFamily="34" charset="-128"/>
              </a:rPr>
              <a:t>How Would You Read This Diagram?</a:t>
            </a:r>
            <a:endParaRPr lang="en-US" altLang="en-US">
              <a:ea typeface="MS PGothic" panose="020B0600070205080204" pitchFamily="34" charset="-128"/>
            </a:endParaRPr>
          </a:p>
        </p:txBody>
      </p:sp>
      <p:grpSp>
        <p:nvGrpSpPr>
          <p:cNvPr id="37890" name="Group 3"/>
          <p:cNvGrpSpPr/>
          <p:nvPr/>
        </p:nvGrpSpPr>
        <p:grpSpPr bwMode="auto">
          <a:xfrm>
            <a:off x="1452563" y="1105839"/>
            <a:ext cx="6188869" cy="3634978"/>
            <a:chOff x="260" y="710"/>
            <a:chExt cx="5198" cy="3053"/>
          </a:xfrm>
        </p:grpSpPr>
        <p:sp>
          <p:nvSpPr>
            <p:cNvPr id="37891" name="Oval 4"/>
            <p:cNvSpPr>
              <a:spLocks noChangeArrowheads="1"/>
            </p:cNvSpPr>
            <p:nvPr/>
          </p:nvSpPr>
          <p:spPr bwMode="auto">
            <a:xfrm>
              <a:off x="1376" y="783"/>
              <a:ext cx="1162" cy="425"/>
            </a:xfrm>
            <a:prstGeom prst="ellipse">
              <a:avLst/>
            </a:prstGeom>
            <a:solidFill>
              <a:srgbClr val="FFFFCC"/>
            </a:solidFill>
            <a:ln w="12700">
              <a:solidFill>
                <a:srgbClr val="990033"/>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892" name="Rectangle 5"/>
            <p:cNvSpPr>
              <a:spLocks noChangeArrowheads="1"/>
            </p:cNvSpPr>
            <p:nvPr/>
          </p:nvSpPr>
          <p:spPr bwMode="auto">
            <a:xfrm>
              <a:off x="1502" y="900"/>
              <a:ext cx="92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900">
                  <a:solidFill>
                    <a:schemeClr val="bg2"/>
                  </a:solidFill>
                  <a:latin typeface="Arial" panose="020B0604020202020204" pitchFamily="34" charset="0"/>
                </a:rPr>
                <a:t>View Report Card</a:t>
              </a:r>
              <a:endParaRPr lang="en-US" altLang="en-US" sz="900">
                <a:solidFill>
                  <a:schemeClr val="bg2"/>
                </a:solidFill>
                <a:latin typeface="Arial" panose="020B0604020202020204" pitchFamily="34" charset="0"/>
              </a:endParaRPr>
            </a:p>
          </p:txBody>
        </p:sp>
        <p:sp>
          <p:nvSpPr>
            <p:cNvPr id="37893" name="Text Box 6"/>
            <p:cNvSpPr txBox="1">
              <a:spLocks noChangeArrowheads="1"/>
            </p:cNvSpPr>
            <p:nvPr/>
          </p:nvSpPr>
          <p:spPr bwMode="auto">
            <a:xfrm>
              <a:off x="308" y="1779"/>
              <a:ext cx="58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200" b="0">
                  <a:latin typeface="Arial" panose="020B0604020202020204" pitchFamily="34" charset="0"/>
                </a:rPr>
                <a:t>Student</a:t>
              </a:r>
              <a:endParaRPr lang="en-US" altLang="en-US" sz="1200" b="0">
                <a:latin typeface="Arial" panose="020B0604020202020204" pitchFamily="34" charset="0"/>
              </a:endParaRPr>
            </a:p>
          </p:txBody>
        </p:sp>
        <p:grpSp>
          <p:nvGrpSpPr>
            <p:cNvPr id="37894" name="Group 7"/>
            <p:cNvGrpSpPr/>
            <p:nvPr/>
          </p:nvGrpSpPr>
          <p:grpSpPr bwMode="auto">
            <a:xfrm>
              <a:off x="436" y="1246"/>
              <a:ext cx="330" cy="546"/>
              <a:chOff x="1254" y="2352"/>
              <a:chExt cx="488" cy="808"/>
            </a:xfrm>
          </p:grpSpPr>
          <p:sp>
            <p:nvSpPr>
              <p:cNvPr id="37949" name="Oval 8"/>
              <p:cNvSpPr>
                <a:spLocks noChangeArrowheads="1"/>
              </p:cNvSpPr>
              <p:nvPr/>
            </p:nvSpPr>
            <p:spPr bwMode="auto">
              <a:xfrm>
                <a:off x="1360" y="2352"/>
                <a:ext cx="272" cy="272"/>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50" name="Line 9"/>
              <p:cNvSpPr>
                <a:spLocks noChangeShapeType="1"/>
              </p:cNvSpPr>
              <p:nvPr/>
            </p:nvSpPr>
            <p:spPr bwMode="auto">
              <a:xfrm>
                <a:off x="1496" y="2624"/>
                <a:ext cx="0" cy="28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51" name="Line 10"/>
              <p:cNvSpPr>
                <a:spLocks noChangeShapeType="1"/>
              </p:cNvSpPr>
              <p:nvPr/>
            </p:nvSpPr>
            <p:spPr bwMode="auto">
              <a:xfrm>
                <a:off x="1256" y="2736"/>
                <a:ext cx="48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52" name="Freeform 11"/>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lIns="80963" tIns="40481" rIns="80963" bIns="40481"/>
              <a:lstStyle/>
              <a:p>
                <a:endParaRPr lang="en-GB" sz="1050"/>
              </a:p>
            </p:txBody>
          </p:sp>
        </p:grpSp>
        <p:sp>
          <p:nvSpPr>
            <p:cNvPr id="37895" name="Oval 12"/>
            <p:cNvSpPr>
              <a:spLocks noChangeArrowheads="1"/>
            </p:cNvSpPr>
            <p:nvPr/>
          </p:nvSpPr>
          <p:spPr bwMode="auto">
            <a:xfrm>
              <a:off x="1376" y="1383"/>
              <a:ext cx="1162" cy="425"/>
            </a:xfrm>
            <a:prstGeom prst="ellipse">
              <a:avLst/>
            </a:prstGeom>
            <a:solidFill>
              <a:srgbClr val="FFFFCC"/>
            </a:solidFill>
            <a:ln w="12700">
              <a:solidFill>
                <a:srgbClr val="990033"/>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896" name="Rectangle 13"/>
            <p:cNvSpPr>
              <a:spLocks noChangeArrowheads="1"/>
            </p:cNvSpPr>
            <p:nvPr/>
          </p:nvSpPr>
          <p:spPr bwMode="auto">
            <a:xfrm>
              <a:off x="1428" y="1503"/>
              <a:ext cx="107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900">
                  <a:solidFill>
                    <a:schemeClr val="bg2"/>
                  </a:solidFill>
                  <a:latin typeface="Arial" panose="020B0604020202020204" pitchFamily="34" charset="0"/>
                </a:rPr>
                <a:t>Register for Courses</a:t>
              </a:r>
              <a:endParaRPr lang="en-US" altLang="en-US" sz="900">
                <a:solidFill>
                  <a:schemeClr val="bg2"/>
                </a:solidFill>
                <a:latin typeface="Arial" panose="020B0604020202020204" pitchFamily="34" charset="0"/>
              </a:endParaRPr>
            </a:p>
          </p:txBody>
        </p:sp>
        <p:sp>
          <p:nvSpPr>
            <p:cNvPr id="37897" name="Oval 14"/>
            <p:cNvSpPr>
              <a:spLocks noChangeArrowheads="1"/>
            </p:cNvSpPr>
            <p:nvPr/>
          </p:nvSpPr>
          <p:spPr bwMode="auto">
            <a:xfrm>
              <a:off x="1376" y="1988"/>
              <a:ext cx="1162" cy="425"/>
            </a:xfrm>
            <a:prstGeom prst="ellipse">
              <a:avLst/>
            </a:prstGeom>
            <a:solidFill>
              <a:srgbClr val="FFFFCC"/>
            </a:solidFill>
            <a:ln w="12700">
              <a:solidFill>
                <a:srgbClr val="990033"/>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898" name="Rectangle 15"/>
            <p:cNvSpPr>
              <a:spLocks noChangeArrowheads="1"/>
            </p:cNvSpPr>
            <p:nvPr/>
          </p:nvSpPr>
          <p:spPr bwMode="auto">
            <a:xfrm>
              <a:off x="1771" y="2108"/>
              <a:ext cx="38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900">
                  <a:solidFill>
                    <a:schemeClr val="bg2"/>
                  </a:solidFill>
                  <a:latin typeface="Arial" panose="020B0604020202020204" pitchFamily="34" charset="0"/>
                </a:rPr>
                <a:t>Login</a:t>
              </a:r>
              <a:endParaRPr lang="en-US" altLang="en-US" sz="900">
                <a:solidFill>
                  <a:schemeClr val="bg2"/>
                </a:solidFill>
                <a:latin typeface="Arial" panose="020B0604020202020204" pitchFamily="34" charset="0"/>
              </a:endParaRPr>
            </a:p>
          </p:txBody>
        </p:sp>
        <p:sp>
          <p:nvSpPr>
            <p:cNvPr id="37899" name="Line 16"/>
            <p:cNvSpPr>
              <a:spLocks noChangeShapeType="1"/>
            </p:cNvSpPr>
            <p:nvPr/>
          </p:nvSpPr>
          <p:spPr bwMode="auto">
            <a:xfrm flipH="1">
              <a:off x="808" y="1588"/>
              <a:ext cx="552" cy="0"/>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00" name="Oval 17"/>
            <p:cNvSpPr>
              <a:spLocks noChangeArrowheads="1"/>
            </p:cNvSpPr>
            <p:nvPr/>
          </p:nvSpPr>
          <p:spPr bwMode="auto">
            <a:xfrm>
              <a:off x="1376" y="2599"/>
              <a:ext cx="1162" cy="425"/>
            </a:xfrm>
            <a:prstGeom prst="ellipse">
              <a:avLst/>
            </a:prstGeom>
            <a:solidFill>
              <a:srgbClr val="FFFFCC"/>
            </a:solidFill>
            <a:ln w="12700">
              <a:solidFill>
                <a:srgbClr val="990033"/>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01" name="Rectangle 18"/>
            <p:cNvSpPr>
              <a:spLocks noChangeArrowheads="1"/>
            </p:cNvSpPr>
            <p:nvPr/>
          </p:nvSpPr>
          <p:spPr bwMode="auto">
            <a:xfrm>
              <a:off x="1497" y="2687"/>
              <a:ext cx="9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900">
                  <a:solidFill>
                    <a:schemeClr val="bg2"/>
                  </a:solidFill>
                  <a:latin typeface="Arial" panose="020B0604020202020204" pitchFamily="34" charset="0"/>
                </a:rPr>
                <a:t>Select Courses to</a:t>
              </a:r>
              <a:endParaRPr lang="en-US" altLang="en-US" sz="900">
                <a:solidFill>
                  <a:schemeClr val="bg2"/>
                </a:solidFill>
                <a:latin typeface="Arial" panose="020B0604020202020204" pitchFamily="34" charset="0"/>
              </a:endParaRPr>
            </a:p>
            <a:p>
              <a:pPr>
                <a:spcBef>
                  <a:spcPct val="0"/>
                </a:spcBef>
                <a:buClrTx/>
                <a:buSzTx/>
                <a:buFontTx/>
                <a:buNone/>
              </a:pPr>
              <a:r>
                <a:rPr lang="en-US" altLang="en-US" sz="900">
                  <a:solidFill>
                    <a:schemeClr val="bg2"/>
                  </a:solidFill>
                  <a:latin typeface="Arial" panose="020B0604020202020204" pitchFamily="34" charset="0"/>
                </a:rPr>
                <a:t>Teach</a:t>
              </a:r>
              <a:endParaRPr lang="en-US" altLang="en-US" sz="900">
                <a:solidFill>
                  <a:schemeClr val="bg2"/>
                </a:solidFill>
                <a:latin typeface="Arial" panose="020B0604020202020204" pitchFamily="34" charset="0"/>
              </a:endParaRPr>
            </a:p>
          </p:txBody>
        </p:sp>
        <p:sp>
          <p:nvSpPr>
            <p:cNvPr id="37902" name="Oval 19"/>
            <p:cNvSpPr>
              <a:spLocks noChangeArrowheads="1"/>
            </p:cNvSpPr>
            <p:nvPr/>
          </p:nvSpPr>
          <p:spPr bwMode="auto">
            <a:xfrm>
              <a:off x="1376" y="3204"/>
              <a:ext cx="1162" cy="425"/>
            </a:xfrm>
            <a:prstGeom prst="ellipse">
              <a:avLst/>
            </a:prstGeom>
            <a:solidFill>
              <a:srgbClr val="FFFFCC"/>
            </a:solidFill>
            <a:ln w="12700">
              <a:solidFill>
                <a:srgbClr val="990033"/>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03" name="Rectangle 20"/>
            <p:cNvSpPr>
              <a:spLocks noChangeArrowheads="1"/>
            </p:cNvSpPr>
            <p:nvPr/>
          </p:nvSpPr>
          <p:spPr bwMode="auto">
            <a:xfrm>
              <a:off x="1561" y="3324"/>
              <a:ext cx="80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900">
                  <a:solidFill>
                    <a:schemeClr val="bg2"/>
                  </a:solidFill>
                  <a:latin typeface="Arial" panose="020B0604020202020204" pitchFamily="34" charset="0"/>
                </a:rPr>
                <a:t>Submit Grades</a:t>
              </a:r>
              <a:endParaRPr lang="en-US" altLang="en-US" sz="900">
                <a:solidFill>
                  <a:schemeClr val="bg2"/>
                </a:solidFill>
                <a:latin typeface="Arial" panose="020B0604020202020204" pitchFamily="34" charset="0"/>
              </a:endParaRPr>
            </a:p>
          </p:txBody>
        </p:sp>
        <p:sp>
          <p:nvSpPr>
            <p:cNvPr id="37904" name="Text Box 21"/>
            <p:cNvSpPr txBox="1">
              <a:spLocks noChangeArrowheads="1"/>
            </p:cNvSpPr>
            <p:nvPr/>
          </p:nvSpPr>
          <p:spPr bwMode="auto">
            <a:xfrm>
              <a:off x="260" y="3003"/>
              <a:ext cx="68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200" b="0">
                  <a:latin typeface="Arial" panose="020B0604020202020204" pitchFamily="34" charset="0"/>
                </a:rPr>
                <a:t>Professor</a:t>
              </a:r>
              <a:endParaRPr lang="en-US" altLang="en-US" sz="1200" b="0">
                <a:latin typeface="Arial" panose="020B0604020202020204" pitchFamily="34" charset="0"/>
              </a:endParaRPr>
            </a:p>
          </p:txBody>
        </p:sp>
        <p:grpSp>
          <p:nvGrpSpPr>
            <p:cNvPr id="37905" name="Group 22"/>
            <p:cNvGrpSpPr/>
            <p:nvPr/>
          </p:nvGrpSpPr>
          <p:grpSpPr bwMode="auto">
            <a:xfrm>
              <a:off x="436" y="2470"/>
              <a:ext cx="330" cy="546"/>
              <a:chOff x="1254" y="2352"/>
              <a:chExt cx="488" cy="808"/>
            </a:xfrm>
          </p:grpSpPr>
          <p:sp>
            <p:nvSpPr>
              <p:cNvPr id="37945" name="Oval 23"/>
              <p:cNvSpPr>
                <a:spLocks noChangeArrowheads="1"/>
              </p:cNvSpPr>
              <p:nvPr/>
            </p:nvSpPr>
            <p:spPr bwMode="auto">
              <a:xfrm>
                <a:off x="1360" y="2352"/>
                <a:ext cx="272" cy="272"/>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46" name="Line 24"/>
              <p:cNvSpPr>
                <a:spLocks noChangeShapeType="1"/>
              </p:cNvSpPr>
              <p:nvPr/>
            </p:nvSpPr>
            <p:spPr bwMode="auto">
              <a:xfrm>
                <a:off x="1496" y="2624"/>
                <a:ext cx="0" cy="28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47" name="Line 25"/>
              <p:cNvSpPr>
                <a:spLocks noChangeShapeType="1"/>
              </p:cNvSpPr>
              <p:nvPr/>
            </p:nvSpPr>
            <p:spPr bwMode="auto">
              <a:xfrm>
                <a:off x="1256" y="2736"/>
                <a:ext cx="48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48" name="Freeform 26"/>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lIns="80963" tIns="40481" rIns="80963" bIns="40481"/>
              <a:lstStyle/>
              <a:p>
                <a:endParaRPr lang="en-GB" sz="1050"/>
              </a:p>
            </p:txBody>
          </p:sp>
        </p:grpSp>
        <p:sp>
          <p:nvSpPr>
            <p:cNvPr id="37906" name="Line 27"/>
            <p:cNvSpPr>
              <a:spLocks noChangeShapeType="1"/>
            </p:cNvSpPr>
            <p:nvPr/>
          </p:nvSpPr>
          <p:spPr bwMode="auto">
            <a:xfrm flipH="1">
              <a:off x="808" y="2812"/>
              <a:ext cx="552" cy="0"/>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grpSp>
          <p:nvGrpSpPr>
            <p:cNvPr id="37907" name="Group 28"/>
            <p:cNvGrpSpPr/>
            <p:nvPr/>
          </p:nvGrpSpPr>
          <p:grpSpPr bwMode="auto">
            <a:xfrm>
              <a:off x="3196" y="1858"/>
              <a:ext cx="660" cy="757"/>
              <a:chOff x="3540" y="1726"/>
              <a:chExt cx="660" cy="757"/>
            </a:xfrm>
          </p:grpSpPr>
          <p:sp>
            <p:nvSpPr>
              <p:cNvPr id="37939" name="Text Box 29"/>
              <p:cNvSpPr txBox="1">
                <a:spLocks noChangeArrowheads="1"/>
              </p:cNvSpPr>
              <p:nvPr/>
            </p:nvSpPr>
            <p:spPr bwMode="auto">
              <a:xfrm>
                <a:off x="3540" y="2259"/>
                <a:ext cx="66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200" b="0">
                    <a:latin typeface="Arial" panose="020B0604020202020204" pitchFamily="34" charset="0"/>
                  </a:rPr>
                  <a:t>Registrar</a:t>
                </a:r>
                <a:endParaRPr lang="en-US" altLang="en-US" sz="1200" b="0">
                  <a:latin typeface="Arial" panose="020B0604020202020204" pitchFamily="34" charset="0"/>
                </a:endParaRPr>
              </a:p>
            </p:txBody>
          </p:sp>
          <p:grpSp>
            <p:nvGrpSpPr>
              <p:cNvPr id="37940" name="Group 30"/>
              <p:cNvGrpSpPr/>
              <p:nvPr/>
            </p:nvGrpSpPr>
            <p:grpSpPr bwMode="auto">
              <a:xfrm>
                <a:off x="3700" y="1726"/>
                <a:ext cx="330" cy="546"/>
                <a:chOff x="1254" y="2352"/>
                <a:chExt cx="488" cy="808"/>
              </a:xfrm>
            </p:grpSpPr>
            <p:sp>
              <p:nvSpPr>
                <p:cNvPr id="37941" name="Oval 31"/>
                <p:cNvSpPr>
                  <a:spLocks noChangeArrowheads="1"/>
                </p:cNvSpPr>
                <p:nvPr/>
              </p:nvSpPr>
              <p:spPr bwMode="auto">
                <a:xfrm>
                  <a:off x="1360" y="2352"/>
                  <a:ext cx="272" cy="272"/>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42" name="Line 32"/>
                <p:cNvSpPr>
                  <a:spLocks noChangeShapeType="1"/>
                </p:cNvSpPr>
                <p:nvPr/>
              </p:nvSpPr>
              <p:spPr bwMode="auto">
                <a:xfrm>
                  <a:off x="1496" y="2624"/>
                  <a:ext cx="0" cy="28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43" name="Line 33"/>
                <p:cNvSpPr>
                  <a:spLocks noChangeShapeType="1"/>
                </p:cNvSpPr>
                <p:nvPr/>
              </p:nvSpPr>
              <p:spPr bwMode="auto">
                <a:xfrm>
                  <a:off x="1256" y="2736"/>
                  <a:ext cx="48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44" name="Freeform 34"/>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lIns="80963" tIns="40481" rIns="80963" bIns="40481"/>
                <a:lstStyle/>
                <a:p>
                  <a:endParaRPr lang="en-GB" sz="1050"/>
                </a:p>
              </p:txBody>
            </p:sp>
          </p:grpSp>
        </p:grpSp>
        <p:grpSp>
          <p:nvGrpSpPr>
            <p:cNvPr id="37908" name="Group 35"/>
            <p:cNvGrpSpPr/>
            <p:nvPr/>
          </p:nvGrpSpPr>
          <p:grpSpPr bwMode="auto">
            <a:xfrm>
              <a:off x="3060" y="3006"/>
              <a:ext cx="946" cy="757"/>
              <a:chOff x="3404" y="2838"/>
              <a:chExt cx="946" cy="757"/>
            </a:xfrm>
          </p:grpSpPr>
          <p:sp>
            <p:nvSpPr>
              <p:cNvPr id="37933" name="Text Box 36"/>
              <p:cNvSpPr txBox="1">
                <a:spLocks noChangeArrowheads="1"/>
              </p:cNvSpPr>
              <p:nvPr/>
            </p:nvSpPr>
            <p:spPr bwMode="auto">
              <a:xfrm>
                <a:off x="3404" y="3371"/>
                <a:ext cx="94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200" b="0">
                    <a:latin typeface="Arial" panose="020B0604020202020204" pitchFamily="34" charset="0"/>
                  </a:rPr>
                  <a:t>Billing System</a:t>
                </a:r>
                <a:endParaRPr lang="en-US" altLang="en-US" sz="1200" b="0">
                  <a:latin typeface="Arial" panose="020B0604020202020204" pitchFamily="34" charset="0"/>
                </a:endParaRPr>
              </a:p>
            </p:txBody>
          </p:sp>
          <p:grpSp>
            <p:nvGrpSpPr>
              <p:cNvPr id="37934" name="Group 37"/>
              <p:cNvGrpSpPr/>
              <p:nvPr/>
            </p:nvGrpSpPr>
            <p:grpSpPr bwMode="auto">
              <a:xfrm>
                <a:off x="3700" y="2838"/>
                <a:ext cx="330" cy="546"/>
                <a:chOff x="1254" y="2352"/>
                <a:chExt cx="488" cy="808"/>
              </a:xfrm>
            </p:grpSpPr>
            <p:sp>
              <p:nvSpPr>
                <p:cNvPr id="37935" name="Oval 38"/>
                <p:cNvSpPr>
                  <a:spLocks noChangeArrowheads="1"/>
                </p:cNvSpPr>
                <p:nvPr/>
              </p:nvSpPr>
              <p:spPr bwMode="auto">
                <a:xfrm>
                  <a:off x="1360" y="2352"/>
                  <a:ext cx="272" cy="272"/>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36" name="Line 39"/>
                <p:cNvSpPr>
                  <a:spLocks noChangeShapeType="1"/>
                </p:cNvSpPr>
                <p:nvPr/>
              </p:nvSpPr>
              <p:spPr bwMode="auto">
                <a:xfrm>
                  <a:off x="1496" y="2624"/>
                  <a:ext cx="0" cy="28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37" name="Line 40"/>
                <p:cNvSpPr>
                  <a:spLocks noChangeShapeType="1"/>
                </p:cNvSpPr>
                <p:nvPr/>
              </p:nvSpPr>
              <p:spPr bwMode="auto">
                <a:xfrm>
                  <a:off x="1256" y="2736"/>
                  <a:ext cx="48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38" name="Freeform 41"/>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lIns="80963" tIns="40481" rIns="80963" bIns="40481"/>
                <a:lstStyle/>
                <a:p>
                  <a:endParaRPr lang="en-GB" sz="1050"/>
                </a:p>
              </p:txBody>
            </p:sp>
          </p:grpSp>
        </p:grpSp>
        <p:sp>
          <p:nvSpPr>
            <p:cNvPr id="37909" name="Oval 42"/>
            <p:cNvSpPr>
              <a:spLocks noChangeArrowheads="1"/>
            </p:cNvSpPr>
            <p:nvPr/>
          </p:nvSpPr>
          <p:spPr bwMode="auto">
            <a:xfrm>
              <a:off x="4296" y="1292"/>
              <a:ext cx="1162" cy="425"/>
            </a:xfrm>
            <a:prstGeom prst="ellipse">
              <a:avLst/>
            </a:prstGeom>
            <a:solidFill>
              <a:srgbClr val="FFFFCC"/>
            </a:solidFill>
            <a:ln w="12700">
              <a:solidFill>
                <a:srgbClr val="990033"/>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10" name="Rectangle 43"/>
            <p:cNvSpPr>
              <a:spLocks noChangeArrowheads="1"/>
            </p:cNvSpPr>
            <p:nvPr/>
          </p:nvSpPr>
          <p:spPr bwMode="auto">
            <a:xfrm>
              <a:off x="4388" y="1380"/>
              <a:ext cx="9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900">
                  <a:solidFill>
                    <a:schemeClr val="bg2"/>
                  </a:solidFill>
                  <a:latin typeface="Arial" panose="020B0604020202020204" pitchFamily="34" charset="0"/>
                </a:rPr>
                <a:t>Maintain Professor</a:t>
              </a:r>
              <a:endParaRPr lang="en-US" altLang="en-US" sz="900">
                <a:solidFill>
                  <a:schemeClr val="bg2"/>
                </a:solidFill>
                <a:latin typeface="Arial" panose="020B0604020202020204" pitchFamily="34" charset="0"/>
              </a:endParaRPr>
            </a:p>
            <a:p>
              <a:pPr>
                <a:spcBef>
                  <a:spcPct val="0"/>
                </a:spcBef>
                <a:buClrTx/>
                <a:buSzTx/>
                <a:buFontTx/>
                <a:buNone/>
              </a:pPr>
              <a:r>
                <a:rPr lang="en-US" altLang="en-US" sz="900">
                  <a:solidFill>
                    <a:schemeClr val="bg2"/>
                  </a:solidFill>
                  <a:latin typeface="Arial" panose="020B0604020202020204" pitchFamily="34" charset="0"/>
                </a:rPr>
                <a:t>Information</a:t>
              </a:r>
              <a:endParaRPr lang="en-US" altLang="en-US" sz="900">
                <a:solidFill>
                  <a:schemeClr val="bg2"/>
                </a:solidFill>
                <a:latin typeface="Arial" panose="020B0604020202020204" pitchFamily="34" charset="0"/>
              </a:endParaRPr>
            </a:p>
          </p:txBody>
        </p:sp>
        <p:sp>
          <p:nvSpPr>
            <p:cNvPr id="37911" name="Oval 44"/>
            <p:cNvSpPr>
              <a:spLocks noChangeArrowheads="1"/>
            </p:cNvSpPr>
            <p:nvPr/>
          </p:nvSpPr>
          <p:spPr bwMode="auto">
            <a:xfrm>
              <a:off x="4296" y="1983"/>
              <a:ext cx="1162" cy="425"/>
            </a:xfrm>
            <a:prstGeom prst="ellipse">
              <a:avLst/>
            </a:prstGeom>
            <a:solidFill>
              <a:srgbClr val="FFFFCC"/>
            </a:solidFill>
            <a:ln w="12700">
              <a:solidFill>
                <a:srgbClr val="990033"/>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12" name="Rectangle 45"/>
            <p:cNvSpPr>
              <a:spLocks noChangeArrowheads="1"/>
            </p:cNvSpPr>
            <p:nvPr/>
          </p:nvSpPr>
          <p:spPr bwMode="auto">
            <a:xfrm>
              <a:off x="4444" y="2071"/>
              <a:ext cx="8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r>
                <a:rPr lang="en-US" altLang="en-US" sz="900">
                  <a:solidFill>
                    <a:schemeClr val="bg2"/>
                  </a:solidFill>
                  <a:latin typeface="Arial" panose="020B0604020202020204" pitchFamily="34" charset="0"/>
                </a:rPr>
                <a:t>Maintain Student</a:t>
              </a:r>
              <a:endParaRPr lang="en-US" altLang="en-US" sz="900">
                <a:solidFill>
                  <a:schemeClr val="bg2"/>
                </a:solidFill>
                <a:latin typeface="Arial" panose="020B0604020202020204" pitchFamily="34" charset="0"/>
              </a:endParaRPr>
            </a:p>
            <a:p>
              <a:pPr>
                <a:spcBef>
                  <a:spcPct val="0"/>
                </a:spcBef>
                <a:buClrTx/>
                <a:buSzTx/>
                <a:buFontTx/>
                <a:buNone/>
              </a:pPr>
              <a:r>
                <a:rPr lang="en-US" altLang="en-US" sz="900">
                  <a:solidFill>
                    <a:schemeClr val="bg2"/>
                  </a:solidFill>
                  <a:latin typeface="Arial" panose="020B0604020202020204" pitchFamily="34" charset="0"/>
                </a:rPr>
                <a:t>Information</a:t>
              </a:r>
              <a:endParaRPr lang="en-US" altLang="en-US" sz="900">
                <a:solidFill>
                  <a:schemeClr val="bg2"/>
                </a:solidFill>
                <a:latin typeface="Arial" panose="020B0604020202020204" pitchFamily="34" charset="0"/>
              </a:endParaRPr>
            </a:p>
          </p:txBody>
        </p:sp>
        <p:sp>
          <p:nvSpPr>
            <p:cNvPr id="37913" name="Oval 46"/>
            <p:cNvSpPr>
              <a:spLocks noChangeArrowheads="1"/>
            </p:cNvSpPr>
            <p:nvPr/>
          </p:nvSpPr>
          <p:spPr bwMode="auto">
            <a:xfrm>
              <a:off x="4296" y="2668"/>
              <a:ext cx="1162" cy="425"/>
            </a:xfrm>
            <a:prstGeom prst="ellipse">
              <a:avLst/>
            </a:prstGeom>
            <a:solidFill>
              <a:srgbClr val="FFFFCC"/>
            </a:solidFill>
            <a:ln w="12700">
              <a:solidFill>
                <a:srgbClr val="990033"/>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14" name="Rectangle 47"/>
            <p:cNvSpPr>
              <a:spLocks noChangeArrowheads="1"/>
            </p:cNvSpPr>
            <p:nvPr/>
          </p:nvSpPr>
          <p:spPr bwMode="auto">
            <a:xfrm>
              <a:off x="4412" y="2788"/>
              <a:ext cx="97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900">
                  <a:solidFill>
                    <a:schemeClr val="bg2"/>
                  </a:solidFill>
                  <a:latin typeface="Arial" panose="020B0604020202020204" pitchFamily="34" charset="0"/>
                </a:rPr>
                <a:t>Close Registration</a:t>
              </a:r>
              <a:endParaRPr lang="en-US" altLang="en-US" sz="900">
                <a:solidFill>
                  <a:schemeClr val="bg2"/>
                </a:solidFill>
                <a:latin typeface="Arial" panose="020B0604020202020204" pitchFamily="34" charset="0"/>
              </a:endParaRPr>
            </a:p>
          </p:txBody>
        </p:sp>
        <p:grpSp>
          <p:nvGrpSpPr>
            <p:cNvPr id="37915" name="Group 48"/>
            <p:cNvGrpSpPr/>
            <p:nvPr/>
          </p:nvGrpSpPr>
          <p:grpSpPr bwMode="auto">
            <a:xfrm>
              <a:off x="3012" y="710"/>
              <a:ext cx="1031" cy="757"/>
              <a:chOff x="2468" y="3222"/>
              <a:chExt cx="1031" cy="757"/>
            </a:xfrm>
          </p:grpSpPr>
          <p:sp>
            <p:nvSpPr>
              <p:cNvPr id="37927" name="Text Box 49"/>
              <p:cNvSpPr txBox="1">
                <a:spLocks noChangeArrowheads="1"/>
              </p:cNvSpPr>
              <p:nvPr/>
            </p:nvSpPr>
            <p:spPr bwMode="auto">
              <a:xfrm>
                <a:off x="2468" y="3755"/>
                <a:ext cx="103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200" b="0">
                    <a:latin typeface="Arial" panose="020B0604020202020204" pitchFamily="34" charset="0"/>
                  </a:rPr>
                  <a:t>Course Catalog</a:t>
                </a:r>
                <a:endParaRPr lang="en-US" altLang="en-US" sz="1200" b="0">
                  <a:latin typeface="Arial" panose="020B0604020202020204" pitchFamily="34" charset="0"/>
                </a:endParaRPr>
              </a:p>
            </p:txBody>
          </p:sp>
          <p:grpSp>
            <p:nvGrpSpPr>
              <p:cNvPr id="37928" name="Group 50"/>
              <p:cNvGrpSpPr/>
              <p:nvPr/>
            </p:nvGrpSpPr>
            <p:grpSpPr bwMode="auto">
              <a:xfrm>
                <a:off x="2812" y="3222"/>
                <a:ext cx="330" cy="546"/>
                <a:chOff x="1254" y="2352"/>
                <a:chExt cx="488" cy="808"/>
              </a:xfrm>
            </p:grpSpPr>
            <p:sp>
              <p:nvSpPr>
                <p:cNvPr id="37929" name="Oval 51"/>
                <p:cNvSpPr>
                  <a:spLocks noChangeArrowheads="1"/>
                </p:cNvSpPr>
                <p:nvPr/>
              </p:nvSpPr>
              <p:spPr bwMode="auto">
                <a:xfrm>
                  <a:off x="1360" y="2352"/>
                  <a:ext cx="272" cy="272"/>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37930" name="Line 52"/>
                <p:cNvSpPr>
                  <a:spLocks noChangeShapeType="1"/>
                </p:cNvSpPr>
                <p:nvPr/>
              </p:nvSpPr>
              <p:spPr bwMode="auto">
                <a:xfrm>
                  <a:off x="1496" y="2624"/>
                  <a:ext cx="0" cy="28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31" name="Line 53"/>
                <p:cNvSpPr>
                  <a:spLocks noChangeShapeType="1"/>
                </p:cNvSpPr>
                <p:nvPr/>
              </p:nvSpPr>
              <p:spPr bwMode="auto">
                <a:xfrm>
                  <a:off x="1256" y="2736"/>
                  <a:ext cx="48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32" name="Freeform 54"/>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lIns="80963" tIns="40481" rIns="80963" bIns="40481"/>
                <a:lstStyle/>
                <a:p>
                  <a:endParaRPr lang="en-GB" sz="1050"/>
                </a:p>
              </p:txBody>
            </p:sp>
          </p:grpSp>
        </p:grpSp>
        <p:sp>
          <p:nvSpPr>
            <p:cNvPr id="37916" name="Line 55"/>
            <p:cNvSpPr>
              <a:spLocks noChangeShapeType="1"/>
            </p:cNvSpPr>
            <p:nvPr/>
          </p:nvSpPr>
          <p:spPr bwMode="auto">
            <a:xfrm flipV="1">
              <a:off x="2464" y="1496"/>
              <a:ext cx="784" cy="121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17" name="Line 56"/>
            <p:cNvSpPr>
              <a:spLocks noChangeShapeType="1"/>
            </p:cNvSpPr>
            <p:nvPr/>
          </p:nvSpPr>
          <p:spPr bwMode="auto">
            <a:xfrm flipV="1">
              <a:off x="2488" y="1120"/>
              <a:ext cx="760" cy="37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18" name="Line 57"/>
            <p:cNvSpPr>
              <a:spLocks noChangeShapeType="1"/>
            </p:cNvSpPr>
            <p:nvPr/>
          </p:nvSpPr>
          <p:spPr bwMode="auto">
            <a:xfrm flipH="1">
              <a:off x="3728" y="2204"/>
              <a:ext cx="552" cy="0"/>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19" name="Line 58"/>
            <p:cNvSpPr>
              <a:spLocks noChangeShapeType="1"/>
            </p:cNvSpPr>
            <p:nvPr/>
          </p:nvSpPr>
          <p:spPr bwMode="auto">
            <a:xfrm flipV="1">
              <a:off x="3728" y="3026"/>
              <a:ext cx="688" cy="31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20" name="Line 59"/>
            <p:cNvSpPr>
              <a:spLocks noChangeShapeType="1"/>
            </p:cNvSpPr>
            <p:nvPr/>
          </p:nvSpPr>
          <p:spPr bwMode="auto">
            <a:xfrm>
              <a:off x="2536" y="2204"/>
              <a:ext cx="760" cy="0"/>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21" name="Line 60"/>
            <p:cNvSpPr>
              <a:spLocks noChangeShapeType="1"/>
            </p:cNvSpPr>
            <p:nvPr/>
          </p:nvSpPr>
          <p:spPr bwMode="auto">
            <a:xfrm flipH="1">
              <a:off x="808" y="1100"/>
              <a:ext cx="592" cy="392"/>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22" name="Line 61"/>
            <p:cNvSpPr>
              <a:spLocks noChangeShapeType="1"/>
            </p:cNvSpPr>
            <p:nvPr/>
          </p:nvSpPr>
          <p:spPr bwMode="auto">
            <a:xfrm flipH="1" flipV="1">
              <a:off x="808" y="1684"/>
              <a:ext cx="592" cy="392"/>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23" name="Line 62"/>
            <p:cNvSpPr>
              <a:spLocks noChangeShapeType="1"/>
            </p:cNvSpPr>
            <p:nvPr/>
          </p:nvSpPr>
          <p:spPr bwMode="auto">
            <a:xfrm flipH="1">
              <a:off x="808" y="2324"/>
              <a:ext cx="592" cy="392"/>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24" name="Line 63"/>
            <p:cNvSpPr>
              <a:spLocks noChangeShapeType="1"/>
            </p:cNvSpPr>
            <p:nvPr/>
          </p:nvSpPr>
          <p:spPr bwMode="auto">
            <a:xfrm flipH="1" flipV="1">
              <a:off x="808" y="2908"/>
              <a:ext cx="592" cy="392"/>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25" name="Line 64"/>
            <p:cNvSpPr>
              <a:spLocks noChangeShapeType="1"/>
            </p:cNvSpPr>
            <p:nvPr/>
          </p:nvSpPr>
          <p:spPr bwMode="auto">
            <a:xfrm flipH="1">
              <a:off x="3728" y="1665"/>
              <a:ext cx="669" cy="443"/>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37926" name="Line 65"/>
            <p:cNvSpPr>
              <a:spLocks noChangeShapeType="1"/>
            </p:cNvSpPr>
            <p:nvPr/>
          </p:nvSpPr>
          <p:spPr bwMode="auto">
            <a:xfrm flipH="1" flipV="1">
              <a:off x="3728" y="2300"/>
              <a:ext cx="656" cy="434"/>
            </a:xfrm>
            <a:prstGeom prst="line">
              <a:avLst/>
            </a:prstGeom>
            <a:noFill/>
            <a:ln w="12700">
              <a:solidFill>
                <a:schemeClr val="tx1"/>
              </a:solidFill>
              <a:round/>
              <a:headEnd type="arrow" w="lg" len="lg"/>
            </a:ln>
            <a:extLst>
              <a:ext uri="{909E8E84-426E-40DD-AFC4-6F175D3DCCD1}">
                <a14:hiddenFill xmlns:a14="http://schemas.microsoft.com/office/drawing/2010/main">
                  <a:noFill/>
                </a14:hiddenFill>
              </a:ext>
            </a:extLst>
          </p:spPr>
          <p:txBody>
            <a:bodyPr lIns="80963" tIns="40481" rIns="80963" bIns="40481"/>
            <a:lstStyle/>
            <a:p>
              <a:endParaRPr lang="en-GB" sz="105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311700" y="138137"/>
            <a:ext cx="8520600" cy="572700"/>
          </a:xfrm>
        </p:spPr>
        <p:txBody>
          <a:bodyPr/>
          <a:lstStyle/>
          <a:p>
            <a:pPr eaLnBrk="1" hangingPunct="1"/>
            <a:r>
              <a:rPr lang="en-GB" altLang="en-US" dirty="0">
                <a:ea typeface="MS PGothic" panose="020B0600070205080204" pitchFamily="34" charset="-128"/>
              </a:rPr>
              <a:t>Requirements</a:t>
            </a:r>
            <a:endParaRPr lang="en-GB" altLang="en-US" dirty="0">
              <a:ea typeface="MS PGothic" panose="020B0600070205080204" pitchFamily="34" charset="-128"/>
            </a:endParaRPr>
          </a:p>
        </p:txBody>
      </p:sp>
      <p:sp>
        <p:nvSpPr>
          <p:cNvPr id="9218" name="Rectangle 3"/>
          <p:cNvSpPr>
            <a:spLocks noGrp="1" noChangeArrowheads="1"/>
          </p:cNvSpPr>
          <p:nvPr>
            <p:ph type="body" idx="1"/>
          </p:nvPr>
        </p:nvSpPr>
        <p:spPr>
          <a:xfrm>
            <a:off x="533320" y="672812"/>
            <a:ext cx="7766793" cy="4011296"/>
          </a:xfrm>
        </p:spPr>
        <p:txBody>
          <a:bodyPr/>
          <a:lstStyle/>
          <a:p>
            <a:pPr eaLnBrk="1" hangingPunct="1">
              <a:spcAft>
                <a:spcPts val="600"/>
              </a:spcAft>
            </a:pPr>
            <a:r>
              <a:rPr lang="en-GB" altLang="en-US" b="1" dirty="0">
                <a:latin typeface="Times" pitchFamily="2" charset="0"/>
                <a:ea typeface="MS Mincho" panose="02020609040205080304" pitchFamily="49" charset="-128"/>
              </a:rPr>
              <a:t>System requirements</a:t>
            </a:r>
            <a:r>
              <a:rPr lang="en-GB" altLang="en-US" dirty="0">
                <a:latin typeface="Times" pitchFamily="2" charset="0"/>
                <a:ea typeface="MS Mincho" panose="02020609040205080304" pitchFamily="49" charset="-128"/>
              </a:rPr>
              <a:t> specify a system, not in terms of system implementation, but in terms of user observation. Requirements record description of the system features and constraints.</a:t>
            </a:r>
            <a:endParaRPr lang="en-GB" altLang="en-US" dirty="0">
              <a:latin typeface="Times" pitchFamily="2" charset="0"/>
              <a:ea typeface="MS Mincho" panose="02020609040205080304" pitchFamily="49" charset="-128"/>
            </a:endParaRPr>
          </a:p>
          <a:p>
            <a:pPr lvl="1" eaLnBrk="1" hangingPunct="1">
              <a:spcBef>
                <a:spcPts val="0"/>
              </a:spcBef>
              <a:spcAft>
                <a:spcPts val="300"/>
              </a:spcAft>
            </a:pPr>
            <a:r>
              <a:rPr lang="en-GB" altLang="en-US" b="1" dirty="0">
                <a:latin typeface="Times" pitchFamily="2" charset="0"/>
                <a:ea typeface="MS Mincho" panose="02020609040205080304" pitchFamily="49" charset="-128"/>
              </a:rPr>
              <a:t>Functional requirements</a:t>
            </a:r>
            <a:r>
              <a:rPr lang="en-GB" altLang="en-US" dirty="0">
                <a:latin typeface="Times" pitchFamily="2" charset="0"/>
                <a:ea typeface="MS Mincho" panose="02020609040205080304" pitchFamily="49" charset="-128"/>
              </a:rPr>
              <a:t> specify user interactions with the system , they say </a:t>
            </a:r>
            <a:r>
              <a:rPr lang="en-GB" altLang="en-US" b="1" dirty="0">
                <a:latin typeface="Times" pitchFamily="2" charset="0"/>
                <a:ea typeface="MS Mincho" panose="02020609040205080304" pitchFamily="49" charset="-128"/>
              </a:rPr>
              <a:t>what</a:t>
            </a:r>
            <a:r>
              <a:rPr lang="en-GB" altLang="en-US" dirty="0">
                <a:latin typeface="Times" pitchFamily="2" charset="0"/>
                <a:ea typeface="MS Mincho" panose="02020609040205080304" pitchFamily="49" charset="-128"/>
              </a:rPr>
              <a:t> the system is supposed to do:</a:t>
            </a:r>
            <a:endParaRPr lang="en-GB" altLang="en-US" dirty="0">
              <a:latin typeface="Times" pitchFamily="2" charset="0"/>
              <a:ea typeface="MS Mincho" panose="02020609040205080304" pitchFamily="49" charset="-128"/>
            </a:endParaRPr>
          </a:p>
          <a:p>
            <a:pPr lvl="2">
              <a:spcBef>
                <a:spcPts val="0"/>
              </a:spcBef>
              <a:spcAft>
                <a:spcPts val="300"/>
              </a:spcAft>
            </a:pPr>
            <a:r>
              <a:rPr lang="en-GB" altLang="en-US" dirty="0">
                <a:latin typeface="Times" pitchFamily="2" charset="0"/>
                <a:ea typeface="MS Mincho" panose="02020609040205080304" pitchFamily="49" charset="-128"/>
              </a:rPr>
              <a:t>Statements of services the system should provide</a:t>
            </a:r>
            <a:endParaRPr lang="en-GB" altLang="en-US" dirty="0">
              <a:latin typeface="Times" pitchFamily="2" charset="0"/>
              <a:ea typeface="MS Mincho" panose="02020609040205080304" pitchFamily="49" charset="-128"/>
            </a:endParaRPr>
          </a:p>
          <a:p>
            <a:pPr lvl="2">
              <a:spcBef>
                <a:spcPts val="0"/>
              </a:spcBef>
              <a:spcAft>
                <a:spcPts val="300"/>
              </a:spcAft>
            </a:pPr>
            <a:r>
              <a:rPr lang="en-GB" altLang="en-US" dirty="0">
                <a:latin typeface="Times" pitchFamily="2" charset="0"/>
                <a:ea typeface="MS Mincho" panose="02020609040205080304" pitchFamily="49" charset="-128"/>
              </a:rPr>
              <a:t>How the system should react to particular inputs</a:t>
            </a:r>
            <a:endParaRPr lang="en-GB" altLang="en-US" dirty="0">
              <a:latin typeface="Times" pitchFamily="2" charset="0"/>
              <a:ea typeface="MS Mincho" panose="02020609040205080304" pitchFamily="49" charset="-128"/>
            </a:endParaRPr>
          </a:p>
          <a:p>
            <a:pPr lvl="2">
              <a:spcBef>
                <a:spcPts val="0"/>
              </a:spcBef>
              <a:spcAft>
                <a:spcPts val="300"/>
              </a:spcAft>
            </a:pPr>
            <a:r>
              <a:rPr lang="en-GB" altLang="en-US" dirty="0">
                <a:latin typeface="Times" pitchFamily="2" charset="0"/>
                <a:ea typeface="MS Mincho" panose="02020609040205080304" pitchFamily="49" charset="-128"/>
              </a:rPr>
              <a:t>How the system should behave in particular situations</a:t>
            </a:r>
            <a:endParaRPr lang="en-GB" altLang="en-US" dirty="0">
              <a:latin typeface="Times" pitchFamily="2" charset="0"/>
              <a:ea typeface="MS Mincho" panose="02020609040205080304" pitchFamily="49" charset="-128"/>
            </a:endParaRPr>
          </a:p>
          <a:p>
            <a:pPr lvl="2">
              <a:spcBef>
                <a:spcPts val="0"/>
              </a:spcBef>
              <a:spcAft>
                <a:spcPts val="600"/>
              </a:spcAft>
            </a:pPr>
            <a:r>
              <a:rPr lang="en-GB" altLang="en-US" dirty="0">
                <a:latin typeface="Times" pitchFamily="2" charset="0"/>
                <a:ea typeface="MS Mincho" panose="02020609040205080304" pitchFamily="49" charset="-128"/>
              </a:rPr>
              <a:t>May also state what the system should NOT do </a:t>
            </a:r>
            <a:endParaRPr lang="en-GB" altLang="en-US" dirty="0">
              <a:latin typeface="Times" pitchFamily="2" charset="0"/>
              <a:ea typeface="MS Mincho" panose="02020609040205080304" pitchFamily="49" charset="-128"/>
            </a:endParaRPr>
          </a:p>
          <a:p>
            <a:pPr lvl="1" eaLnBrk="1" hangingPunct="1">
              <a:spcBef>
                <a:spcPts val="0"/>
              </a:spcBef>
              <a:spcAft>
                <a:spcPts val="300"/>
              </a:spcAft>
            </a:pPr>
            <a:r>
              <a:rPr lang="en-GB" altLang="en-US" b="1" dirty="0">
                <a:latin typeface="Times" pitchFamily="2" charset="0"/>
                <a:ea typeface="MS Mincho" panose="02020609040205080304" pitchFamily="49" charset="-128"/>
              </a:rPr>
              <a:t>Non-functional requirements</a:t>
            </a:r>
            <a:r>
              <a:rPr lang="en-GB" altLang="en-US" dirty="0">
                <a:latin typeface="Times" pitchFamily="2" charset="0"/>
                <a:ea typeface="MS Mincho" panose="02020609040205080304" pitchFamily="49" charset="-128"/>
              </a:rPr>
              <a:t> specify other system properties, they say </a:t>
            </a:r>
            <a:r>
              <a:rPr lang="en-GB" altLang="en-US" b="1" dirty="0">
                <a:latin typeface="Times" pitchFamily="2" charset="0"/>
                <a:ea typeface="MS Mincho" panose="02020609040205080304" pitchFamily="49" charset="-128"/>
              </a:rPr>
              <a:t>how</a:t>
            </a:r>
            <a:r>
              <a:rPr lang="en-GB" altLang="en-US" dirty="0">
                <a:latin typeface="Times" pitchFamily="2" charset="0"/>
                <a:ea typeface="MS Mincho" panose="02020609040205080304" pitchFamily="49" charset="-128"/>
              </a:rPr>
              <a:t> the functional requirements are realised:</a:t>
            </a:r>
            <a:endParaRPr lang="en-GB" altLang="en-US" dirty="0">
              <a:latin typeface="Times" pitchFamily="2" charset="0"/>
              <a:ea typeface="MS Mincho" panose="02020609040205080304" pitchFamily="49" charset="-128"/>
            </a:endParaRPr>
          </a:p>
          <a:p>
            <a:pPr lvl="2">
              <a:spcBef>
                <a:spcPts val="0"/>
              </a:spcBef>
              <a:spcAft>
                <a:spcPts val="300"/>
              </a:spcAft>
            </a:pPr>
            <a:r>
              <a:rPr lang="en-GB" altLang="en-US" dirty="0">
                <a:latin typeface="Times" pitchFamily="2" charset="0"/>
                <a:ea typeface="MS Mincho" panose="02020609040205080304" pitchFamily="49" charset="-128"/>
              </a:rPr>
              <a:t>Constraints ON the services or functions offered by system </a:t>
            </a:r>
            <a:endParaRPr lang="en-GB" altLang="en-US" dirty="0">
              <a:latin typeface="Times" pitchFamily="2" charset="0"/>
              <a:ea typeface="MS Mincho" panose="02020609040205080304" pitchFamily="49" charset="-128"/>
            </a:endParaRPr>
          </a:p>
          <a:p>
            <a:pPr lvl="2">
              <a:spcBef>
                <a:spcPts val="0"/>
              </a:spcBef>
              <a:spcAft>
                <a:spcPts val="300"/>
              </a:spcAft>
            </a:pPr>
            <a:r>
              <a:rPr lang="en-GB" altLang="en-US" dirty="0">
                <a:latin typeface="Times" pitchFamily="2" charset="0"/>
                <a:ea typeface="MS Mincho" panose="02020609040205080304" pitchFamily="49" charset="-128"/>
              </a:rPr>
              <a:t>Often apply to whole system, not just individual features</a:t>
            </a:r>
            <a:endParaRPr lang="en-GB" altLang="en-US" sz="675" dirty="0">
              <a:latin typeface="Times" pitchFamily="2" charset="0"/>
              <a:ea typeface="MS Mincho" panose="02020609040205080304" pitchFamily="49" charset="-128"/>
            </a:endParaRPr>
          </a:p>
          <a:p>
            <a:pPr lvl="1" eaLnBrk="1" hangingPunct="1">
              <a:spcBef>
                <a:spcPts val="0"/>
              </a:spcBef>
              <a:spcAft>
                <a:spcPts val="600"/>
              </a:spcAft>
            </a:pPr>
            <a:endParaRPr lang="en-GB" altLang="en-US" dirty="0">
              <a:latin typeface="Times" pitchFamily="2" charset="0"/>
              <a:ea typeface="MS Mincho" panose="02020609040205080304" pitchFamily="49" charset="-128"/>
            </a:endParaRPr>
          </a:p>
          <a:p>
            <a:pPr lvl="1" eaLnBrk="1" hangingPunct="1">
              <a:spcBef>
                <a:spcPts val="0"/>
              </a:spcBef>
              <a:spcAft>
                <a:spcPts val="600"/>
              </a:spcAft>
            </a:pPr>
            <a:endParaRPr lang="en-GB" altLang="en-US" sz="675" dirty="0">
              <a:latin typeface="Times" pitchFamily="2" charset="0"/>
              <a:ea typeface="MS Mincho" panose="02020609040205080304" pitchFamily="49" charset="-128"/>
            </a:endParaRPr>
          </a:p>
          <a:p>
            <a:pPr eaLnBrk="1" hangingPunct="1">
              <a:buFont typeface="Wingdings" panose="05000000000000000000" pitchFamily="2" charset="2"/>
              <a:buNone/>
            </a:pPr>
            <a:endParaRPr lang="en-GB" altLang="en-US" dirty="0">
              <a:latin typeface="Times" pitchFamily="2" charset="0"/>
              <a:ea typeface="MS Mincho" panose="02020609040205080304" pitchFamily="49" charset="-128"/>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de-DE" altLang="en-US">
                <a:ea typeface="MS PGothic" panose="020B0600070205080204" pitchFamily="34" charset="-128"/>
              </a:rPr>
              <a:t>Modelling with</a:t>
            </a:r>
            <a:r>
              <a:rPr lang="en-GB" altLang="en-US">
                <a:ea typeface="MS PGothic" panose="020B0600070205080204" pitchFamily="34" charset="-128"/>
              </a:rPr>
              <a:t> Use Cases</a:t>
            </a:r>
            <a:endParaRPr lang="en-GB" altLang="en-US">
              <a:ea typeface="MS PGothic" panose="020B0600070205080204" pitchFamily="34" charset="-128"/>
            </a:endParaRPr>
          </a:p>
        </p:txBody>
      </p:sp>
      <p:sp>
        <p:nvSpPr>
          <p:cNvPr id="252931" name="Rectangle 3"/>
          <p:cNvSpPr>
            <a:spLocks noGrp="1" noChangeArrowheads="1"/>
          </p:cNvSpPr>
          <p:nvPr>
            <p:ph type="body" idx="1"/>
          </p:nvPr>
        </p:nvSpPr>
        <p:spPr>
          <a:xfrm>
            <a:off x="467833" y="1233376"/>
            <a:ext cx="7926572" cy="3224323"/>
          </a:xfrm>
        </p:spPr>
        <p:txBody>
          <a:bodyPr/>
          <a:lstStyle/>
          <a:p>
            <a:pPr eaLnBrk="1" hangingPunct="1"/>
            <a:r>
              <a:rPr lang="en-GB" altLang="en-US" dirty="0">
                <a:ea typeface="MS PGothic" panose="020B0600070205080204" pitchFamily="34" charset="-128"/>
              </a:rPr>
              <a:t>Generalization between Use Cases means that the child is a more specific than the parent; the child inherits all attributes and associations of the parent, but may add new features</a:t>
            </a:r>
            <a:endParaRPr lang="en-GB" altLang="en-US" dirty="0">
              <a:ea typeface="MS PGothic" panose="020B0600070205080204" pitchFamily="34" charset="-128"/>
            </a:endParaRPr>
          </a:p>
        </p:txBody>
      </p:sp>
      <p:grpSp>
        <p:nvGrpSpPr>
          <p:cNvPr id="39939" name="Group 113"/>
          <p:cNvGrpSpPr/>
          <p:nvPr/>
        </p:nvGrpSpPr>
        <p:grpSpPr bwMode="auto">
          <a:xfrm>
            <a:off x="3657600" y="2000251"/>
            <a:ext cx="1543050" cy="526256"/>
            <a:chOff x="2592" y="2736"/>
            <a:chExt cx="1328" cy="538"/>
          </a:xfrm>
        </p:grpSpPr>
        <p:sp>
          <p:nvSpPr>
            <p:cNvPr id="39944" name="Freeform 114"/>
            <p:cNvSpPr/>
            <p:nvPr/>
          </p:nvSpPr>
          <p:spPr bwMode="auto">
            <a:xfrm>
              <a:off x="2592" y="2736"/>
              <a:ext cx="1328" cy="538"/>
            </a:xfrm>
            <a:custGeom>
              <a:avLst/>
              <a:gdLst>
                <a:gd name="T0" fmla="*/ 0 w 944"/>
                <a:gd name="T1" fmla="*/ 99352 h 314"/>
                <a:gd name="T2" fmla="*/ 532 w 944"/>
                <a:gd name="T3" fmla="*/ 80683 h 314"/>
                <a:gd name="T4" fmla="*/ 2072 w 944"/>
                <a:gd name="T5" fmla="*/ 64538 h 314"/>
                <a:gd name="T6" fmla="*/ 4268 w 944"/>
                <a:gd name="T7" fmla="*/ 48624 h 314"/>
                <a:gd name="T8" fmla="*/ 7542 w 944"/>
                <a:gd name="T9" fmla="*/ 32086 h 314"/>
                <a:gd name="T10" fmla="*/ 11258 w 944"/>
                <a:gd name="T11" fmla="*/ 18727 h 314"/>
                <a:gd name="T12" fmla="*/ 15811 w 944"/>
                <a:gd name="T13" fmla="*/ 10930 h 314"/>
                <a:gd name="T14" fmla="*/ 20595 w 944"/>
                <a:gd name="T15" fmla="*/ 2692 h 314"/>
                <a:gd name="T16" fmla="*/ 25834 w 944"/>
                <a:gd name="T17" fmla="*/ 0 h 314"/>
                <a:gd name="T18" fmla="*/ 30880 w 944"/>
                <a:gd name="T19" fmla="*/ 0 h 314"/>
                <a:gd name="T20" fmla="*/ 36112 w 944"/>
                <a:gd name="T21" fmla="*/ 2692 h 314"/>
                <a:gd name="T22" fmla="*/ 40909 w 944"/>
                <a:gd name="T23" fmla="*/ 10930 h 314"/>
                <a:gd name="T24" fmla="*/ 45445 w 944"/>
                <a:gd name="T25" fmla="*/ 18727 h 314"/>
                <a:gd name="T26" fmla="*/ 49163 w 944"/>
                <a:gd name="T27" fmla="*/ 32086 h 314"/>
                <a:gd name="T28" fmla="*/ 52459 w 944"/>
                <a:gd name="T29" fmla="*/ 48624 h 314"/>
                <a:gd name="T30" fmla="*/ 54683 w 944"/>
                <a:gd name="T31" fmla="*/ 64538 h 314"/>
                <a:gd name="T32" fmla="*/ 56178 w 944"/>
                <a:gd name="T33" fmla="*/ 80683 h 314"/>
                <a:gd name="T34" fmla="*/ 56712 w 944"/>
                <a:gd name="T35" fmla="*/ 99352 h 314"/>
                <a:gd name="T36" fmla="*/ 56178 w 944"/>
                <a:gd name="T37" fmla="*/ 117740 h 314"/>
                <a:gd name="T38" fmla="*/ 54683 w 944"/>
                <a:gd name="T39" fmla="*/ 137209 h 314"/>
                <a:gd name="T40" fmla="*/ 52459 w 944"/>
                <a:gd name="T41" fmla="*/ 152842 h 314"/>
                <a:gd name="T42" fmla="*/ 49163 w 944"/>
                <a:gd name="T43" fmla="*/ 168742 h 314"/>
                <a:gd name="T44" fmla="*/ 45445 w 944"/>
                <a:gd name="T45" fmla="*/ 179668 h 314"/>
                <a:gd name="T46" fmla="*/ 40909 w 944"/>
                <a:gd name="T47" fmla="*/ 191043 h 314"/>
                <a:gd name="T48" fmla="*/ 36112 w 944"/>
                <a:gd name="T49" fmla="*/ 198354 h 314"/>
                <a:gd name="T50" fmla="*/ 30880 w 944"/>
                <a:gd name="T51" fmla="*/ 201049 h 314"/>
                <a:gd name="T52" fmla="*/ 25834 w 944"/>
                <a:gd name="T53" fmla="*/ 201049 h 314"/>
                <a:gd name="T54" fmla="*/ 20595 w 944"/>
                <a:gd name="T55" fmla="*/ 198354 h 314"/>
                <a:gd name="T56" fmla="*/ 15811 w 944"/>
                <a:gd name="T57" fmla="*/ 191043 h 314"/>
                <a:gd name="T58" fmla="*/ 11258 w 944"/>
                <a:gd name="T59" fmla="*/ 179668 h 314"/>
                <a:gd name="T60" fmla="*/ 7542 w 944"/>
                <a:gd name="T61" fmla="*/ 168742 h 314"/>
                <a:gd name="T62" fmla="*/ 4268 w 944"/>
                <a:gd name="T63" fmla="*/ 152842 h 314"/>
                <a:gd name="T64" fmla="*/ 2072 w 944"/>
                <a:gd name="T65" fmla="*/ 137209 h 314"/>
                <a:gd name="T66" fmla="*/ 532 w 944"/>
                <a:gd name="T67" fmla="*/ 117740 h 314"/>
                <a:gd name="T68" fmla="*/ 0 w 944"/>
                <a:gd name="T69" fmla="*/ 99352 h 3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4"/>
                <a:gd name="T106" fmla="*/ 0 h 314"/>
                <a:gd name="T107" fmla="*/ 944 w 944"/>
                <a:gd name="T108" fmla="*/ 314 h 3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4" h="314">
                  <a:moveTo>
                    <a:pt x="0" y="155"/>
                  </a:moveTo>
                  <a:lnTo>
                    <a:pt x="9" y="126"/>
                  </a:lnTo>
                  <a:lnTo>
                    <a:pt x="34" y="101"/>
                  </a:lnTo>
                  <a:lnTo>
                    <a:pt x="71" y="76"/>
                  </a:lnTo>
                  <a:lnTo>
                    <a:pt x="126" y="50"/>
                  </a:lnTo>
                  <a:lnTo>
                    <a:pt x="188" y="29"/>
                  </a:lnTo>
                  <a:lnTo>
                    <a:pt x="263" y="17"/>
                  </a:lnTo>
                  <a:lnTo>
                    <a:pt x="343" y="4"/>
                  </a:lnTo>
                  <a:lnTo>
                    <a:pt x="430" y="0"/>
                  </a:lnTo>
                  <a:lnTo>
                    <a:pt x="514" y="0"/>
                  </a:lnTo>
                  <a:lnTo>
                    <a:pt x="601" y="4"/>
                  </a:lnTo>
                  <a:lnTo>
                    <a:pt x="681" y="17"/>
                  </a:lnTo>
                  <a:lnTo>
                    <a:pt x="756" y="29"/>
                  </a:lnTo>
                  <a:lnTo>
                    <a:pt x="818" y="50"/>
                  </a:lnTo>
                  <a:lnTo>
                    <a:pt x="873" y="76"/>
                  </a:lnTo>
                  <a:lnTo>
                    <a:pt x="910" y="101"/>
                  </a:lnTo>
                  <a:lnTo>
                    <a:pt x="935" y="126"/>
                  </a:lnTo>
                  <a:lnTo>
                    <a:pt x="944" y="155"/>
                  </a:lnTo>
                  <a:lnTo>
                    <a:pt x="935" y="184"/>
                  </a:lnTo>
                  <a:lnTo>
                    <a:pt x="910" y="214"/>
                  </a:lnTo>
                  <a:lnTo>
                    <a:pt x="873" y="239"/>
                  </a:lnTo>
                  <a:lnTo>
                    <a:pt x="818" y="264"/>
                  </a:lnTo>
                  <a:lnTo>
                    <a:pt x="756" y="281"/>
                  </a:lnTo>
                  <a:lnTo>
                    <a:pt x="681" y="298"/>
                  </a:lnTo>
                  <a:lnTo>
                    <a:pt x="601" y="310"/>
                  </a:lnTo>
                  <a:lnTo>
                    <a:pt x="514" y="314"/>
                  </a:lnTo>
                  <a:lnTo>
                    <a:pt x="430" y="314"/>
                  </a:lnTo>
                  <a:lnTo>
                    <a:pt x="343" y="310"/>
                  </a:lnTo>
                  <a:lnTo>
                    <a:pt x="263" y="298"/>
                  </a:lnTo>
                  <a:lnTo>
                    <a:pt x="188" y="281"/>
                  </a:lnTo>
                  <a:lnTo>
                    <a:pt x="126" y="264"/>
                  </a:lnTo>
                  <a:lnTo>
                    <a:pt x="71" y="239"/>
                  </a:lnTo>
                  <a:lnTo>
                    <a:pt x="34" y="214"/>
                  </a:lnTo>
                  <a:lnTo>
                    <a:pt x="9" y="184"/>
                  </a:lnTo>
                  <a:lnTo>
                    <a:pt x="0" y="155"/>
                  </a:lnTo>
                  <a:close/>
                </a:path>
              </a:pathLst>
            </a:custGeom>
            <a:solidFill>
              <a:srgbClr val="FFFFFF"/>
            </a:solidFill>
            <a:ln w="6350">
              <a:solidFill>
                <a:srgbClr val="000000"/>
              </a:solidFill>
              <a:round/>
            </a:ln>
          </p:spPr>
          <p:txBody>
            <a:bodyPr/>
            <a:lstStyle/>
            <a:p>
              <a:endParaRPr lang="en-GB" sz="1050"/>
            </a:p>
          </p:txBody>
        </p:sp>
        <p:sp>
          <p:nvSpPr>
            <p:cNvPr id="39945" name="Rectangle 115"/>
            <p:cNvSpPr>
              <a:spLocks noChangeArrowheads="1"/>
            </p:cNvSpPr>
            <p:nvPr/>
          </p:nvSpPr>
          <p:spPr bwMode="auto">
            <a:xfrm>
              <a:off x="2688" y="2928"/>
              <a:ext cx="110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0"/>
                </a:spcBef>
                <a:buClrTx/>
                <a:buSzTx/>
                <a:buFontTx/>
                <a:buNone/>
              </a:pPr>
              <a:r>
                <a:rPr lang="en-GB" altLang="en-US" sz="1275" b="0" dirty="0">
                  <a:solidFill>
                    <a:srgbClr val="000000"/>
                  </a:solidFill>
                  <a:latin typeface="Arial" panose="020B0604020202020204" pitchFamily="34" charset="0"/>
                </a:rPr>
                <a:t>Check Balance</a:t>
              </a:r>
              <a:endParaRPr lang="en-GB" altLang="en-US" sz="1800" b="0" dirty="0">
                <a:latin typeface="Times New Roman" panose="02020603050405020304" pitchFamily="18" charset="0"/>
              </a:endParaRPr>
            </a:p>
          </p:txBody>
        </p:sp>
      </p:grpSp>
      <p:sp>
        <p:nvSpPr>
          <p:cNvPr id="39940" name="Freeform 132">
            <a:hlinkClick r:id="" action="ppaction://noaction">
              <a:snd r:embed="rId1" name="applause.wav"/>
            </a:hlinkClick>
          </p:cNvPr>
          <p:cNvSpPr/>
          <p:nvPr/>
        </p:nvSpPr>
        <p:spPr bwMode="auto">
          <a:xfrm>
            <a:off x="3657600" y="3600451"/>
            <a:ext cx="1543050" cy="583406"/>
          </a:xfrm>
          <a:custGeom>
            <a:avLst/>
            <a:gdLst>
              <a:gd name="T0" fmla="*/ 0 w 944"/>
              <a:gd name="T1" fmla="*/ 2147483647 h 314"/>
              <a:gd name="T2" fmla="*/ 2147483647 w 944"/>
              <a:gd name="T3" fmla="*/ 2147483647 h 314"/>
              <a:gd name="T4" fmla="*/ 2147483647 w 944"/>
              <a:gd name="T5" fmla="*/ 2147483647 h 314"/>
              <a:gd name="T6" fmla="*/ 2147483647 w 944"/>
              <a:gd name="T7" fmla="*/ 2147483647 h 314"/>
              <a:gd name="T8" fmla="*/ 2147483647 w 944"/>
              <a:gd name="T9" fmla="*/ 2147483647 h 314"/>
              <a:gd name="T10" fmla="*/ 2147483647 w 944"/>
              <a:gd name="T11" fmla="*/ 2147483647 h 314"/>
              <a:gd name="T12" fmla="*/ 2147483647 w 944"/>
              <a:gd name="T13" fmla="*/ 2147483647 h 314"/>
              <a:gd name="T14" fmla="*/ 2147483647 w 944"/>
              <a:gd name="T15" fmla="*/ 2147483647 h 314"/>
              <a:gd name="T16" fmla="*/ 2147483647 w 944"/>
              <a:gd name="T17" fmla="*/ 0 h 314"/>
              <a:gd name="T18" fmla="*/ 2147483647 w 944"/>
              <a:gd name="T19" fmla="*/ 0 h 314"/>
              <a:gd name="T20" fmla="*/ 2147483647 w 944"/>
              <a:gd name="T21" fmla="*/ 2147483647 h 314"/>
              <a:gd name="T22" fmla="*/ 2147483647 w 944"/>
              <a:gd name="T23" fmla="*/ 2147483647 h 314"/>
              <a:gd name="T24" fmla="*/ 2147483647 w 944"/>
              <a:gd name="T25" fmla="*/ 2147483647 h 314"/>
              <a:gd name="T26" fmla="*/ 2147483647 w 944"/>
              <a:gd name="T27" fmla="*/ 2147483647 h 314"/>
              <a:gd name="T28" fmla="*/ 2147483647 w 944"/>
              <a:gd name="T29" fmla="*/ 2147483647 h 314"/>
              <a:gd name="T30" fmla="*/ 2147483647 w 944"/>
              <a:gd name="T31" fmla="*/ 2147483647 h 314"/>
              <a:gd name="T32" fmla="*/ 2147483647 w 944"/>
              <a:gd name="T33" fmla="*/ 2147483647 h 314"/>
              <a:gd name="T34" fmla="*/ 2147483647 w 944"/>
              <a:gd name="T35" fmla="*/ 2147483647 h 314"/>
              <a:gd name="T36" fmla="*/ 2147483647 w 944"/>
              <a:gd name="T37" fmla="*/ 2147483647 h 314"/>
              <a:gd name="T38" fmla="*/ 2147483647 w 944"/>
              <a:gd name="T39" fmla="*/ 2147483647 h 314"/>
              <a:gd name="T40" fmla="*/ 2147483647 w 944"/>
              <a:gd name="T41" fmla="*/ 2147483647 h 314"/>
              <a:gd name="T42" fmla="*/ 2147483647 w 944"/>
              <a:gd name="T43" fmla="*/ 2147483647 h 314"/>
              <a:gd name="T44" fmla="*/ 2147483647 w 944"/>
              <a:gd name="T45" fmla="*/ 2147483647 h 314"/>
              <a:gd name="T46" fmla="*/ 2147483647 w 944"/>
              <a:gd name="T47" fmla="*/ 2147483647 h 314"/>
              <a:gd name="T48" fmla="*/ 2147483647 w 944"/>
              <a:gd name="T49" fmla="*/ 2147483647 h 314"/>
              <a:gd name="T50" fmla="*/ 2147483647 w 944"/>
              <a:gd name="T51" fmla="*/ 2147483647 h 314"/>
              <a:gd name="T52" fmla="*/ 2147483647 w 944"/>
              <a:gd name="T53" fmla="*/ 2147483647 h 314"/>
              <a:gd name="T54" fmla="*/ 2147483647 w 944"/>
              <a:gd name="T55" fmla="*/ 2147483647 h 314"/>
              <a:gd name="T56" fmla="*/ 2147483647 w 944"/>
              <a:gd name="T57" fmla="*/ 2147483647 h 314"/>
              <a:gd name="T58" fmla="*/ 2147483647 w 944"/>
              <a:gd name="T59" fmla="*/ 2147483647 h 314"/>
              <a:gd name="T60" fmla="*/ 2147483647 w 944"/>
              <a:gd name="T61" fmla="*/ 2147483647 h 314"/>
              <a:gd name="T62" fmla="*/ 2147483647 w 944"/>
              <a:gd name="T63" fmla="*/ 2147483647 h 314"/>
              <a:gd name="T64" fmla="*/ 2147483647 w 944"/>
              <a:gd name="T65" fmla="*/ 2147483647 h 314"/>
              <a:gd name="T66" fmla="*/ 2147483647 w 944"/>
              <a:gd name="T67" fmla="*/ 2147483647 h 314"/>
              <a:gd name="T68" fmla="*/ 0 w 944"/>
              <a:gd name="T69" fmla="*/ 2147483647 h 3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4"/>
              <a:gd name="T106" fmla="*/ 0 h 314"/>
              <a:gd name="T107" fmla="*/ 944 w 944"/>
              <a:gd name="T108" fmla="*/ 314 h 3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4" h="314">
                <a:moveTo>
                  <a:pt x="0" y="155"/>
                </a:moveTo>
                <a:lnTo>
                  <a:pt x="9" y="126"/>
                </a:lnTo>
                <a:lnTo>
                  <a:pt x="34" y="101"/>
                </a:lnTo>
                <a:lnTo>
                  <a:pt x="71" y="76"/>
                </a:lnTo>
                <a:lnTo>
                  <a:pt x="126" y="50"/>
                </a:lnTo>
                <a:lnTo>
                  <a:pt x="188" y="29"/>
                </a:lnTo>
                <a:lnTo>
                  <a:pt x="263" y="17"/>
                </a:lnTo>
                <a:lnTo>
                  <a:pt x="343" y="4"/>
                </a:lnTo>
                <a:lnTo>
                  <a:pt x="430" y="0"/>
                </a:lnTo>
                <a:lnTo>
                  <a:pt x="514" y="0"/>
                </a:lnTo>
                <a:lnTo>
                  <a:pt x="601" y="4"/>
                </a:lnTo>
                <a:lnTo>
                  <a:pt x="681" y="17"/>
                </a:lnTo>
                <a:lnTo>
                  <a:pt x="756" y="29"/>
                </a:lnTo>
                <a:lnTo>
                  <a:pt x="818" y="50"/>
                </a:lnTo>
                <a:lnTo>
                  <a:pt x="873" y="76"/>
                </a:lnTo>
                <a:lnTo>
                  <a:pt x="910" y="101"/>
                </a:lnTo>
                <a:lnTo>
                  <a:pt x="935" y="126"/>
                </a:lnTo>
                <a:lnTo>
                  <a:pt x="944" y="155"/>
                </a:lnTo>
                <a:lnTo>
                  <a:pt x="935" y="184"/>
                </a:lnTo>
                <a:lnTo>
                  <a:pt x="910" y="214"/>
                </a:lnTo>
                <a:lnTo>
                  <a:pt x="873" y="239"/>
                </a:lnTo>
                <a:lnTo>
                  <a:pt x="818" y="264"/>
                </a:lnTo>
                <a:lnTo>
                  <a:pt x="756" y="281"/>
                </a:lnTo>
                <a:lnTo>
                  <a:pt x="681" y="298"/>
                </a:lnTo>
                <a:lnTo>
                  <a:pt x="601" y="310"/>
                </a:lnTo>
                <a:lnTo>
                  <a:pt x="514" y="314"/>
                </a:lnTo>
                <a:lnTo>
                  <a:pt x="430" y="314"/>
                </a:lnTo>
                <a:lnTo>
                  <a:pt x="343" y="310"/>
                </a:lnTo>
                <a:lnTo>
                  <a:pt x="263" y="298"/>
                </a:lnTo>
                <a:lnTo>
                  <a:pt x="188" y="281"/>
                </a:lnTo>
                <a:lnTo>
                  <a:pt x="126" y="264"/>
                </a:lnTo>
                <a:lnTo>
                  <a:pt x="71" y="239"/>
                </a:lnTo>
                <a:lnTo>
                  <a:pt x="34" y="214"/>
                </a:lnTo>
                <a:lnTo>
                  <a:pt x="9" y="184"/>
                </a:lnTo>
                <a:lnTo>
                  <a:pt x="0" y="155"/>
                </a:lnTo>
                <a:close/>
              </a:path>
            </a:pathLst>
          </a:custGeom>
          <a:solidFill>
            <a:srgbClr val="FFFFFF"/>
          </a:solidFill>
          <a:ln w="6350">
            <a:solidFill>
              <a:srgbClr val="000000"/>
            </a:solidFill>
            <a:round/>
          </a:ln>
        </p:spPr>
        <p:txBody>
          <a:bodyPr/>
          <a:lstStyle/>
          <a:p>
            <a:pPr algn="ctr"/>
            <a:endParaRPr lang="en-GB" sz="1050" dirty="0"/>
          </a:p>
        </p:txBody>
      </p:sp>
      <p:sp>
        <p:nvSpPr>
          <p:cNvPr id="39941" name="Rectangle 133"/>
          <p:cNvSpPr>
            <a:spLocks noChangeArrowheads="1"/>
          </p:cNvSpPr>
          <p:nvPr/>
        </p:nvSpPr>
        <p:spPr bwMode="auto">
          <a:xfrm>
            <a:off x="3714751" y="3714751"/>
            <a:ext cx="143113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0"/>
              </a:spcBef>
              <a:buClrTx/>
              <a:buSzTx/>
              <a:buFontTx/>
              <a:buNone/>
            </a:pPr>
            <a:r>
              <a:rPr lang="en-GB" altLang="en-US" sz="1275" b="0" dirty="0">
                <a:solidFill>
                  <a:srgbClr val="000000"/>
                </a:solidFill>
                <a:latin typeface="Arial" panose="020B0604020202020204" pitchFamily="34" charset="0"/>
              </a:rPr>
              <a:t>Check Balance by Computer</a:t>
            </a:r>
            <a:endParaRPr lang="en-GB" altLang="en-US" sz="1800" b="0" dirty="0">
              <a:latin typeface="Times New Roman" panose="02020603050405020304" pitchFamily="18" charset="0"/>
            </a:endParaRPr>
          </a:p>
        </p:txBody>
      </p:sp>
      <p:sp>
        <p:nvSpPr>
          <p:cNvPr id="39942" name="Freeform 144"/>
          <p:cNvSpPr/>
          <p:nvPr/>
        </p:nvSpPr>
        <p:spPr bwMode="auto">
          <a:xfrm rot="19506913">
            <a:off x="4456510" y="2670573"/>
            <a:ext cx="139303" cy="159544"/>
          </a:xfrm>
          <a:custGeom>
            <a:avLst/>
            <a:gdLst>
              <a:gd name="T0" fmla="*/ 2147483647 w 117"/>
              <a:gd name="T1" fmla="*/ 2147483647 h 134"/>
              <a:gd name="T2" fmla="*/ 2147483647 w 117"/>
              <a:gd name="T3" fmla="*/ 0 h 134"/>
              <a:gd name="T4" fmla="*/ 0 w 117"/>
              <a:gd name="T5" fmla="*/ 2147483647 h 134"/>
              <a:gd name="T6" fmla="*/ 2147483647 w 117"/>
              <a:gd name="T7" fmla="*/ 2147483647 h 134"/>
              <a:gd name="T8" fmla="*/ 0 60000 65536"/>
              <a:gd name="T9" fmla="*/ 0 60000 65536"/>
              <a:gd name="T10" fmla="*/ 0 60000 65536"/>
              <a:gd name="T11" fmla="*/ 0 60000 65536"/>
              <a:gd name="T12" fmla="*/ 0 w 117"/>
              <a:gd name="T13" fmla="*/ 0 h 134"/>
              <a:gd name="T14" fmla="*/ 117 w 117"/>
              <a:gd name="T15" fmla="*/ 134 h 134"/>
            </a:gdLst>
            <a:ahLst/>
            <a:cxnLst>
              <a:cxn ang="T8">
                <a:pos x="T0" y="T1"/>
              </a:cxn>
              <a:cxn ang="T9">
                <a:pos x="T2" y="T3"/>
              </a:cxn>
              <a:cxn ang="T10">
                <a:pos x="T4" y="T5"/>
              </a:cxn>
              <a:cxn ang="T11">
                <a:pos x="T6" y="T7"/>
              </a:cxn>
            </a:cxnLst>
            <a:rect l="T12" t="T13" r="T14" b="T15"/>
            <a:pathLst>
              <a:path w="117" h="134">
                <a:moveTo>
                  <a:pt x="72" y="134"/>
                </a:moveTo>
                <a:lnTo>
                  <a:pt x="117" y="0"/>
                </a:lnTo>
                <a:lnTo>
                  <a:pt x="0" y="80"/>
                </a:lnTo>
                <a:lnTo>
                  <a:pt x="72" y="134"/>
                </a:lnTo>
              </a:path>
            </a:pathLst>
          </a:cu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39943" name="Line 145"/>
          <p:cNvSpPr>
            <a:spLocks noChangeShapeType="1"/>
          </p:cNvSpPr>
          <p:nvPr/>
        </p:nvSpPr>
        <p:spPr bwMode="auto">
          <a:xfrm flipH="1">
            <a:off x="4514850" y="2800350"/>
            <a:ext cx="0" cy="8001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29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GB" altLang="en-US">
                <a:ea typeface="MS PGothic" panose="020B0600070205080204" pitchFamily="34" charset="-128"/>
              </a:rPr>
              <a:t>Structuring Use Case Diagrams</a:t>
            </a:r>
            <a:endParaRPr lang="en-GB" altLang="en-US">
              <a:ea typeface="MS PGothic" panose="020B0600070205080204" pitchFamily="34" charset="-128"/>
            </a:endParaRPr>
          </a:p>
        </p:txBody>
      </p:sp>
      <p:grpSp>
        <p:nvGrpSpPr>
          <p:cNvPr id="41986" name="Group 3"/>
          <p:cNvGrpSpPr/>
          <p:nvPr/>
        </p:nvGrpSpPr>
        <p:grpSpPr bwMode="auto">
          <a:xfrm>
            <a:off x="6172200" y="1227045"/>
            <a:ext cx="1543050" cy="583406"/>
            <a:chOff x="2592" y="2736"/>
            <a:chExt cx="1328" cy="538"/>
          </a:xfrm>
        </p:grpSpPr>
        <p:sp>
          <p:nvSpPr>
            <p:cNvPr id="42014" name="Freeform 4"/>
            <p:cNvSpPr/>
            <p:nvPr/>
          </p:nvSpPr>
          <p:spPr bwMode="auto">
            <a:xfrm>
              <a:off x="2592" y="2736"/>
              <a:ext cx="1328" cy="538"/>
            </a:xfrm>
            <a:custGeom>
              <a:avLst/>
              <a:gdLst>
                <a:gd name="T0" fmla="*/ 0 w 944"/>
                <a:gd name="T1" fmla="*/ 99352 h 314"/>
                <a:gd name="T2" fmla="*/ 532 w 944"/>
                <a:gd name="T3" fmla="*/ 80683 h 314"/>
                <a:gd name="T4" fmla="*/ 2072 w 944"/>
                <a:gd name="T5" fmla="*/ 64538 h 314"/>
                <a:gd name="T6" fmla="*/ 4268 w 944"/>
                <a:gd name="T7" fmla="*/ 48624 h 314"/>
                <a:gd name="T8" fmla="*/ 7542 w 944"/>
                <a:gd name="T9" fmla="*/ 32086 h 314"/>
                <a:gd name="T10" fmla="*/ 11258 w 944"/>
                <a:gd name="T11" fmla="*/ 18727 h 314"/>
                <a:gd name="T12" fmla="*/ 15811 w 944"/>
                <a:gd name="T13" fmla="*/ 10930 h 314"/>
                <a:gd name="T14" fmla="*/ 20595 w 944"/>
                <a:gd name="T15" fmla="*/ 2692 h 314"/>
                <a:gd name="T16" fmla="*/ 25834 w 944"/>
                <a:gd name="T17" fmla="*/ 0 h 314"/>
                <a:gd name="T18" fmla="*/ 30880 w 944"/>
                <a:gd name="T19" fmla="*/ 0 h 314"/>
                <a:gd name="T20" fmla="*/ 36112 w 944"/>
                <a:gd name="T21" fmla="*/ 2692 h 314"/>
                <a:gd name="T22" fmla="*/ 40909 w 944"/>
                <a:gd name="T23" fmla="*/ 10930 h 314"/>
                <a:gd name="T24" fmla="*/ 45445 w 944"/>
                <a:gd name="T25" fmla="*/ 18727 h 314"/>
                <a:gd name="T26" fmla="*/ 49163 w 944"/>
                <a:gd name="T27" fmla="*/ 32086 h 314"/>
                <a:gd name="T28" fmla="*/ 52459 w 944"/>
                <a:gd name="T29" fmla="*/ 48624 h 314"/>
                <a:gd name="T30" fmla="*/ 54683 w 944"/>
                <a:gd name="T31" fmla="*/ 64538 h 314"/>
                <a:gd name="T32" fmla="*/ 56178 w 944"/>
                <a:gd name="T33" fmla="*/ 80683 h 314"/>
                <a:gd name="T34" fmla="*/ 56712 w 944"/>
                <a:gd name="T35" fmla="*/ 99352 h 314"/>
                <a:gd name="T36" fmla="*/ 56178 w 944"/>
                <a:gd name="T37" fmla="*/ 117740 h 314"/>
                <a:gd name="T38" fmla="*/ 54683 w 944"/>
                <a:gd name="T39" fmla="*/ 137209 h 314"/>
                <a:gd name="T40" fmla="*/ 52459 w 944"/>
                <a:gd name="T41" fmla="*/ 152842 h 314"/>
                <a:gd name="T42" fmla="*/ 49163 w 944"/>
                <a:gd name="T43" fmla="*/ 168742 h 314"/>
                <a:gd name="T44" fmla="*/ 45445 w 944"/>
                <a:gd name="T45" fmla="*/ 179668 h 314"/>
                <a:gd name="T46" fmla="*/ 40909 w 944"/>
                <a:gd name="T47" fmla="*/ 191043 h 314"/>
                <a:gd name="T48" fmla="*/ 36112 w 944"/>
                <a:gd name="T49" fmla="*/ 198354 h 314"/>
                <a:gd name="T50" fmla="*/ 30880 w 944"/>
                <a:gd name="T51" fmla="*/ 201049 h 314"/>
                <a:gd name="T52" fmla="*/ 25834 w 944"/>
                <a:gd name="T53" fmla="*/ 201049 h 314"/>
                <a:gd name="T54" fmla="*/ 20595 w 944"/>
                <a:gd name="T55" fmla="*/ 198354 h 314"/>
                <a:gd name="T56" fmla="*/ 15811 w 944"/>
                <a:gd name="T57" fmla="*/ 191043 h 314"/>
                <a:gd name="T58" fmla="*/ 11258 w 944"/>
                <a:gd name="T59" fmla="*/ 179668 h 314"/>
                <a:gd name="T60" fmla="*/ 7542 w 944"/>
                <a:gd name="T61" fmla="*/ 168742 h 314"/>
                <a:gd name="T62" fmla="*/ 4268 w 944"/>
                <a:gd name="T63" fmla="*/ 152842 h 314"/>
                <a:gd name="T64" fmla="*/ 2072 w 944"/>
                <a:gd name="T65" fmla="*/ 137209 h 314"/>
                <a:gd name="T66" fmla="*/ 532 w 944"/>
                <a:gd name="T67" fmla="*/ 117740 h 314"/>
                <a:gd name="T68" fmla="*/ 0 w 944"/>
                <a:gd name="T69" fmla="*/ 99352 h 3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4"/>
                <a:gd name="T106" fmla="*/ 0 h 314"/>
                <a:gd name="T107" fmla="*/ 944 w 944"/>
                <a:gd name="T108" fmla="*/ 314 h 3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4" h="314">
                  <a:moveTo>
                    <a:pt x="0" y="155"/>
                  </a:moveTo>
                  <a:lnTo>
                    <a:pt x="9" y="126"/>
                  </a:lnTo>
                  <a:lnTo>
                    <a:pt x="34" y="101"/>
                  </a:lnTo>
                  <a:lnTo>
                    <a:pt x="71" y="76"/>
                  </a:lnTo>
                  <a:lnTo>
                    <a:pt x="126" y="50"/>
                  </a:lnTo>
                  <a:lnTo>
                    <a:pt x="188" y="29"/>
                  </a:lnTo>
                  <a:lnTo>
                    <a:pt x="263" y="17"/>
                  </a:lnTo>
                  <a:lnTo>
                    <a:pt x="343" y="4"/>
                  </a:lnTo>
                  <a:lnTo>
                    <a:pt x="430" y="0"/>
                  </a:lnTo>
                  <a:lnTo>
                    <a:pt x="514" y="0"/>
                  </a:lnTo>
                  <a:lnTo>
                    <a:pt x="601" y="4"/>
                  </a:lnTo>
                  <a:lnTo>
                    <a:pt x="681" y="17"/>
                  </a:lnTo>
                  <a:lnTo>
                    <a:pt x="756" y="29"/>
                  </a:lnTo>
                  <a:lnTo>
                    <a:pt x="818" y="50"/>
                  </a:lnTo>
                  <a:lnTo>
                    <a:pt x="873" y="76"/>
                  </a:lnTo>
                  <a:lnTo>
                    <a:pt x="910" y="101"/>
                  </a:lnTo>
                  <a:lnTo>
                    <a:pt x="935" y="126"/>
                  </a:lnTo>
                  <a:lnTo>
                    <a:pt x="944" y="155"/>
                  </a:lnTo>
                  <a:lnTo>
                    <a:pt x="935" y="184"/>
                  </a:lnTo>
                  <a:lnTo>
                    <a:pt x="910" y="214"/>
                  </a:lnTo>
                  <a:lnTo>
                    <a:pt x="873" y="239"/>
                  </a:lnTo>
                  <a:lnTo>
                    <a:pt x="818" y="264"/>
                  </a:lnTo>
                  <a:lnTo>
                    <a:pt x="756" y="281"/>
                  </a:lnTo>
                  <a:lnTo>
                    <a:pt x="681" y="298"/>
                  </a:lnTo>
                  <a:lnTo>
                    <a:pt x="601" y="310"/>
                  </a:lnTo>
                  <a:lnTo>
                    <a:pt x="514" y="314"/>
                  </a:lnTo>
                  <a:lnTo>
                    <a:pt x="430" y="314"/>
                  </a:lnTo>
                  <a:lnTo>
                    <a:pt x="343" y="310"/>
                  </a:lnTo>
                  <a:lnTo>
                    <a:pt x="263" y="298"/>
                  </a:lnTo>
                  <a:lnTo>
                    <a:pt x="188" y="281"/>
                  </a:lnTo>
                  <a:lnTo>
                    <a:pt x="126" y="264"/>
                  </a:lnTo>
                  <a:lnTo>
                    <a:pt x="71" y="239"/>
                  </a:lnTo>
                  <a:lnTo>
                    <a:pt x="34" y="214"/>
                  </a:lnTo>
                  <a:lnTo>
                    <a:pt x="9" y="184"/>
                  </a:lnTo>
                  <a:lnTo>
                    <a:pt x="0" y="155"/>
                  </a:lnTo>
                  <a:close/>
                </a:path>
              </a:pathLst>
            </a:custGeom>
            <a:solidFill>
              <a:srgbClr val="FFFFFF"/>
            </a:solidFill>
            <a:ln w="6350">
              <a:solidFill>
                <a:srgbClr val="000000"/>
              </a:solidFill>
              <a:round/>
            </a:ln>
          </p:spPr>
          <p:txBody>
            <a:bodyPr/>
            <a:lstStyle/>
            <a:p>
              <a:endParaRPr lang="en-GB" sz="1050"/>
            </a:p>
          </p:txBody>
        </p:sp>
        <p:sp>
          <p:nvSpPr>
            <p:cNvPr id="42015" name="Rectangle 5"/>
            <p:cNvSpPr>
              <a:spLocks noChangeArrowheads="1"/>
            </p:cNvSpPr>
            <p:nvPr/>
          </p:nvSpPr>
          <p:spPr bwMode="auto">
            <a:xfrm>
              <a:off x="2688" y="2928"/>
              <a:ext cx="11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0"/>
                </a:spcBef>
                <a:buClrTx/>
                <a:buSzTx/>
                <a:buFontTx/>
                <a:buNone/>
              </a:pPr>
              <a:r>
                <a:rPr lang="en-GB" altLang="en-US" sz="1250" b="0" dirty="0">
                  <a:solidFill>
                    <a:srgbClr val="000000"/>
                  </a:solidFill>
                  <a:latin typeface="Arial" panose="020B0604020202020204"/>
                  <a:ea typeface="MS PGothic" panose="020B0600070205080204" pitchFamily="34" charset="-128"/>
                </a:rPr>
                <a:t>Identification</a:t>
              </a:r>
              <a:endParaRPr lang="en-GB" altLang="en-US" sz="1250" b="0" dirty="0">
                <a:latin typeface="Arial" panose="020B0604020202020204"/>
                <a:ea typeface="MS PGothic" panose="020B0600070205080204" pitchFamily="34" charset="-128"/>
              </a:endParaRPr>
            </a:p>
          </p:txBody>
        </p:sp>
      </p:grpSp>
      <p:grpSp>
        <p:nvGrpSpPr>
          <p:cNvPr id="41987" name="Group 6"/>
          <p:cNvGrpSpPr/>
          <p:nvPr/>
        </p:nvGrpSpPr>
        <p:grpSpPr bwMode="auto">
          <a:xfrm>
            <a:off x="3714750" y="1257301"/>
            <a:ext cx="1543050" cy="526256"/>
            <a:chOff x="2592" y="2736"/>
            <a:chExt cx="1328" cy="538"/>
          </a:xfrm>
        </p:grpSpPr>
        <p:sp>
          <p:nvSpPr>
            <p:cNvPr id="42012" name="Freeform 7"/>
            <p:cNvSpPr/>
            <p:nvPr/>
          </p:nvSpPr>
          <p:spPr bwMode="auto">
            <a:xfrm>
              <a:off x="2592" y="2736"/>
              <a:ext cx="1328" cy="538"/>
            </a:xfrm>
            <a:custGeom>
              <a:avLst/>
              <a:gdLst>
                <a:gd name="T0" fmla="*/ 0 w 944"/>
                <a:gd name="T1" fmla="*/ 99352 h 314"/>
                <a:gd name="T2" fmla="*/ 532 w 944"/>
                <a:gd name="T3" fmla="*/ 80683 h 314"/>
                <a:gd name="T4" fmla="*/ 2072 w 944"/>
                <a:gd name="T5" fmla="*/ 64538 h 314"/>
                <a:gd name="T6" fmla="*/ 4268 w 944"/>
                <a:gd name="T7" fmla="*/ 48624 h 314"/>
                <a:gd name="T8" fmla="*/ 7542 w 944"/>
                <a:gd name="T9" fmla="*/ 32086 h 314"/>
                <a:gd name="T10" fmla="*/ 11258 w 944"/>
                <a:gd name="T11" fmla="*/ 18727 h 314"/>
                <a:gd name="T12" fmla="*/ 15811 w 944"/>
                <a:gd name="T13" fmla="*/ 10930 h 314"/>
                <a:gd name="T14" fmla="*/ 20595 w 944"/>
                <a:gd name="T15" fmla="*/ 2692 h 314"/>
                <a:gd name="T16" fmla="*/ 25834 w 944"/>
                <a:gd name="T17" fmla="*/ 0 h 314"/>
                <a:gd name="T18" fmla="*/ 30880 w 944"/>
                <a:gd name="T19" fmla="*/ 0 h 314"/>
                <a:gd name="T20" fmla="*/ 36112 w 944"/>
                <a:gd name="T21" fmla="*/ 2692 h 314"/>
                <a:gd name="T22" fmla="*/ 40909 w 944"/>
                <a:gd name="T23" fmla="*/ 10930 h 314"/>
                <a:gd name="T24" fmla="*/ 45445 w 944"/>
                <a:gd name="T25" fmla="*/ 18727 h 314"/>
                <a:gd name="T26" fmla="*/ 49163 w 944"/>
                <a:gd name="T27" fmla="*/ 32086 h 314"/>
                <a:gd name="T28" fmla="*/ 52459 w 944"/>
                <a:gd name="T29" fmla="*/ 48624 h 314"/>
                <a:gd name="T30" fmla="*/ 54683 w 944"/>
                <a:gd name="T31" fmla="*/ 64538 h 314"/>
                <a:gd name="T32" fmla="*/ 56178 w 944"/>
                <a:gd name="T33" fmla="*/ 80683 h 314"/>
                <a:gd name="T34" fmla="*/ 56712 w 944"/>
                <a:gd name="T35" fmla="*/ 99352 h 314"/>
                <a:gd name="T36" fmla="*/ 56178 w 944"/>
                <a:gd name="T37" fmla="*/ 117740 h 314"/>
                <a:gd name="T38" fmla="*/ 54683 w 944"/>
                <a:gd name="T39" fmla="*/ 137209 h 314"/>
                <a:gd name="T40" fmla="*/ 52459 w 944"/>
                <a:gd name="T41" fmla="*/ 152842 h 314"/>
                <a:gd name="T42" fmla="*/ 49163 w 944"/>
                <a:gd name="T43" fmla="*/ 168742 h 314"/>
                <a:gd name="T44" fmla="*/ 45445 w 944"/>
                <a:gd name="T45" fmla="*/ 179668 h 314"/>
                <a:gd name="T46" fmla="*/ 40909 w 944"/>
                <a:gd name="T47" fmla="*/ 191043 h 314"/>
                <a:gd name="T48" fmla="*/ 36112 w 944"/>
                <a:gd name="T49" fmla="*/ 198354 h 314"/>
                <a:gd name="T50" fmla="*/ 30880 w 944"/>
                <a:gd name="T51" fmla="*/ 201049 h 314"/>
                <a:gd name="T52" fmla="*/ 25834 w 944"/>
                <a:gd name="T53" fmla="*/ 201049 h 314"/>
                <a:gd name="T54" fmla="*/ 20595 w 944"/>
                <a:gd name="T55" fmla="*/ 198354 h 314"/>
                <a:gd name="T56" fmla="*/ 15811 w 944"/>
                <a:gd name="T57" fmla="*/ 191043 h 314"/>
                <a:gd name="T58" fmla="*/ 11258 w 944"/>
                <a:gd name="T59" fmla="*/ 179668 h 314"/>
                <a:gd name="T60" fmla="*/ 7542 w 944"/>
                <a:gd name="T61" fmla="*/ 168742 h 314"/>
                <a:gd name="T62" fmla="*/ 4268 w 944"/>
                <a:gd name="T63" fmla="*/ 152842 h 314"/>
                <a:gd name="T64" fmla="*/ 2072 w 944"/>
                <a:gd name="T65" fmla="*/ 137209 h 314"/>
                <a:gd name="T66" fmla="*/ 532 w 944"/>
                <a:gd name="T67" fmla="*/ 117740 h 314"/>
                <a:gd name="T68" fmla="*/ 0 w 944"/>
                <a:gd name="T69" fmla="*/ 99352 h 3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4"/>
                <a:gd name="T106" fmla="*/ 0 h 314"/>
                <a:gd name="T107" fmla="*/ 944 w 944"/>
                <a:gd name="T108" fmla="*/ 314 h 3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4" h="314">
                  <a:moveTo>
                    <a:pt x="0" y="155"/>
                  </a:moveTo>
                  <a:lnTo>
                    <a:pt x="9" y="126"/>
                  </a:lnTo>
                  <a:lnTo>
                    <a:pt x="34" y="101"/>
                  </a:lnTo>
                  <a:lnTo>
                    <a:pt x="71" y="76"/>
                  </a:lnTo>
                  <a:lnTo>
                    <a:pt x="126" y="50"/>
                  </a:lnTo>
                  <a:lnTo>
                    <a:pt x="188" y="29"/>
                  </a:lnTo>
                  <a:lnTo>
                    <a:pt x="263" y="17"/>
                  </a:lnTo>
                  <a:lnTo>
                    <a:pt x="343" y="4"/>
                  </a:lnTo>
                  <a:lnTo>
                    <a:pt x="430" y="0"/>
                  </a:lnTo>
                  <a:lnTo>
                    <a:pt x="514" y="0"/>
                  </a:lnTo>
                  <a:lnTo>
                    <a:pt x="601" y="4"/>
                  </a:lnTo>
                  <a:lnTo>
                    <a:pt x="681" y="17"/>
                  </a:lnTo>
                  <a:lnTo>
                    <a:pt x="756" y="29"/>
                  </a:lnTo>
                  <a:lnTo>
                    <a:pt x="818" y="50"/>
                  </a:lnTo>
                  <a:lnTo>
                    <a:pt x="873" y="76"/>
                  </a:lnTo>
                  <a:lnTo>
                    <a:pt x="910" y="101"/>
                  </a:lnTo>
                  <a:lnTo>
                    <a:pt x="935" y="126"/>
                  </a:lnTo>
                  <a:lnTo>
                    <a:pt x="944" y="155"/>
                  </a:lnTo>
                  <a:lnTo>
                    <a:pt x="935" y="184"/>
                  </a:lnTo>
                  <a:lnTo>
                    <a:pt x="910" y="214"/>
                  </a:lnTo>
                  <a:lnTo>
                    <a:pt x="873" y="239"/>
                  </a:lnTo>
                  <a:lnTo>
                    <a:pt x="818" y="264"/>
                  </a:lnTo>
                  <a:lnTo>
                    <a:pt x="756" y="281"/>
                  </a:lnTo>
                  <a:lnTo>
                    <a:pt x="681" y="298"/>
                  </a:lnTo>
                  <a:lnTo>
                    <a:pt x="601" y="310"/>
                  </a:lnTo>
                  <a:lnTo>
                    <a:pt x="514" y="314"/>
                  </a:lnTo>
                  <a:lnTo>
                    <a:pt x="430" y="314"/>
                  </a:lnTo>
                  <a:lnTo>
                    <a:pt x="343" y="310"/>
                  </a:lnTo>
                  <a:lnTo>
                    <a:pt x="263" y="298"/>
                  </a:lnTo>
                  <a:lnTo>
                    <a:pt x="188" y="281"/>
                  </a:lnTo>
                  <a:lnTo>
                    <a:pt x="126" y="264"/>
                  </a:lnTo>
                  <a:lnTo>
                    <a:pt x="71" y="239"/>
                  </a:lnTo>
                  <a:lnTo>
                    <a:pt x="34" y="214"/>
                  </a:lnTo>
                  <a:lnTo>
                    <a:pt x="9" y="184"/>
                  </a:lnTo>
                  <a:lnTo>
                    <a:pt x="0" y="155"/>
                  </a:lnTo>
                  <a:close/>
                </a:path>
              </a:pathLst>
            </a:custGeom>
            <a:solidFill>
              <a:srgbClr val="FFFFFF"/>
            </a:solidFill>
            <a:ln w="6350">
              <a:solidFill>
                <a:srgbClr val="000000"/>
              </a:solidFill>
              <a:round/>
            </a:ln>
          </p:spPr>
          <p:txBody>
            <a:bodyPr/>
            <a:lstStyle/>
            <a:p>
              <a:endParaRPr lang="en-GB" sz="1050"/>
            </a:p>
          </p:txBody>
        </p:sp>
        <p:sp>
          <p:nvSpPr>
            <p:cNvPr id="42013" name="Rectangle 8"/>
            <p:cNvSpPr>
              <a:spLocks noChangeArrowheads="1"/>
            </p:cNvSpPr>
            <p:nvPr/>
          </p:nvSpPr>
          <p:spPr bwMode="auto">
            <a:xfrm>
              <a:off x="2688" y="2928"/>
              <a:ext cx="110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0"/>
                </a:spcBef>
                <a:buClrTx/>
                <a:buSzTx/>
                <a:buFontTx/>
                <a:buNone/>
              </a:pPr>
              <a:r>
                <a:rPr lang="en-GB" altLang="en-US" sz="1250" b="0" dirty="0">
                  <a:solidFill>
                    <a:srgbClr val="000000"/>
                  </a:solidFill>
                  <a:latin typeface="Arial" panose="020B0604020202020204"/>
                  <a:ea typeface="MS PGothic" panose="020B0600070205080204" pitchFamily="34" charset="-128"/>
                </a:rPr>
                <a:t>Check Balance</a:t>
              </a:r>
              <a:endParaRPr lang="en-GB" altLang="en-US" sz="1250" b="0" dirty="0">
                <a:latin typeface="Arial" panose="020B0604020202020204"/>
                <a:ea typeface="MS PGothic" panose="020B0600070205080204" pitchFamily="34" charset="-128"/>
              </a:endParaRPr>
            </a:p>
          </p:txBody>
        </p:sp>
      </p:grpSp>
      <p:sp>
        <p:nvSpPr>
          <p:cNvPr id="41988" name="Line 9"/>
          <p:cNvSpPr>
            <a:spLocks noChangeShapeType="1"/>
          </p:cNvSpPr>
          <p:nvPr/>
        </p:nvSpPr>
        <p:spPr bwMode="auto">
          <a:xfrm flipV="1">
            <a:off x="5257800" y="1580030"/>
            <a:ext cx="941294" cy="20170"/>
          </a:xfrm>
          <a:prstGeom prst="line">
            <a:avLst/>
          </a:prstGeom>
          <a:noFill/>
          <a:ln w="9525">
            <a:solidFill>
              <a:schemeClr val="tx1"/>
            </a:solidFill>
            <a:miter lim="800000"/>
            <a:tailEnd type="arrow" w="med" len="lg"/>
          </a:ln>
          <a:extLst>
            <a:ext uri="{909E8E84-426E-40DD-AFC4-6F175D3DCCD1}">
              <a14:hiddenFill xmlns:a14="http://schemas.microsoft.com/office/drawing/2010/main">
                <a:noFill/>
              </a14:hiddenFill>
            </a:ext>
          </a:extLst>
        </p:spPr>
        <p:txBody>
          <a:bodyPr wrap="none"/>
          <a:lstStyle/>
          <a:p>
            <a:endParaRPr lang="en-GB" sz="1050"/>
          </a:p>
        </p:txBody>
      </p:sp>
      <p:sp>
        <p:nvSpPr>
          <p:cNvPr id="41989" name="Text Box 10"/>
          <p:cNvSpPr txBox="1">
            <a:spLocks noChangeArrowheads="1"/>
          </p:cNvSpPr>
          <p:nvPr/>
        </p:nvSpPr>
        <p:spPr bwMode="auto">
          <a:xfrm>
            <a:off x="5183841" y="1132915"/>
            <a:ext cx="109196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GB" altLang="en-US" sz="1350">
                <a:latin typeface="Times New Roman" panose="02020603050405020304" pitchFamily="18" charset="0"/>
              </a:rPr>
              <a:t>&lt;&lt;</a:t>
            </a:r>
            <a:r>
              <a:rPr lang="en-GB" altLang="en-US" sz="1350" b="0">
                <a:latin typeface="Times New Roman" panose="02020603050405020304" pitchFamily="18" charset="0"/>
              </a:rPr>
              <a:t>include</a:t>
            </a:r>
            <a:r>
              <a:rPr lang="en-GB" altLang="en-US" sz="1350">
                <a:latin typeface="Times New Roman" panose="02020603050405020304" pitchFamily="18" charset="0"/>
              </a:rPr>
              <a:t>&gt;&gt;</a:t>
            </a:r>
            <a:endParaRPr lang="en-GB" altLang="en-US" sz="1350">
              <a:latin typeface="Times New Roman" panose="02020603050405020304" pitchFamily="18" charset="0"/>
            </a:endParaRPr>
          </a:p>
        </p:txBody>
      </p:sp>
      <p:grpSp>
        <p:nvGrpSpPr>
          <p:cNvPr id="41990" name="Group 11"/>
          <p:cNvGrpSpPr/>
          <p:nvPr/>
        </p:nvGrpSpPr>
        <p:grpSpPr bwMode="auto">
          <a:xfrm>
            <a:off x="2000250" y="1085850"/>
            <a:ext cx="400050" cy="685800"/>
            <a:chOff x="1388" y="2084"/>
            <a:chExt cx="361" cy="758"/>
          </a:xfrm>
        </p:grpSpPr>
        <p:sp>
          <p:nvSpPr>
            <p:cNvPr id="42007" name="Freeform 12"/>
            <p:cNvSpPr/>
            <p:nvPr/>
          </p:nvSpPr>
          <p:spPr bwMode="auto">
            <a:xfrm>
              <a:off x="1502" y="2084"/>
              <a:ext cx="134" cy="167"/>
            </a:xfrm>
            <a:custGeom>
              <a:avLst/>
              <a:gdLst>
                <a:gd name="T0" fmla="*/ 0 w 134"/>
                <a:gd name="T1" fmla="*/ 84 h 167"/>
                <a:gd name="T2" fmla="*/ 3 w 134"/>
                <a:gd name="T3" fmla="*/ 50 h 167"/>
                <a:gd name="T4" fmla="*/ 20 w 134"/>
                <a:gd name="T5" fmla="*/ 23 h 167"/>
                <a:gd name="T6" fmla="*/ 40 w 134"/>
                <a:gd name="T7" fmla="*/ 7 h 167"/>
                <a:gd name="T8" fmla="*/ 67 w 134"/>
                <a:gd name="T9" fmla="*/ 0 h 167"/>
                <a:gd name="T10" fmla="*/ 94 w 134"/>
                <a:gd name="T11" fmla="*/ 7 h 167"/>
                <a:gd name="T12" fmla="*/ 114 w 134"/>
                <a:gd name="T13" fmla="*/ 23 h 167"/>
                <a:gd name="T14" fmla="*/ 127 w 134"/>
                <a:gd name="T15" fmla="*/ 50 h 167"/>
                <a:gd name="T16" fmla="*/ 134 w 134"/>
                <a:gd name="T17" fmla="*/ 84 h 167"/>
                <a:gd name="T18" fmla="*/ 127 w 134"/>
                <a:gd name="T19" fmla="*/ 114 h 167"/>
                <a:gd name="T20" fmla="*/ 114 w 134"/>
                <a:gd name="T21" fmla="*/ 141 h 167"/>
                <a:gd name="T22" fmla="*/ 94 w 134"/>
                <a:gd name="T23" fmla="*/ 161 h 167"/>
                <a:gd name="T24" fmla="*/ 67 w 134"/>
                <a:gd name="T25" fmla="*/ 167 h 167"/>
                <a:gd name="T26" fmla="*/ 40 w 134"/>
                <a:gd name="T27" fmla="*/ 161 h 167"/>
                <a:gd name="T28" fmla="*/ 20 w 134"/>
                <a:gd name="T29" fmla="*/ 141 h 167"/>
                <a:gd name="T30" fmla="*/ 3 w 134"/>
                <a:gd name="T31" fmla="*/ 114 h 167"/>
                <a:gd name="T32" fmla="*/ 0 w 134"/>
                <a:gd name="T33" fmla="*/ 84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4"/>
                <a:gd name="T52" fmla="*/ 0 h 167"/>
                <a:gd name="T53" fmla="*/ 134 w 13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4" h="167">
                  <a:moveTo>
                    <a:pt x="0" y="84"/>
                  </a:moveTo>
                  <a:lnTo>
                    <a:pt x="3" y="50"/>
                  </a:lnTo>
                  <a:lnTo>
                    <a:pt x="20" y="23"/>
                  </a:lnTo>
                  <a:lnTo>
                    <a:pt x="40" y="7"/>
                  </a:lnTo>
                  <a:lnTo>
                    <a:pt x="67" y="0"/>
                  </a:lnTo>
                  <a:lnTo>
                    <a:pt x="94" y="7"/>
                  </a:lnTo>
                  <a:lnTo>
                    <a:pt x="114" y="23"/>
                  </a:lnTo>
                  <a:lnTo>
                    <a:pt x="127" y="50"/>
                  </a:lnTo>
                  <a:lnTo>
                    <a:pt x="134" y="84"/>
                  </a:lnTo>
                  <a:lnTo>
                    <a:pt x="127" y="114"/>
                  </a:lnTo>
                  <a:lnTo>
                    <a:pt x="114" y="141"/>
                  </a:lnTo>
                  <a:lnTo>
                    <a:pt x="94" y="161"/>
                  </a:lnTo>
                  <a:lnTo>
                    <a:pt x="67" y="167"/>
                  </a:lnTo>
                  <a:lnTo>
                    <a:pt x="40" y="161"/>
                  </a:lnTo>
                  <a:lnTo>
                    <a:pt x="20" y="141"/>
                  </a:lnTo>
                  <a:lnTo>
                    <a:pt x="3" y="114"/>
                  </a:lnTo>
                  <a:lnTo>
                    <a:pt x="0" y="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sz="1050"/>
            </a:p>
          </p:txBody>
        </p:sp>
        <p:sp>
          <p:nvSpPr>
            <p:cNvPr id="42008" name="Line 13"/>
            <p:cNvSpPr>
              <a:spLocks noChangeShapeType="1"/>
            </p:cNvSpPr>
            <p:nvPr/>
          </p:nvSpPr>
          <p:spPr bwMode="auto">
            <a:xfrm>
              <a:off x="1388" y="2335"/>
              <a:ext cx="361" cy="1"/>
            </a:xfrm>
            <a:prstGeom prst="line">
              <a:avLst/>
            </a:prstGeom>
            <a:noFill/>
            <a:ln w="4763">
              <a:solidFill>
                <a:srgbClr val="000000"/>
              </a:solidFill>
              <a:round/>
            </a:ln>
            <a:extLst>
              <a:ext uri="{909E8E84-426E-40DD-AFC4-6F175D3DCCD1}">
                <a14:hiddenFill xmlns:a14="http://schemas.microsoft.com/office/drawing/2010/main">
                  <a:noFill/>
                </a14:hiddenFill>
              </a:ext>
            </a:extLst>
          </p:spPr>
          <p:txBody>
            <a:bodyPr/>
            <a:lstStyle/>
            <a:p>
              <a:endParaRPr lang="en-GB" sz="1050"/>
            </a:p>
          </p:txBody>
        </p:sp>
        <p:sp>
          <p:nvSpPr>
            <p:cNvPr id="42009" name="Line 14"/>
            <p:cNvSpPr>
              <a:spLocks noChangeShapeType="1"/>
            </p:cNvSpPr>
            <p:nvPr/>
          </p:nvSpPr>
          <p:spPr bwMode="auto">
            <a:xfrm>
              <a:off x="1569" y="2619"/>
              <a:ext cx="134" cy="218"/>
            </a:xfrm>
            <a:prstGeom prst="line">
              <a:avLst/>
            </a:prstGeom>
            <a:noFill/>
            <a:ln w="4763">
              <a:solidFill>
                <a:srgbClr val="000000"/>
              </a:solidFill>
              <a:round/>
            </a:ln>
            <a:extLst>
              <a:ext uri="{909E8E84-426E-40DD-AFC4-6F175D3DCCD1}">
                <a14:hiddenFill xmlns:a14="http://schemas.microsoft.com/office/drawing/2010/main">
                  <a:noFill/>
                </a14:hiddenFill>
              </a:ext>
            </a:extLst>
          </p:spPr>
          <p:txBody>
            <a:bodyPr/>
            <a:lstStyle/>
            <a:p>
              <a:endParaRPr lang="en-GB" sz="1050"/>
            </a:p>
          </p:txBody>
        </p:sp>
        <p:sp>
          <p:nvSpPr>
            <p:cNvPr id="42010" name="Freeform 15"/>
            <p:cNvSpPr/>
            <p:nvPr/>
          </p:nvSpPr>
          <p:spPr bwMode="auto">
            <a:xfrm>
              <a:off x="1440" y="2256"/>
              <a:ext cx="134" cy="586"/>
            </a:xfrm>
            <a:custGeom>
              <a:avLst/>
              <a:gdLst>
                <a:gd name="T0" fmla="*/ 134 w 134"/>
                <a:gd name="T1" fmla="*/ 0 h 586"/>
                <a:gd name="T2" fmla="*/ 134 w 134"/>
                <a:gd name="T3" fmla="*/ 368 h 586"/>
                <a:gd name="T4" fmla="*/ 0 w 134"/>
                <a:gd name="T5" fmla="*/ 586 h 586"/>
                <a:gd name="T6" fmla="*/ 0 60000 65536"/>
                <a:gd name="T7" fmla="*/ 0 60000 65536"/>
                <a:gd name="T8" fmla="*/ 0 60000 65536"/>
                <a:gd name="T9" fmla="*/ 0 w 134"/>
                <a:gd name="T10" fmla="*/ 0 h 586"/>
                <a:gd name="T11" fmla="*/ 134 w 134"/>
                <a:gd name="T12" fmla="*/ 586 h 586"/>
              </a:gdLst>
              <a:ahLst/>
              <a:cxnLst>
                <a:cxn ang="T6">
                  <a:pos x="T0" y="T1"/>
                </a:cxn>
                <a:cxn ang="T7">
                  <a:pos x="T2" y="T3"/>
                </a:cxn>
                <a:cxn ang="T8">
                  <a:pos x="T4" y="T5"/>
                </a:cxn>
              </a:cxnLst>
              <a:rect l="T9" t="T10" r="T11" b="T12"/>
              <a:pathLst>
                <a:path w="134" h="586">
                  <a:moveTo>
                    <a:pt x="134" y="0"/>
                  </a:moveTo>
                  <a:lnTo>
                    <a:pt x="134" y="368"/>
                  </a:lnTo>
                  <a:lnTo>
                    <a:pt x="0" y="586"/>
                  </a:lnTo>
                </a:path>
              </a:pathLst>
            </a:custGeom>
            <a:noFill/>
            <a:ln w="47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2011" name="Freeform 16"/>
            <p:cNvSpPr/>
            <p:nvPr/>
          </p:nvSpPr>
          <p:spPr bwMode="auto">
            <a:xfrm>
              <a:off x="1502" y="2084"/>
              <a:ext cx="134" cy="167"/>
            </a:xfrm>
            <a:custGeom>
              <a:avLst/>
              <a:gdLst>
                <a:gd name="T0" fmla="*/ 0 w 134"/>
                <a:gd name="T1" fmla="*/ 84 h 167"/>
                <a:gd name="T2" fmla="*/ 3 w 134"/>
                <a:gd name="T3" fmla="*/ 50 h 167"/>
                <a:gd name="T4" fmla="*/ 20 w 134"/>
                <a:gd name="T5" fmla="*/ 23 h 167"/>
                <a:gd name="T6" fmla="*/ 40 w 134"/>
                <a:gd name="T7" fmla="*/ 7 h 167"/>
                <a:gd name="T8" fmla="*/ 67 w 134"/>
                <a:gd name="T9" fmla="*/ 0 h 167"/>
                <a:gd name="T10" fmla="*/ 94 w 134"/>
                <a:gd name="T11" fmla="*/ 7 h 167"/>
                <a:gd name="T12" fmla="*/ 114 w 134"/>
                <a:gd name="T13" fmla="*/ 23 h 167"/>
                <a:gd name="T14" fmla="*/ 127 w 134"/>
                <a:gd name="T15" fmla="*/ 50 h 167"/>
                <a:gd name="T16" fmla="*/ 134 w 134"/>
                <a:gd name="T17" fmla="*/ 84 h 167"/>
                <a:gd name="T18" fmla="*/ 127 w 134"/>
                <a:gd name="T19" fmla="*/ 114 h 167"/>
                <a:gd name="T20" fmla="*/ 114 w 134"/>
                <a:gd name="T21" fmla="*/ 141 h 167"/>
                <a:gd name="T22" fmla="*/ 94 w 134"/>
                <a:gd name="T23" fmla="*/ 161 h 167"/>
                <a:gd name="T24" fmla="*/ 67 w 134"/>
                <a:gd name="T25" fmla="*/ 167 h 167"/>
                <a:gd name="T26" fmla="*/ 40 w 134"/>
                <a:gd name="T27" fmla="*/ 161 h 167"/>
                <a:gd name="T28" fmla="*/ 20 w 134"/>
                <a:gd name="T29" fmla="*/ 141 h 167"/>
                <a:gd name="T30" fmla="*/ 3 w 134"/>
                <a:gd name="T31" fmla="*/ 114 h 167"/>
                <a:gd name="T32" fmla="*/ 0 w 134"/>
                <a:gd name="T33" fmla="*/ 84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4"/>
                <a:gd name="T52" fmla="*/ 0 h 167"/>
                <a:gd name="T53" fmla="*/ 134 w 13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4" h="167">
                  <a:moveTo>
                    <a:pt x="0" y="84"/>
                  </a:moveTo>
                  <a:lnTo>
                    <a:pt x="3" y="50"/>
                  </a:lnTo>
                  <a:lnTo>
                    <a:pt x="20" y="23"/>
                  </a:lnTo>
                  <a:lnTo>
                    <a:pt x="40" y="7"/>
                  </a:lnTo>
                  <a:lnTo>
                    <a:pt x="67" y="0"/>
                  </a:lnTo>
                  <a:lnTo>
                    <a:pt x="94" y="7"/>
                  </a:lnTo>
                  <a:lnTo>
                    <a:pt x="114" y="23"/>
                  </a:lnTo>
                  <a:lnTo>
                    <a:pt x="127" y="50"/>
                  </a:lnTo>
                  <a:lnTo>
                    <a:pt x="134" y="84"/>
                  </a:lnTo>
                  <a:lnTo>
                    <a:pt x="127" y="114"/>
                  </a:lnTo>
                  <a:lnTo>
                    <a:pt x="114" y="141"/>
                  </a:lnTo>
                  <a:lnTo>
                    <a:pt x="94" y="161"/>
                  </a:lnTo>
                  <a:lnTo>
                    <a:pt x="67" y="167"/>
                  </a:lnTo>
                  <a:lnTo>
                    <a:pt x="40" y="161"/>
                  </a:lnTo>
                  <a:lnTo>
                    <a:pt x="20" y="141"/>
                  </a:lnTo>
                  <a:lnTo>
                    <a:pt x="3" y="114"/>
                  </a:lnTo>
                  <a:lnTo>
                    <a:pt x="0" y="84"/>
                  </a:lnTo>
                </a:path>
              </a:pathLst>
            </a:custGeom>
            <a:noFill/>
            <a:ln w="47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41991" name="Rectangle 17"/>
          <p:cNvSpPr>
            <a:spLocks noChangeArrowheads="1"/>
          </p:cNvSpPr>
          <p:nvPr/>
        </p:nvSpPr>
        <p:spPr bwMode="auto">
          <a:xfrm>
            <a:off x="1714500" y="1828801"/>
            <a:ext cx="10287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0"/>
              </a:spcBef>
              <a:buClrTx/>
              <a:buSzTx/>
              <a:buFontTx/>
              <a:buNone/>
            </a:pPr>
            <a:r>
              <a:rPr lang="en-GB" altLang="en-US" sz="1050" b="0" dirty="0">
                <a:solidFill>
                  <a:srgbClr val="000000"/>
                </a:solidFill>
                <a:latin typeface="Arial" panose="020B0604020202020204"/>
                <a:ea typeface="MS PGothic" panose="020B0600070205080204" pitchFamily="34" charset="-128"/>
              </a:rPr>
              <a:t>Bank Customer</a:t>
            </a:r>
            <a:endParaRPr lang="en-GB" altLang="en-US" sz="1800" b="0" dirty="0">
              <a:latin typeface="Arial" panose="020B0604020202020204"/>
              <a:ea typeface="MS PGothic" panose="020B0600070205080204" pitchFamily="34" charset="-128"/>
            </a:endParaRPr>
          </a:p>
        </p:txBody>
      </p:sp>
      <p:grpSp>
        <p:nvGrpSpPr>
          <p:cNvPr id="41992" name="Group 18"/>
          <p:cNvGrpSpPr/>
          <p:nvPr/>
        </p:nvGrpSpPr>
        <p:grpSpPr bwMode="auto">
          <a:xfrm>
            <a:off x="1943100" y="3028950"/>
            <a:ext cx="400050" cy="685800"/>
            <a:chOff x="1388" y="2084"/>
            <a:chExt cx="361" cy="758"/>
          </a:xfrm>
        </p:grpSpPr>
        <p:sp>
          <p:nvSpPr>
            <p:cNvPr id="42002" name="Freeform 19"/>
            <p:cNvSpPr/>
            <p:nvPr/>
          </p:nvSpPr>
          <p:spPr bwMode="auto">
            <a:xfrm>
              <a:off x="1502" y="2084"/>
              <a:ext cx="134" cy="167"/>
            </a:xfrm>
            <a:custGeom>
              <a:avLst/>
              <a:gdLst>
                <a:gd name="T0" fmla="*/ 0 w 134"/>
                <a:gd name="T1" fmla="*/ 84 h 167"/>
                <a:gd name="T2" fmla="*/ 3 w 134"/>
                <a:gd name="T3" fmla="*/ 50 h 167"/>
                <a:gd name="T4" fmla="*/ 20 w 134"/>
                <a:gd name="T5" fmla="*/ 23 h 167"/>
                <a:gd name="T6" fmla="*/ 40 w 134"/>
                <a:gd name="T7" fmla="*/ 7 h 167"/>
                <a:gd name="T8" fmla="*/ 67 w 134"/>
                <a:gd name="T9" fmla="*/ 0 h 167"/>
                <a:gd name="T10" fmla="*/ 94 w 134"/>
                <a:gd name="T11" fmla="*/ 7 h 167"/>
                <a:gd name="T12" fmla="*/ 114 w 134"/>
                <a:gd name="T13" fmla="*/ 23 h 167"/>
                <a:gd name="T14" fmla="*/ 127 w 134"/>
                <a:gd name="T15" fmla="*/ 50 h 167"/>
                <a:gd name="T16" fmla="*/ 134 w 134"/>
                <a:gd name="T17" fmla="*/ 84 h 167"/>
                <a:gd name="T18" fmla="*/ 127 w 134"/>
                <a:gd name="T19" fmla="*/ 114 h 167"/>
                <a:gd name="T20" fmla="*/ 114 w 134"/>
                <a:gd name="T21" fmla="*/ 141 h 167"/>
                <a:gd name="T22" fmla="*/ 94 w 134"/>
                <a:gd name="T23" fmla="*/ 161 h 167"/>
                <a:gd name="T24" fmla="*/ 67 w 134"/>
                <a:gd name="T25" fmla="*/ 167 h 167"/>
                <a:gd name="T26" fmla="*/ 40 w 134"/>
                <a:gd name="T27" fmla="*/ 161 h 167"/>
                <a:gd name="T28" fmla="*/ 20 w 134"/>
                <a:gd name="T29" fmla="*/ 141 h 167"/>
                <a:gd name="T30" fmla="*/ 3 w 134"/>
                <a:gd name="T31" fmla="*/ 114 h 167"/>
                <a:gd name="T32" fmla="*/ 0 w 134"/>
                <a:gd name="T33" fmla="*/ 84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4"/>
                <a:gd name="T52" fmla="*/ 0 h 167"/>
                <a:gd name="T53" fmla="*/ 134 w 13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4" h="167">
                  <a:moveTo>
                    <a:pt x="0" y="84"/>
                  </a:moveTo>
                  <a:lnTo>
                    <a:pt x="3" y="50"/>
                  </a:lnTo>
                  <a:lnTo>
                    <a:pt x="20" y="23"/>
                  </a:lnTo>
                  <a:lnTo>
                    <a:pt x="40" y="7"/>
                  </a:lnTo>
                  <a:lnTo>
                    <a:pt x="67" y="0"/>
                  </a:lnTo>
                  <a:lnTo>
                    <a:pt x="94" y="7"/>
                  </a:lnTo>
                  <a:lnTo>
                    <a:pt x="114" y="23"/>
                  </a:lnTo>
                  <a:lnTo>
                    <a:pt x="127" y="50"/>
                  </a:lnTo>
                  <a:lnTo>
                    <a:pt x="134" y="84"/>
                  </a:lnTo>
                  <a:lnTo>
                    <a:pt x="127" y="114"/>
                  </a:lnTo>
                  <a:lnTo>
                    <a:pt x="114" y="141"/>
                  </a:lnTo>
                  <a:lnTo>
                    <a:pt x="94" y="161"/>
                  </a:lnTo>
                  <a:lnTo>
                    <a:pt x="67" y="167"/>
                  </a:lnTo>
                  <a:lnTo>
                    <a:pt x="40" y="161"/>
                  </a:lnTo>
                  <a:lnTo>
                    <a:pt x="20" y="141"/>
                  </a:lnTo>
                  <a:lnTo>
                    <a:pt x="3" y="114"/>
                  </a:lnTo>
                  <a:lnTo>
                    <a:pt x="0" y="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sz="1050"/>
            </a:p>
          </p:txBody>
        </p:sp>
        <p:sp>
          <p:nvSpPr>
            <p:cNvPr id="42003" name="Line 20"/>
            <p:cNvSpPr>
              <a:spLocks noChangeShapeType="1"/>
            </p:cNvSpPr>
            <p:nvPr/>
          </p:nvSpPr>
          <p:spPr bwMode="auto">
            <a:xfrm>
              <a:off x="1388" y="2335"/>
              <a:ext cx="361" cy="1"/>
            </a:xfrm>
            <a:prstGeom prst="line">
              <a:avLst/>
            </a:prstGeom>
            <a:noFill/>
            <a:ln w="4763">
              <a:solidFill>
                <a:srgbClr val="000000"/>
              </a:solidFill>
              <a:round/>
            </a:ln>
            <a:extLst>
              <a:ext uri="{909E8E84-426E-40DD-AFC4-6F175D3DCCD1}">
                <a14:hiddenFill xmlns:a14="http://schemas.microsoft.com/office/drawing/2010/main">
                  <a:noFill/>
                </a14:hiddenFill>
              </a:ext>
            </a:extLst>
          </p:spPr>
          <p:txBody>
            <a:bodyPr/>
            <a:lstStyle/>
            <a:p>
              <a:endParaRPr lang="en-GB" sz="1050"/>
            </a:p>
          </p:txBody>
        </p:sp>
        <p:sp>
          <p:nvSpPr>
            <p:cNvPr id="42004" name="Line 21"/>
            <p:cNvSpPr>
              <a:spLocks noChangeShapeType="1"/>
            </p:cNvSpPr>
            <p:nvPr/>
          </p:nvSpPr>
          <p:spPr bwMode="auto">
            <a:xfrm>
              <a:off x="1569" y="2619"/>
              <a:ext cx="134" cy="218"/>
            </a:xfrm>
            <a:prstGeom prst="line">
              <a:avLst/>
            </a:prstGeom>
            <a:noFill/>
            <a:ln w="4763">
              <a:solidFill>
                <a:srgbClr val="000000"/>
              </a:solidFill>
              <a:round/>
            </a:ln>
            <a:extLst>
              <a:ext uri="{909E8E84-426E-40DD-AFC4-6F175D3DCCD1}">
                <a14:hiddenFill xmlns:a14="http://schemas.microsoft.com/office/drawing/2010/main">
                  <a:noFill/>
                </a14:hiddenFill>
              </a:ext>
            </a:extLst>
          </p:spPr>
          <p:txBody>
            <a:bodyPr/>
            <a:lstStyle/>
            <a:p>
              <a:endParaRPr lang="en-GB" sz="1050"/>
            </a:p>
          </p:txBody>
        </p:sp>
        <p:sp>
          <p:nvSpPr>
            <p:cNvPr id="42005" name="Freeform 22"/>
            <p:cNvSpPr/>
            <p:nvPr/>
          </p:nvSpPr>
          <p:spPr bwMode="auto">
            <a:xfrm>
              <a:off x="1440" y="2256"/>
              <a:ext cx="134" cy="586"/>
            </a:xfrm>
            <a:custGeom>
              <a:avLst/>
              <a:gdLst>
                <a:gd name="T0" fmla="*/ 134 w 134"/>
                <a:gd name="T1" fmla="*/ 0 h 586"/>
                <a:gd name="T2" fmla="*/ 134 w 134"/>
                <a:gd name="T3" fmla="*/ 368 h 586"/>
                <a:gd name="T4" fmla="*/ 0 w 134"/>
                <a:gd name="T5" fmla="*/ 586 h 586"/>
                <a:gd name="T6" fmla="*/ 0 60000 65536"/>
                <a:gd name="T7" fmla="*/ 0 60000 65536"/>
                <a:gd name="T8" fmla="*/ 0 60000 65536"/>
                <a:gd name="T9" fmla="*/ 0 w 134"/>
                <a:gd name="T10" fmla="*/ 0 h 586"/>
                <a:gd name="T11" fmla="*/ 134 w 134"/>
                <a:gd name="T12" fmla="*/ 586 h 586"/>
              </a:gdLst>
              <a:ahLst/>
              <a:cxnLst>
                <a:cxn ang="T6">
                  <a:pos x="T0" y="T1"/>
                </a:cxn>
                <a:cxn ang="T7">
                  <a:pos x="T2" y="T3"/>
                </a:cxn>
                <a:cxn ang="T8">
                  <a:pos x="T4" y="T5"/>
                </a:cxn>
              </a:cxnLst>
              <a:rect l="T9" t="T10" r="T11" b="T12"/>
              <a:pathLst>
                <a:path w="134" h="586">
                  <a:moveTo>
                    <a:pt x="134" y="0"/>
                  </a:moveTo>
                  <a:lnTo>
                    <a:pt x="134" y="368"/>
                  </a:lnTo>
                  <a:lnTo>
                    <a:pt x="0" y="586"/>
                  </a:lnTo>
                </a:path>
              </a:pathLst>
            </a:custGeom>
            <a:noFill/>
            <a:ln w="47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2006" name="Freeform 23"/>
            <p:cNvSpPr/>
            <p:nvPr/>
          </p:nvSpPr>
          <p:spPr bwMode="auto">
            <a:xfrm>
              <a:off x="1502" y="2084"/>
              <a:ext cx="134" cy="167"/>
            </a:xfrm>
            <a:custGeom>
              <a:avLst/>
              <a:gdLst>
                <a:gd name="T0" fmla="*/ 0 w 134"/>
                <a:gd name="T1" fmla="*/ 84 h 167"/>
                <a:gd name="T2" fmla="*/ 3 w 134"/>
                <a:gd name="T3" fmla="*/ 50 h 167"/>
                <a:gd name="T4" fmla="*/ 20 w 134"/>
                <a:gd name="T5" fmla="*/ 23 h 167"/>
                <a:gd name="T6" fmla="*/ 40 w 134"/>
                <a:gd name="T7" fmla="*/ 7 h 167"/>
                <a:gd name="T8" fmla="*/ 67 w 134"/>
                <a:gd name="T9" fmla="*/ 0 h 167"/>
                <a:gd name="T10" fmla="*/ 94 w 134"/>
                <a:gd name="T11" fmla="*/ 7 h 167"/>
                <a:gd name="T12" fmla="*/ 114 w 134"/>
                <a:gd name="T13" fmla="*/ 23 h 167"/>
                <a:gd name="T14" fmla="*/ 127 w 134"/>
                <a:gd name="T15" fmla="*/ 50 h 167"/>
                <a:gd name="T16" fmla="*/ 134 w 134"/>
                <a:gd name="T17" fmla="*/ 84 h 167"/>
                <a:gd name="T18" fmla="*/ 127 w 134"/>
                <a:gd name="T19" fmla="*/ 114 h 167"/>
                <a:gd name="T20" fmla="*/ 114 w 134"/>
                <a:gd name="T21" fmla="*/ 141 h 167"/>
                <a:gd name="T22" fmla="*/ 94 w 134"/>
                <a:gd name="T23" fmla="*/ 161 h 167"/>
                <a:gd name="T24" fmla="*/ 67 w 134"/>
                <a:gd name="T25" fmla="*/ 167 h 167"/>
                <a:gd name="T26" fmla="*/ 40 w 134"/>
                <a:gd name="T27" fmla="*/ 161 h 167"/>
                <a:gd name="T28" fmla="*/ 20 w 134"/>
                <a:gd name="T29" fmla="*/ 141 h 167"/>
                <a:gd name="T30" fmla="*/ 3 w 134"/>
                <a:gd name="T31" fmla="*/ 114 h 167"/>
                <a:gd name="T32" fmla="*/ 0 w 134"/>
                <a:gd name="T33" fmla="*/ 84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4"/>
                <a:gd name="T52" fmla="*/ 0 h 167"/>
                <a:gd name="T53" fmla="*/ 134 w 13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4" h="167">
                  <a:moveTo>
                    <a:pt x="0" y="84"/>
                  </a:moveTo>
                  <a:lnTo>
                    <a:pt x="3" y="50"/>
                  </a:lnTo>
                  <a:lnTo>
                    <a:pt x="20" y="23"/>
                  </a:lnTo>
                  <a:lnTo>
                    <a:pt x="40" y="7"/>
                  </a:lnTo>
                  <a:lnTo>
                    <a:pt x="67" y="0"/>
                  </a:lnTo>
                  <a:lnTo>
                    <a:pt x="94" y="7"/>
                  </a:lnTo>
                  <a:lnTo>
                    <a:pt x="114" y="23"/>
                  </a:lnTo>
                  <a:lnTo>
                    <a:pt x="127" y="50"/>
                  </a:lnTo>
                  <a:lnTo>
                    <a:pt x="134" y="84"/>
                  </a:lnTo>
                  <a:lnTo>
                    <a:pt x="127" y="114"/>
                  </a:lnTo>
                  <a:lnTo>
                    <a:pt x="114" y="141"/>
                  </a:lnTo>
                  <a:lnTo>
                    <a:pt x="94" y="161"/>
                  </a:lnTo>
                  <a:lnTo>
                    <a:pt x="67" y="167"/>
                  </a:lnTo>
                  <a:lnTo>
                    <a:pt x="40" y="161"/>
                  </a:lnTo>
                  <a:lnTo>
                    <a:pt x="20" y="141"/>
                  </a:lnTo>
                  <a:lnTo>
                    <a:pt x="3" y="114"/>
                  </a:lnTo>
                  <a:lnTo>
                    <a:pt x="0" y="84"/>
                  </a:lnTo>
                </a:path>
              </a:pathLst>
            </a:custGeom>
            <a:noFill/>
            <a:ln w="47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41993" name="Rectangle 24"/>
          <p:cNvSpPr>
            <a:spLocks noChangeArrowheads="1"/>
          </p:cNvSpPr>
          <p:nvPr/>
        </p:nvSpPr>
        <p:spPr bwMode="auto">
          <a:xfrm>
            <a:off x="1600200" y="3829050"/>
            <a:ext cx="10287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0"/>
              </a:spcBef>
              <a:buClrTx/>
              <a:buSzTx/>
              <a:buFontTx/>
              <a:buNone/>
            </a:pPr>
            <a:r>
              <a:rPr lang="en-GB" altLang="en-US" sz="1050" b="0" dirty="0">
                <a:solidFill>
                  <a:srgbClr val="000000"/>
                </a:solidFill>
                <a:latin typeface="Arial" panose="020B0604020202020204"/>
                <a:ea typeface="MS PGothic" panose="020B0600070205080204" pitchFamily="34" charset="-128"/>
              </a:rPr>
              <a:t>Computer Bank Customer</a:t>
            </a:r>
            <a:endParaRPr lang="en-GB" altLang="en-US" sz="1800" b="0" dirty="0">
              <a:latin typeface="Arial" panose="020B0604020202020204"/>
              <a:ea typeface="MS PGothic" panose="020B0600070205080204" pitchFamily="34" charset="-128"/>
            </a:endParaRPr>
          </a:p>
        </p:txBody>
      </p:sp>
      <p:sp>
        <p:nvSpPr>
          <p:cNvPr id="41994" name="Freeform 25">
            <a:hlinkClick r:id="" action="ppaction://noaction">
              <a:snd r:embed="rId1" name="applause.wav"/>
            </a:hlinkClick>
          </p:cNvPr>
          <p:cNvSpPr/>
          <p:nvPr/>
        </p:nvSpPr>
        <p:spPr bwMode="auto">
          <a:xfrm>
            <a:off x="4000500" y="3086101"/>
            <a:ext cx="1543050" cy="583406"/>
          </a:xfrm>
          <a:custGeom>
            <a:avLst/>
            <a:gdLst>
              <a:gd name="T0" fmla="*/ 0 w 944"/>
              <a:gd name="T1" fmla="*/ 2147483647 h 314"/>
              <a:gd name="T2" fmla="*/ 2147483647 w 944"/>
              <a:gd name="T3" fmla="*/ 2147483647 h 314"/>
              <a:gd name="T4" fmla="*/ 2147483647 w 944"/>
              <a:gd name="T5" fmla="*/ 2147483647 h 314"/>
              <a:gd name="T6" fmla="*/ 2147483647 w 944"/>
              <a:gd name="T7" fmla="*/ 2147483647 h 314"/>
              <a:gd name="T8" fmla="*/ 2147483647 w 944"/>
              <a:gd name="T9" fmla="*/ 2147483647 h 314"/>
              <a:gd name="T10" fmla="*/ 2147483647 w 944"/>
              <a:gd name="T11" fmla="*/ 2147483647 h 314"/>
              <a:gd name="T12" fmla="*/ 2147483647 w 944"/>
              <a:gd name="T13" fmla="*/ 2147483647 h 314"/>
              <a:gd name="T14" fmla="*/ 2147483647 w 944"/>
              <a:gd name="T15" fmla="*/ 2147483647 h 314"/>
              <a:gd name="T16" fmla="*/ 2147483647 w 944"/>
              <a:gd name="T17" fmla="*/ 0 h 314"/>
              <a:gd name="T18" fmla="*/ 2147483647 w 944"/>
              <a:gd name="T19" fmla="*/ 0 h 314"/>
              <a:gd name="T20" fmla="*/ 2147483647 w 944"/>
              <a:gd name="T21" fmla="*/ 2147483647 h 314"/>
              <a:gd name="T22" fmla="*/ 2147483647 w 944"/>
              <a:gd name="T23" fmla="*/ 2147483647 h 314"/>
              <a:gd name="T24" fmla="*/ 2147483647 w 944"/>
              <a:gd name="T25" fmla="*/ 2147483647 h 314"/>
              <a:gd name="T26" fmla="*/ 2147483647 w 944"/>
              <a:gd name="T27" fmla="*/ 2147483647 h 314"/>
              <a:gd name="T28" fmla="*/ 2147483647 w 944"/>
              <a:gd name="T29" fmla="*/ 2147483647 h 314"/>
              <a:gd name="T30" fmla="*/ 2147483647 w 944"/>
              <a:gd name="T31" fmla="*/ 2147483647 h 314"/>
              <a:gd name="T32" fmla="*/ 2147483647 w 944"/>
              <a:gd name="T33" fmla="*/ 2147483647 h 314"/>
              <a:gd name="T34" fmla="*/ 2147483647 w 944"/>
              <a:gd name="T35" fmla="*/ 2147483647 h 314"/>
              <a:gd name="T36" fmla="*/ 2147483647 w 944"/>
              <a:gd name="T37" fmla="*/ 2147483647 h 314"/>
              <a:gd name="T38" fmla="*/ 2147483647 w 944"/>
              <a:gd name="T39" fmla="*/ 2147483647 h 314"/>
              <a:gd name="T40" fmla="*/ 2147483647 w 944"/>
              <a:gd name="T41" fmla="*/ 2147483647 h 314"/>
              <a:gd name="T42" fmla="*/ 2147483647 w 944"/>
              <a:gd name="T43" fmla="*/ 2147483647 h 314"/>
              <a:gd name="T44" fmla="*/ 2147483647 w 944"/>
              <a:gd name="T45" fmla="*/ 2147483647 h 314"/>
              <a:gd name="T46" fmla="*/ 2147483647 w 944"/>
              <a:gd name="T47" fmla="*/ 2147483647 h 314"/>
              <a:gd name="T48" fmla="*/ 2147483647 w 944"/>
              <a:gd name="T49" fmla="*/ 2147483647 h 314"/>
              <a:gd name="T50" fmla="*/ 2147483647 w 944"/>
              <a:gd name="T51" fmla="*/ 2147483647 h 314"/>
              <a:gd name="T52" fmla="*/ 2147483647 w 944"/>
              <a:gd name="T53" fmla="*/ 2147483647 h 314"/>
              <a:gd name="T54" fmla="*/ 2147483647 w 944"/>
              <a:gd name="T55" fmla="*/ 2147483647 h 314"/>
              <a:gd name="T56" fmla="*/ 2147483647 w 944"/>
              <a:gd name="T57" fmla="*/ 2147483647 h 314"/>
              <a:gd name="T58" fmla="*/ 2147483647 w 944"/>
              <a:gd name="T59" fmla="*/ 2147483647 h 314"/>
              <a:gd name="T60" fmla="*/ 2147483647 w 944"/>
              <a:gd name="T61" fmla="*/ 2147483647 h 314"/>
              <a:gd name="T62" fmla="*/ 2147483647 w 944"/>
              <a:gd name="T63" fmla="*/ 2147483647 h 314"/>
              <a:gd name="T64" fmla="*/ 2147483647 w 944"/>
              <a:gd name="T65" fmla="*/ 2147483647 h 314"/>
              <a:gd name="T66" fmla="*/ 2147483647 w 944"/>
              <a:gd name="T67" fmla="*/ 2147483647 h 314"/>
              <a:gd name="T68" fmla="*/ 0 w 944"/>
              <a:gd name="T69" fmla="*/ 2147483647 h 3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4"/>
              <a:gd name="T106" fmla="*/ 0 h 314"/>
              <a:gd name="T107" fmla="*/ 944 w 944"/>
              <a:gd name="T108" fmla="*/ 314 h 3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4" h="314">
                <a:moveTo>
                  <a:pt x="0" y="155"/>
                </a:moveTo>
                <a:lnTo>
                  <a:pt x="9" y="126"/>
                </a:lnTo>
                <a:lnTo>
                  <a:pt x="34" y="101"/>
                </a:lnTo>
                <a:lnTo>
                  <a:pt x="71" y="76"/>
                </a:lnTo>
                <a:lnTo>
                  <a:pt x="126" y="50"/>
                </a:lnTo>
                <a:lnTo>
                  <a:pt x="188" y="29"/>
                </a:lnTo>
                <a:lnTo>
                  <a:pt x="263" y="17"/>
                </a:lnTo>
                <a:lnTo>
                  <a:pt x="343" y="4"/>
                </a:lnTo>
                <a:lnTo>
                  <a:pt x="430" y="0"/>
                </a:lnTo>
                <a:lnTo>
                  <a:pt x="514" y="0"/>
                </a:lnTo>
                <a:lnTo>
                  <a:pt x="601" y="4"/>
                </a:lnTo>
                <a:lnTo>
                  <a:pt x="681" y="17"/>
                </a:lnTo>
                <a:lnTo>
                  <a:pt x="756" y="29"/>
                </a:lnTo>
                <a:lnTo>
                  <a:pt x="818" y="50"/>
                </a:lnTo>
                <a:lnTo>
                  <a:pt x="873" y="76"/>
                </a:lnTo>
                <a:lnTo>
                  <a:pt x="910" y="101"/>
                </a:lnTo>
                <a:lnTo>
                  <a:pt x="935" y="126"/>
                </a:lnTo>
                <a:lnTo>
                  <a:pt x="944" y="155"/>
                </a:lnTo>
                <a:lnTo>
                  <a:pt x="935" y="184"/>
                </a:lnTo>
                <a:lnTo>
                  <a:pt x="910" y="214"/>
                </a:lnTo>
                <a:lnTo>
                  <a:pt x="873" y="239"/>
                </a:lnTo>
                <a:lnTo>
                  <a:pt x="818" y="264"/>
                </a:lnTo>
                <a:lnTo>
                  <a:pt x="756" y="281"/>
                </a:lnTo>
                <a:lnTo>
                  <a:pt x="681" y="298"/>
                </a:lnTo>
                <a:lnTo>
                  <a:pt x="601" y="310"/>
                </a:lnTo>
                <a:lnTo>
                  <a:pt x="514" y="314"/>
                </a:lnTo>
                <a:lnTo>
                  <a:pt x="430" y="314"/>
                </a:lnTo>
                <a:lnTo>
                  <a:pt x="343" y="310"/>
                </a:lnTo>
                <a:lnTo>
                  <a:pt x="263" y="298"/>
                </a:lnTo>
                <a:lnTo>
                  <a:pt x="188" y="281"/>
                </a:lnTo>
                <a:lnTo>
                  <a:pt x="126" y="264"/>
                </a:lnTo>
                <a:lnTo>
                  <a:pt x="71" y="239"/>
                </a:lnTo>
                <a:lnTo>
                  <a:pt x="34" y="214"/>
                </a:lnTo>
                <a:lnTo>
                  <a:pt x="9" y="184"/>
                </a:lnTo>
                <a:lnTo>
                  <a:pt x="0" y="155"/>
                </a:lnTo>
                <a:close/>
              </a:path>
            </a:pathLst>
          </a:custGeom>
          <a:solidFill>
            <a:srgbClr val="FFFFFF"/>
          </a:solidFill>
          <a:ln w="6350">
            <a:solidFill>
              <a:srgbClr val="000000"/>
            </a:solidFill>
            <a:round/>
          </a:ln>
        </p:spPr>
        <p:txBody>
          <a:bodyPr/>
          <a:lstStyle/>
          <a:p>
            <a:endParaRPr lang="en-GB" sz="1050"/>
          </a:p>
        </p:txBody>
      </p:sp>
      <p:sp>
        <p:nvSpPr>
          <p:cNvPr id="41995" name="Rectangle 26"/>
          <p:cNvSpPr>
            <a:spLocks noChangeArrowheads="1"/>
          </p:cNvSpPr>
          <p:nvPr/>
        </p:nvSpPr>
        <p:spPr bwMode="auto">
          <a:xfrm>
            <a:off x="4057651" y="3200401"/>
            <a:ext cx="143113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0"/>
              </a:spcBef>
              <a:buClrTx/>
              <a:buSzTx/>
              <a:buFontTx/>
              <a:buNone/>
            </a:pPr>
            <a:r>
              <a:rPr lang="en-GB" altLang="en-US" sz="1250" b="0" dirty="0">
                <a:solidFill>
                  <a:srgbClr val="000000"/>
                </a:solidFill>
                <a:latin typeface="Arial" panose="020B0604020202020204"/>
                <a:ea typeface="MS PGothic" panose="020B0600070205080204" pitchFamily="34" charset="-128"/>
              </a:rPr>
              <a:t>Check Balance by Computer</a:t>
            </a:r>
            <a:endParaRPr lang="en-GB" altLang="en-US" sz="1250" b="0" dirty="0">
              <a:latin typeface="Arial" panose="020B0604020202020204"/>
              <a:ea typeface="MS PGothic" panose="020B0600070205080204" pitchFamily="34" charset="-128"/>
            </a:endParaRPr>
          </a:p>
        </p:txBody>
      </p:sp>
      <p:sp>
        <p:nvSpPr>
          <p:cNvPr id="41996" name="Line 27"/>
          <p:cNvSpPr>
            <a:spLocks noChangeShapeType="1"/>
          </p:cNvSpPr>
          <p:nvPr/>
        </p:nvSpPr>
        <p:spPr bwMode="auto">
          <a:xfrm flipV="1">
            <a:off x="2470898" y="1543050"/>
            <a:ext cx="1186702" cy="1008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
        <p:nvSpPr>
          <p:cNvPr id="41997" name="Freeform 28"/>
          <p:cNvSpPr/>
          <p:nvPr/>
        </p:nvSpPr>
        <p:spPr bwMode="auto">
          <a:xfrm rot="19506913">
            <a:off x="2113360" y="2041923"/>
            <a:ext cx="139303" cy="159544"/>
          </a:xfrm>
          <a:custGeom>
            <a:avLst/>
            <a:gdLst>
              <a:gd name="T0" fmla="*/ 2147483647 w 117"/>
              <a:gd name="T1" fmla="*/ 2147483647 h 134"/>
              <a:gd name="T2" fmla="*/ 2147483647 w 117"/>
              <a:gd name="T3" fmla="*/ 0 h 134"/>
              <a:gd name="T4" fmla="*/ 0 w 117"/>
              <a:gd name="T5" fmla="*/ 2147483647 h 134"/>
              <a:gd name="T6" fmla="*/ 2147483647 w 117"/>
              <a:gd name="T7" fmla="*/ 2147483647 h 134"/>
              <a:gd name="T8" fmla="*/ 0 60000 65536"/>
              <a:gd name="T9" fmla="*/ 0 60000 65536"/>
              <a:gd name="T10" fmla="*/ 0 60000 65536"/>
              <a:gd name="T11" fmla="*/ 0 60000 65536"/>
              <a:gd name="T12" fmla="*/ 0 w 117"/>
              <a:gd name="T13" fmla="*/ 0 h 134"/>
              <a:gd name="T14" fmla="*/ 117 w 117"/>
              <a:gd name="T15" fmla="*/ 134 h 134"/>
            </a:gdLst>
            <a:ahLst/>
            <a:cxnLst>
              <a:cxn ang="T8">
                <a:pos x="T0" y="T1"/>
              </a:cxn>
              <a:cxn ang="T9">
                <a:pos x="T2" y="T3"/>
              </a:cxn>
              <a:cxn ang="T10">
                <a:pos x="T4" y="T5"/>
              </a:cxn>
              <a:cxn ang="T11">
                <a:pos x="T6" y="T7"/>
              </a:cxn>
            </a:cxnLst>
            <a:rect l="T12" t="T13" r="T14" b="T15"/>
            <a:pathLst>
              <a:path w="117" h="134">
                <a:moveTo>
                  <a:pt x="72" y="134"/>
                </a:moveTo>
                <a:lnTo>
                  <a:pt x="117" y="0"/>
                </a:lnTo>
                <a:lnTo>
                  <a:pt x="0" y="80"/>
                </a:lnTo>
                <a:lnTo>
                  <a:pt x="72" y="134"/>
                </a:lnTo>
              </a:path>
            </a:pathLst>
          </a:cu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1998" name="Line 29"/>
          <p:cNvSpPr>
            <a:spLocks noChangeShapeType="1"/>
          </p:cNvSpPr>
          <p:nvPr/>
        </p:nvSpPr>
        <p:spPr bwMode="auto">
          <a:xfrm flipH="1">
            <a:off x="2171700" y="2171700"/>
            <a:ext cx="0" cy="8001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
        <p:nvSpPr>
          <p:cNvPr id="41999" name="Freeform 30"/>
          <p:cNvSpPr/>
          <p:nvPr/>
        </p:nvSpPr>
        <p:spPr bwMode="auto">
          <a:xfrm rot="19506913">
            <a:off x="4513660" y="1927623"/>
            <a:ext cx="139303" cy="159544"/>
          </a:xfrm>
          <a:custGeom>
            <a:avLst/>
            <a:gdLst>
              <a:gd name="T0" fmla="*/ 2147483647 w 117"/>
              <a:gd name="T1" fmla="*/ 2147483647 h 134"/>
              <a:gd name="T2" fmla="*/ 2147483647 w 117"/>
              <a:gd name="T3" fmla="*/ 0 h 134"/>
              <a:gd name="T4" fmla="*/ 0 w 117"/>
              <a:gd name="T5" fmla="*/ 2147483647 h 134"/>
              <a:gd name="T6" fmla="*/ 2147483647 w 117"/>
              <a:gd name="T7" fmla="*/ 2147483647 h 134"/>
              <a:gd name="T8" fmla="*/ 0 60000 65536"/>
              <a:gd name="T9" fmla="*/ 0 60000 65536"/>
              <a:gd name="T10" fmla="*/ 0 60000 65536"/>
              <a:gd name="T11" fmla="*/ 0 60000 65536"/>
              <a:gd name="T12" fmla="*/ 0 w 117"/>
              <a:gd name="T13" fmla="*/ 0 h 134"/>
              <a:gd name="T14" fmla="*/ 117 w 117"/>
              <a:gd name="T15" fmla="*/ 134 h 134"/>
            </a:gdLst>
            <a:ahLst/>
            <a:cxnLst>
              <a:cxn ang="T8">
                <a:pos x="T0" y="T1"/>
              </a:cxn>
              <a:cxn ang="T9">
                <a:pos x="T2" y="T3"/>
              </a:cxn>
              <a:cxn ang="T10">
                <a:pos x="T4" y="T5"/>
              </a:cxn>
              <a:cxn ang="T11">
                <a:pos x="T6" y="T7"/>
              </a:cxn>
            </a:cxnLst>
            <a:rect l="T12" t="T13" r="T14" b="T15"/>
            <a:pathLst>
              <a:path w="117" h="134">
                <a:moveTo>
                  <a:pt x="72" y="134"/>
                </a:moveTo>
                <a:lnTo>
                  <a:pt x="117" y="0"/>
                </a:lnTo>
                <a:lnTo>
                  <a:pt x="0" y="80"/>
                </a:lnTo>
                <a:lnTo>
                  <a:pt x="72" y="134"/>
                </a:lnTo>
              </a:path>
            </a:pathLst>
          </a:cu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2000" name="Line 31"/>
          <p:cNvSpPr>
            <a:spLocks noChangeShapeType="1"/>
          </p:cNvSpPr>
          <p:nvPr/>
        </p:nvSpPr>
        <p:spPr bwMode="auto">
          <a:xfrm flipH="1">
            <a:off x="4572000" y="2057400"/>
            <a:ext cx="0" cy="8001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
        <p:nvSpPr>
          <p:cNvPr id="42001" name="Line 32"/>
          <p:cNvSpPr>
            <a:spLocks noChangeShapeType="1"/>
          </p:cNvSpPr>
          <p:nvPr/>
        </p:nvSpPr>
        <p:spPr bwMode="auto">
          <a:xfrm>
            <a:off x="2519362" y="3381375"/>
            <a:ext cx="1243013"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GB" altLang="en-US">
                <a:ea typeface="MS PGothic" panose="020B0600070205080204" pitchFamily="34" charset="-128"/>
              </a:rPr>
              <a:t>Use Case Diagram: Structuring</a:t>
            </a:r>
            <a:endParaRPr lang="en-GB" altLang="en-US">
              <a:ea typeface="MS PGothic" panose="020B0600070205080204" pitchFamily="34" charset="-128"/>
            </a:endParaRPr>
          </a:p>
        </p:txBody>
      </p:sp>
      <p:grpSp>
        <p:nvGrpSpPr>
          <p:cNvPr id="44034" name="Group 110"/>
          <p:cNvGrpSpPr/>
          <p:nvPr/>
        </p:nvGrpSpPr>
        <p:grpSpPr bwMode="auto">
          <a:xfrm>
            <a:off x="6178924" y="1206875"/>
            <a:ext cx="1543050" cy="583406"/>
            <a:chOff x="2592" y="2736"/>
            <a:chExt cx="1328" cy="538"/>
          </a:xfrm>
        </p:grpSpPr>
        <p:sp>
          <p:nvSpPr>
            <p:cNvPr id="44065" name="Freeform 111"/>
            <p:cNvSpPr/>
            <p:nvPr/>
          </p:nvSpPr>
          <p:spPr bwMode="auto">
            <a:xfrm>
              <a:off x="2592" y="2736"/>
              <a:ext cx="1328" cy="538"/>
            </a:xfrm>
            <a:custGeom>
              <a:avLst/>
              <a:gdLst>
                <a:gd name="T0" fmla="*/ 0 w 944"/>
                <a:gd name="T1" fmla="*/ 99352 h 314"/>
                <a:gd name="T2" fmla="*/ 532 w 944"/>
                <a:gd name="T3" fmla="*/ 80683 h 314"/>
                <a:gd name="T4" fmla="*/ 2072 w 944"/>
                <a:gd name="T5" fmla="*/ 64538 h 314"/>
                <a:gd name="T6" fmla="*/ 4268 w 944"/>
                <a:gd name="T7" fmla="*/ 48624 h 314"/>
                <a:gd name="T8" fmla="*/ 7542 w 944"/>
                <a:gd name="T9" fmla="*/ 32086 h 314"/>
                <a:gd name="T10" fmla="*/ 11258 w 944"/>
                <a:gd name="T11" fmla="*/ 18727 h 314"/>
                <a:gd name="T12" fmla="*/ 15811 w 944"/>
                <a:gd name="T13" fmla="*/ 10930 h 314"/>
                <a:gd name="T14" fmla="*/ 20595 w 944"/>
                <a:gd name="T15" fmla="*/ 2692 h 314"/>
                <a:gd name="T16" fmla="*/ 25834 w 944"/>
                <a:gd name="T17" fmla="*/ 0 h 314"/>
                <a:gd name="T18" fmla="*/ 30880 w 944"/>
                <a:gd name="T19" fmla="*/ 0 h 314"/>
                <a:gd name="T20" fmla="*/ 36112 w 944"/>
                <a:gd name="T21" fmla="*/ 2692 h 314"/>
                <a:gd name="T22" fmla="*/ 40909 w 944"/>
                <a:gd name="T23" fmla="*/ 10930 h 314"/>
                <a:gd name="T24" fmla="*/ 45445 w 944"/>
                <a:gd name="T25" fmla="*/ 18727 h 314"/>
                <a:gd name="T26" fmla="*/ 49163 w 944"/>
                <a:gd name="T27" fmla="*/ 32086 h 314"/>
                <a:gd name="T28" fmla="*/ 52459 w 944"/>
                <a:gd name="T29" fmla="*/ 48624 h 314"/>
                <a:gd name="T30" fmla="*/ 54683 w 944"/>
                <a:gd name="T31" fmla="*/ 64538 h 314"/>
                <a:gd name="T32" fmla="*/ 56178 w 944"/>
                <a:gd name="T33" fmla="*/ 80683 h 314"/>
                <a:gd name="T34" fmla="*/ 56712 w 944"/>
                <a:gd name="T35" fmla="*/ 99352 h 314"/>
                <a:gd name="T36" fmla="*/ 56178 w 944"/>
                <a:gd name="T37" fmla="*/ 117740 h 314"/>
                <a:gd name="T38" fmla="*/ 54683 w 944"/>
                <a:gd name="T39" fmla="*/ 137209 h 314"/>
                <a:gd name="T40" fmla="*/ 52459 w 944"/>
                <a:gd name="T41" fmla="*/ 152842 h 314"/>
                <a:gd name="T42" fmla="*/ 49163 w 944"/>
                <a:gd name="T43" fmla="*/ 168742 h 314"/>
                <a:gd name="T44" fmla="*/ 45445 w 944"/>
                <a:gd name="T45" fmla="*/ 179668 h 314"/>
                <a:gd name="T46" fmla="*/ 40909 w 944"/>
                <a:gd name="T47" fmla="*/ 191043 h 314"/>
                <a:gd name="T48" fmla="*/ 36112 w 944"/>
                <a:gd name="T49" fmla="*/ 198354 h 314"/>
                <a:gd name="T50" fmla="*/ 30880 w 944"/>
                <a:gd name="T51" fmla="*/ 201049 h 314"/>
                <a:gd name="T52" fmla="*/ 25834 w 944"/>
                <a:gd name="T53" fmla="*/ 201049 h 314"/>
                <a:gd name="T54" fmla="*/ 20595 w 944"/>
                <a:gd name="T55" fmla="*/ 198354 h 314"/>
                <a:gd name="T56" fmla="*/ 15811 w 944"/>
                <a:gd name="T57" fmla="*/ 191043 h 314"/>
                <a:gd name="T58" fmla="*/ 11258 w 944"/>
                <a:gd name="T59" fmla="*/ 179668 h 314"/>
                <a:gd name="T60" fmla="*/ 7542 w 944"/>
                <a:gd name="T61" fmla="*/ 168742 h 314"/>
                <a:gd name="T62" fmla="*/ 4268 w 944"/>
                <a:gd name="T63" fmla="*/ 152842 h 314"/>
                <a:gd name="T64" fmla="*/ 2072 w 944"/>
                <a:gd name="T65" fmla="*/ 137209 h 314"/>
                <a:gd name="T66" fmla="*/ 532 w 944"/>
                <a:gd name="T67" fmla="*/ 117740 h 314"/>
                <a:gd name="T68" fmla="*/ 0 w 944"/>
                <a:gd name="T69" fmla="*/ 99352 h 3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4"/>
                <a:gd name="T106" fmla="*/ 0 h 314"/>
                <a:gd name="T107" fmla="*/ 944 w 944"/>
                <a:gd name="T108" fmla="*/ 314 h 3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4" h="314">
                  <a:moveTo>
                    <a:pt x="0" y="155"/>
                  </a:moveTo>
                  <a:lnTo>
                    <a:pt x="9" y="126"/>
                  </a:lnTo>
                  <a:lnTo>
                    <a:pt x="34" y="101"/>
                  </a:lnTo>
                  <a:lnTo>
                    <a:pt x="71" y="76"/>
                  </a:lnTo>
                  <a:lnTo>
                    <a:pt x="126" y="50"/>
                  </a:lnTo>
                  <a:lnTo>
                    <a:pt x="188" y="29"/>
                  </a:lnTo>
                  <a:lnTo>
                    <a:pt x="263" y="17"/>
                  </a:lnTo>
                  <a:lnTo>
                    <a:pt x="343" y="4"/>
                  </a:lnTo>
                  <a:lnTo>
                    <a:pt x="430" y="0"/>
                  </a:lnTo>
                  <a:lnTo>
                    <a:pt x="514" y="0"/>
                  </a:lnTo>
                  <a:lnTo>
                    <a:pt x="601" y="4"/>
                  </a:lnTo>
                  <a:lnTo>
                    <a:pt x="681" y="17"/>
                  </a:lnTo>
                  <a:lnTo>
                    <a:pt x="756" y="29"/>
                  </a:lnTo>
                  <a:lnTo>
                    <a:pt x="818" y="50"/>
                  </a:lnTo>
                  <a:lnTo>
                    <a:pt x="873" y="76"/>
                  </a:lnTo>
                  <a:lnTo>
                    <a:pt x="910" y="101"/>
                  </a:lnTo>
                  <a:lnTo>
                    <a:pt x="935" y="126"/>
                  </a:lnTo>
                  <a:lnTo>
                    <a:pt x="944" y="155"/>
                  </a:lnTo>
                  <a:lnTo>
                    <a:pt x="935" y="184"/>
                  </a:lnTo>
                  <a:lnTo>
                    <a:pt x="910" y="214"/>
                  </a:lnTo>
                  <a:lnTo>
                    <a:pt x="873" y="239"/>
                  </a:lnTo>
                  <a:lnTo>
                    <a:pt x="818" y="264"/>
                  </a:lnTo>
                  <a:lnTo>
                    <a:pt x="756" y="281"/>
                  </a:lnTo>
                  <a:lnTo>
                    <a:pt x="681" y="298"/>
                  </a:lnTo>
                  <a:lnTo>
                    <a:pt x="601" y="310"/>
                  </a:lnTo>
                  <a:lnTo>
                    <a:pt x="514" y="314"/>
                  </a:lnTo>
                  <a:lnTo>
                    <a:pt x="430" y="314"/>
                  </a:lnTo>
                  <a:lnTo>
                    <a:pt x="343" y="310"/>
                  </a:lnTo>
                  <a:lnTo>
                    <a:pt x="263" y="298"/>
                  </a:lnTo>
                  <a:lnTo>
                    <a:pt x="188" y="281"/>
                  </a:lnTo>
                  <a:lnTo>
                    <a:pt x="126" y="264"/>
                  </a:lnTo>
                  <a:lnTo>
                    <a:pt x="71" y="239"/>
                  </a:lnTo>
                  <a:lnTo>
                    <a:pt x="34" y="214"/>
                  </a:lnTo>
                  <a:lnTo>
                    <a:pt x="9" y="184"/>
                  </a:lnTo>
                  <a:lnTo>
                    <a:pt x="0" y="155"/>
                  </a:lnTo>
                  <a:close/>
                </a:path>
              </a:pathLst>
            </a:custGeom>
            <a:solidFill>
              <a:srgbClr val="FFFFFF"/>
            </a:solidFill>
            <a:ln w="6350">
              <a:solidFill>
                <a:srgbClr val="000000"/>
              </a:solidFill>
              <a:round/>
            </a:ln>
          </p:spPr>
          <p:txBody>
            <a:bodyPr/>
            <a:lstStyle/>
            <a:p>
              <a:endParaRPr lang="en-GB" sz="1050"/>
            </a:p>
          </p:txBody>
        </p:sp>
        <p:sp>
          <p:nvSpPr>
            <p:cNvPr id="44066" name="Rectangle 112"/>
            <p:cNvSpPr>
              <a:spLocks noChangeArrowheads="1"/>
            </p:cNvSpPr>
            <p:nvPr/>
          </p:nvSpPr>
          <p:spPr bwMode="auto">
            <a:xfrm>
              <a:off x="2688" y="2928"/>
              <a:ext cx="110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0"/>
                </a:spcBef>
                <a:buClrTx/>
                <a:buSzTx/>
                <a:buFontTx/>
                <a:buNone/>
              </a:pPr>
              <a:r>
                <a:rPr lang="en-GB" altLang="en-US" sz="1275" b="0">
                  <a:solidFill>
                    <a:srgbClr val="000000"/>
                  </a:solidFill>
                  <a:latin typeface="Arial" panose="020B0604020202020204" pitchFamily="34" charset="0"/>
                </a:rPr>
                <a:t>Identification</a:t>
              </a:r>
              <a:endParaRPr lang="en-GB" altLang="en-US" sz="1800" b="0">
                <a:latin typeface="Times New Roman" panose="02020603050405020304" pitchFamily="18" charset="0"/>
              </a:endParaRPr>
            </a:p>
          </p:txBody>
        </p:sp>
      </p:grpSp>
      <p:grpSp>
        <p:nvGrpSpPr>
          <p:cNvPr id="44035" name="Group 113"/>
          <p:cNvGrpSpPr/>
          <p:nvPr/>
        </p:nvGrpSpPr>
        <p:grpSpPr bwMode="auto">
          <a:xfrm>
            <a:off x="3714750" y="1257301"/>
            <a:ext cx="1543050" cy="526256"/>
            <a:chOff x="2592" y="2736"/>
            <a:chExt cx="1328" cy="538"/>
          </a:xfrm>
        </p:grpSpPr>
        <p:sp>
          <p:nvSpPr>
            <p:cNvPr id="44063" name="Freeform 114"/>
            <p:cNvSpPr/>
            <p:nvPr/>
          </p:nvSpPr>
          <p:spPr bwMode="auto">
            <a:xfrm>
              <a:off x="2592" y="2736"/>
              <a:ext cx="1328" cy="538"/>
            </a:xfrm>
            <a:custGeom>
              <a:avLst/>
              <a:gdLst>
                <a:gd name="T0" fmla="*/ 0 w 944"/>
                <a:gd name="T1" fmla="*/ 99352 h 314"/>
                <a:gd name="T2" fmla="*/ 532 w 944"/>
                <a:gd name="T3" fmla="*/ 80683 h 314"/>
                <a:gd name="T4" fmla="*/ 2072 w 944"/>
                <a:gd name="T5" fmla="*/ 64538 h 314"/>
                <a:gd name="T6" fmla="*/ 4268 w 944"/>
                <a:gd name="T7" fmla="*/ 48624 h 314"/>
                <a:gd name="T8" fmla="*/ 7542 w 944"/>
                <a:gd name="T9" fmla="*/ 32086 h 314"/>
                <a:gd name="T10" fmla="*/ 11258 w 944"/>
                <a:gd name="T11" fmla="*/ 18727 h 314"/>
                <a:gd name="T12" fmla="*/ 15811 w 944"/>
                <a:gd name="T13" fmla="*/ 10930 h 314"/>
                <a:gd name="T14" fmla="*/ 20595 w 944"/>
                <a:gd name="T15" fmla="*/ 2692 h 314"/>
                <a:gd name="T16" fmla="*/ 25834 w 944"/>
                <a:gd name="T17" fmla="*/ 0 h 314"/>
                <a:gd name="T18" fmla="*/ 30880 w 944"/>
                <a:gd name="T19" fmla="*/ 0 h 314"/>
                <a:gd name="T20" fmla="*/ 36112 w 944"/>
                <a:gd name="T21" fmla="*/ 2692 h 314"/>
                <a:gd name="T22" fmla="*/ 40909 w 944"/>
                <a:gd name="T23" fmla="*/ 10930 h 314"/>
                <a:gd name="T24" fmla="*/ 45445 w 944"/>
                <a:gd name="T25" fmla="*/ 18727 h 314"/>
                <a:gd name="T26" fmla="*/ 49163 w 944"/>
                <a:gd name="T27" fmla="*/ 32086 h 314"/>
                <a:gd name="T28" fmla="*/ 52459 w 944"/>
                <a:gd name="T29" fmla="*/ 48624 h 314"/>
                <a:gd name="T30" fmla="*/ 54683 w 944"/>
                <a:gd name="T31" fmla="*/ 64538 h 314"/>
                <a:gd name="T32" fmla="*/ 56178 w 944"/>
                <a:gd name="T33" fmla="*/ 80683 h 314"/>
                <a:gd name="T34" fmla="*/ 56712 w 944"/>
                <a:gd name="T35" fmla="*/ 99352 h 314"/>
                <a:gd name="T36" fmla="*/ 56178 w 944"/>
                <a:gd name="T37" fmla="*/ 117740 h 314"/>
                <a:gd name="T38" fmla="*/ 54683 w 944"/>
                <a:gd name="T39" fmla="*/ 137209 h 314"/>
                <a:gd name="T40" fmla="*/ 52459 w 944"/>
                <a:gd name="T41" fmla="*/ 152842 h 314"/>
                <a:gd name="T42" fmla="*/ 49163 w 944"/>
                <a:gd name="T43" fmla="*/ 168742 h 314"/>
                <a:gd name="T44" fmla="*/ 45445 w 944"/>
                <a:gd name="T45" fmla="*/ 179668 h 314"/>
                <a:gd name="T46" fmla="*/ 40909 w 944"/>
                <a:gd name="T47" fmla="*/ 191043 h 314"/>
                <a:gd name="T48" fmla="*/ 36112 w 944"/>
                <a:gd name="T49" fmla="*/ 198354 h 314"/>
                <a:gd name="T50" fmla="*/ 30880 w 944"/>
                <a:gd name="T51" fmla="*/ 201049 h 314"/>
                <a:gd name="T52" fmla="*/ 25834 w 944"/>
                <a:gd name="T53" fmla="*/ 201049 h 314"/>
                <a:gd name="T54" fmla="*/ 20595 w 944"/>
                <a:gd name="T55" fmla="*/ 198354 h 314"/>
                <a:gd name="T56" fmla="*/ 15811 w 944"/>
                <a:gd name="T57" fmla="*/ 191043 h 314"/>
                <a:gd name="T58" fmla="*/ 11258 w 944"/>
                <a:gd name="T59" fmla="*/ 179668 h 314"/>
                <a:gd name="T60" fmla="*/ 7542 w 944"/>
                <a:gd name="T61" fmla="*/ 168742 h 314"/>
                <a:gd name="T62" fmla="*/ 4268 w 944"/>
                <a:gd name="T63" fmla="*/ 152842 h 314"/>
                <a:gd name="T64" fmla="*/ 2072 w 944"/>
                <a:gd name="T65" fmla="*/ 137209 h 314"/>
                <a:gd name="T66" fmla="*/ 532 w 944"/>
                <a:gd name="T67" fmla="*/ 117740 h 314"/>
                <a:gd name="T68" fmla="*/ 0 w 944"/>
                <a:gd name="T69" fmla="*/ 99352 h 3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4"/>
                <a:gd name="T106" fmla="*/ 0 h 314"/>
                <a:gd name="T107" fmla="*/ 944 w 944"/>
                <a:gd name="T108" fmla="*/ 314 h 3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4" h="314">
                  <a:moveTo>
                    <a:pt x="0" y="155"/>
                  </a:moveTo>
                  <a:lnTo>
                    <a:pt x="9" y="126"/>
                  </a:lnTo>
                  <a:lnTo>
                    <a:pt x="34" y="101"/>
                  </a:lnTo>
                  <a:lnTo>
                    <a:pt x="71" y="76"/>
                  </a:lnTo>
                  <a:lnTo>
                    <a:pt x="126" y="50"/>
                  </a:lnTo>
                  <a:lnTo>
                    <a:pt x="188" y="29"/>
                  </a:lnTo>
                  <a:lnTo>
                    <a:pt x="263" y="17"/>
                  </a:lnTo>
                  <a:lnTo>
                    <a:pt x="343" y="4"/>
                  </a:lnTo>
                  <a:lnTo>
                    <a:pt x="430" y="0"/>
                  </a:lnTo>
                  <a:lnTo>
                    <a:pt x="514" y="0"/>
                  </a:lnTo>
                  <a:lnTo>
                    <a:pt x="601" y="4"/>
                  </a:lnTo>
                  <a:lnTo>
                    <a:pt x="681" y="17"/>
                  </a:lnTo>
                  <a:lnTo>
                    <a:pt x="756" y="29"/>
                  </a:lnTo>
                  <a:lnTo>
                    <a:pt x="818" y="50"/>
                  </a:lnTo>
                  <a:lnTo>
                    <a:pt x="873" y="76"/>
                  </a:lnTo>
                  <a:lnTo>
                    <a:pt x="910" y="101"/>
                  </a:lnTo>
                  <a:lnTo>
                    <a:pt x="935" y="126"/>
                  </a:lnTo>
                  <a:lnTo>
                    <a:pt x="944" y="155"/>
                  </a:lnTo>
                  <a:lnTo>
                    <a:pt x="935" y="184"/>
                  </a:lnTo>
                  <a:lnTo>
                    <a:pt x="910" y="214"/>
                  </a:lnTo>
                  <a:lnTo>
                    <a:pt x="873" y="239"/>
                  </a:lnTo>
                  <a:lnTo>
                    <a:pt x="818" y="264"/>
                  </a:lnTo>
                  <a:lnTo>
                    <a:pt x="756" y="281"/>
                  </a:lnTo>
                  <a:lnTo>
                    <a:pt x="681" y="298"/>
                  </a:lnTo>
                  <a:lnTo>
                    <a:pt x="601" y="310"/>
                  </a:lnTo>
                  <a:lnTo>
                    <a:pt x="514" y="314"/>
                  </a:lnTo>
                  <a:lnTo>
                    <a:pt x="430" y="314"/>
                  </a:lnTo>
                  <a:lnTo>
                    <a:pt x="343" y="310"/>
                  </a:lnTo>
                  <a:lnTo>
                    <a:pt x="263" y="298"/>
                  </a:lnTo>
                  <a:lnTo>
                    <a:pt x="188" y="281"/>
                  </a:lnTo>
                  <a:lnTo>
                    <a:pt x="126" y="264"/>
                  </a:lnTo>
                  <a:lnTo>
                    <a:pt x="71" y="239"/>
                  </a:lnTo>
                  <a:lnTo>
                    <a:pt x="34" y="214"/>
                  </a:lnTo>
                  <a:lnTo>
                    <a:pt x="9" y="184"/>
                  </a:lnTo>
                  <a:lnTo>
                    <a:pt x="0" y="155"/>
                  </a:lnTo>
                  <a:close/>
                </a:path>
              </a:pathLst>
            </a:custGeom>
            <a:solidFill>
              <a:srgbClr val="FFFFFF"/>
            </a:solidFill>
            <a:ln w="6350">
              <a:solidFill>
                <a:srgbClr val="000000"/>
              </a:solidFill>
              <a:round/>
            </a:ln>
          </p:spPr>
          <p:txBody>
            <a:bodyPr/>
            <a:lstStyle/>
            <a:p>
              <a:endParaRPr lang="en-GB" sz="1050"/>
            </a:p>
          </p:txBody>
        </p:sp>
        <p:sp>
          <p:nvSpPr>
            <p:cNvPr id="44064" name="Rectangle 115"/>
            <p:cNvSpPr>
              <a:spLocks noChangeArrowheads="1"/>
            </p:cNvSpPr>
            <p:nvPr/>
          </p:nvSpPr>
          <p:spPr bwMode="auto">
            <a:xfrm>
              <a:off x="2688" y="2928"/>
              <a:ext cx="110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0"/>
                </a:spcBef>
                <a:buClrTx/>
                <a:buSzTx/>
                <a:buFontTx/>
                <a:buNone/>
              </a:pPr>
              <a:r>
                <a:rPr lang="en-GB" altLang="en-US" sz="1275" b="0">
                  <a:solidFill>
                    <a:srgbClr val="000000"/>
                  </a:solidFill>
                  <a:latin typeface="Arial" panose="020B0604020202020204" pitchFamily="34" charset="0"/>
                </a:rPr>
                <a:t>Check Balance</a:t>
              </a:r>
              <a:endParaRPr lang="en-GB" altLang="en-US" sz="1800" b="0">
                <a:latin typeface="Times New Roman" panose="02020603050405020304" pitchFamily="18" charset="0"/>
              </a:endParaRPr>
            </a:p>
          </p:txBody>
        </p:sp>
      </p:grpSp>
      <p:sp>
        <p:nvSpPr>
          <p:cNvPr id="44036" name="Line 116"/>
          <p:cNvSpPr>
            <a:spLocks noChangeShapeType="1"/>
          </p:cNvSpPr>
          <p:nvPr/>
        </p:nvSpPr>
        <p:spPr bwMode="auto">
          <a:xfrm flipV="1">
            <a:off x="5264524" y="1492624"/>
            <a:ext cx="914400" cy="13447"/>
          </a:xfrm>
          <a:prstGeom prst="line">
            <a:avLst/>
          </a:prstGeom>
          <a:noFill/>
          <a:ln w="9525">
            <a:solidFill>
              <a:schemeClr val="tx1"/>
            </a:solidFill>
            <a:miter lim="800000"/>
            <a:tailEnd type="arrow" w="med" len="lg"/>
          </a:ln>
          <a:extLst>
            <a:ext uri="{909E8E84-426E-40DD-AFC4-6F175D3DCCD1}">
              <a14:hiddenFill xmlns:a14="http://schemas.microsoft.com/office/drawing/2010/main">
                <a:noFill/>
              </a14:hiddenFill>
            </a:ext>
          </a:extLst>
        </p:spPr>
        <p:txBody>
          <a:bodyPr wrap="none"/>
          <a:lstStyle/>
          <a:p>
            <a:endParaRPr lang="en-GB" sz="1050"/>
          </a:p>
        </p:txBody>
      </p:sp>
      <p:sp>
        <p:nvSpPr>
          <p:cNvPr id="44037" name="Text Box 117"/>
          <p:cNvSpPr txBox="1">
            <a:spLocks noChangeArrowheads="1"/>
          </p:cNvSpPr>
          <p:nvPr/>
        </p:nvSpPr>
        <p:spPr bwMode="auto">
          <a:xfrm>
            <a:off x="5143500" y="1058956"/>
            <a:ext cx="109196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GB" altLang="en-US" sz="1350">
                <a:latin typeface="Times New Roman" panose="02020603050405020304" pitchFamily="18" charset="0"/>
              </a:rPr>
              <a:t>&lt;&lt;</a:t>
            </a:r>
            <a:r>
              <a:rPr lang="en-GB" altLang="en-US" sz="1350" b="0">
                <a:latin typeface="Times New Roman" panose="02020603050405020304" pitchFamily="18" charset="0"/>
              </a:rPr>
              <a:t>include</a:t>
            </a:r>
            <a:r>
              <a:rPr lang="en-GB" altLang="en-US" sz="1350">
                <a:latin typeface="Times New Roman" panose="02020603050405020304" pitchFamily="18" charset="0"/>
              </a:rPr>
              <a:t>&gt;&gt;</a:t>
            </a:r>
            <a:endParaRPr lang="en-GB" altLang="en-US" sz="1350">
              <a:latin typeface="Times New Roman" panose="02020603050405020304" pitchFamily="18" charset="0"/>
            </a:endParaRPr>
          </a:p>
        </p:txBody>
      </p:sp>
      <p:grpSp>
        <p:nvGrpSpPr>
          <p:cNvPr id="44038" name="Group 118"/>
          <p:cNvGrpSpPr/>
          <p:nvPr/>
        </p:nvGrpSpPr>
        <p:grpSpPr bwMode="auto">
          <a:xfrm>
            <a:off x="2000250" y="1085850"/>
            <a:ext cx="400050" cy="685800"/>
            <a:chOff x="1388" y="2084"/>
            <a:chExt cx="361" cy="758"/>
          </a:xfrm>
        </p:grpSpPr>
        <p:sp>
          <p:nvSpPr>
            <p:cNvPr id="44058" name="Freeform 119"/>
            <p:cNvSpPr/>
            <p:nvPr/>
          </p:nvSpPr>
          <p:spPr bwMode="auto">
            <a:xfrm>
              <a:off x="1502" y="2084"/>
              <a:ext cx="134" cy="167"/>
            </a:xfrm>
            <a:custGeom>
              <a:avLst/>
              <a:gdLst>
                <a:gd name="T0" fmla="*/ 0 w 134"/>
                <a:gd name="T1" fmla="*/ 84 h 167"/>
                <a:gd name="T2" fmla="*/ 3 w 134"/>
                <a:gd name="T3" fmla="*/ 50 h 167"/>
                <a:gd name="T4" fmla="*/ 20 w 134"/>
                <a:gd name="T5" fmla="*/ 23 h 167"/>
                <a:gd name="T6" fmla="*/ 40 w 134"/>
                <a:gd name="T7" fmla="*/ 7 h 167"/>
                <a:gd name="T8" fmla="*/ 67 w 134"/>
                <a:gd name="T9" fmla="*/ 0 h 167"/>
                <a:gd name="T10" fmla="*/ 94 w 134"/>
                <a:gd name="T11" fmla="*/ 7 h 167"/>
                <a:gd name="T12" fmla="*/ 114 w 134"/>
                <a:gd name="T13" fmla="*/ 23 h 167"/>
                <a:gd name="T14" fmla="*/ 127 w 134"/>
                <a:gd name="T15" fmla="*/ 50 h 167"/>
                <a:gd name="T16" fmla="*/ 134 w 134"/>
                <a:gd name="T17" fmla="*/ 84 h 167"/>
                <a:gd name="T18" fmla="*/ 127 w 134"/>
                <a:gd name="T19" fmla="*/ 114 h 167"/>
                <a:gd name="T20" fmla="*/ 114 w 134"/>
                <a:gd name="T21" fmla="*/ 141 h 167"/>
                <a:gd name="T22" fmla="*/ 94 w 134"/>
                <a:gd name="T23" fmla="*/ 161 h 167"/>
                <a:gd name="T24" fmla="*/ 67 w 134"/>
                <a:gd name="T25" fmla="*/ 167 h 167"/>
                <a:gd name="T26" fmla="*/ 40 w 134"/>
                <a:gd name="T27" fmla="*/ 161 h 167"/>
                <a:gd name="T28" fmla="*/ 20 w 134"/>
                <a:gd name="T29" fmla="*/ 141 h 167"/>
                <a:gd name="T30" fmla="*/ 3 w 134"/>
                <a:gd name="T31" fmla="*/ 114 h 167"/>
                <a:gd name="T32" fmla="*/ 0 w 134"/>
                <a:gd name="T33" fmla="*/ 84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4"/>
                <a:gd name="T52" fmla="*/ 0 h 167"/>
                <a:gd name="T53" fmla="*/ 134 w 13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4" h="167">
                  <a:moveTo>
                    <a:pt x="0" y="84"/>
                  </a:moveTo>
                  <a:lnTo>
                    <a:pt x="3" y="50"/>
                  </a:lnTo>
                  <a:lnTo>
                    <a:pt x="20" y="23"/>
                  </a:lnTo>
                  <a:lnTo>
                    <a:pt x="40" y="7"/>
                  </a:lnTo>
                  <a:lnTo>
                    <a:pt x="67" y="0"/>
                  </a:lnTo>
                  <a:lnTo>
                    <a:pt x="94" y="7"/>
                  </a:lnTo>
                  <a:lnTo>
                    <a:pt x="114" y="23"/>
                  </a:lnTo>
                  <a:lnTo>
                    <a:pt x="127" y="50"/>
                  </a:lnTo>
                  <a:lnTo>
                    <a:pt x="134" y="84"/>
                  </a:lnTo>
                  <a:lnTo>
                    <a:pt x="127" y="114"/>
                  </a:lnTo>
                  <a:lnTo>
                    <a:pt x="114" y="141"/>
                  </a:lnTo>
                  <a:lnTo>
                    <a:pt x="94" y="161"/>
                  </a:lnTo>
                  <a:lnTo>
                    <a:pt x="67" y="167"/>
                  </a:lnTo>
                  <a:lnTo>
                    <a:pt x="40" y="161"/>
                  </a:lnTo>
                  <a:lnTo>
                    <a:pt x="20" y="141"/>
                  </a:lnTo>
                  <a:lnTo>
                    <a:pt x="3" y="114"/>
                  </a:lnTo>
                  <a:lnTo>
                    <a:pt x="0" y="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sz="1050"/>
            </a:p>
          </p:txBody>
        </p:sp>
        <p:sp>
          <p:nvSpPr>
            <p:cNvPr id="44059" name="Line 120"/>
            <p:cNvSpPr>
              <a:spLocks noChangeShapeType="1"/>
            </p:cNvSpPr>
            <p:nvPr/>
          </p:nvSpPr>
          <p:spPr bwMode="auto">
            <a:xfrm>
              <a:off x="1388" y="2335"/>
              <a:ext cx="361" cy="1"/>
            </a:xfrm>
            <a:prstGeom prst="line">
              <a:avLst/>
            </a:prstGeom>
            <a:noFill/>
            <a:ln w="4763">
              <a:solidFill>
                <a:srgbClr val="000000"/>
              </a:solidFill>
              <a:round/>
            </a:ln>
            <a:extLst>
              <a:ext uri="{909E8E84-426E-40DD-AFC4-6F175D3DCCD1}">
                <a14:hiddenFill xmlns:a14="http://schemas.microsoft.com/office/drawing/2010/main">
                  <a:noFill/>
                </a14:hiddenFill>
              </a:ext>
            </a:extLst>
          </p:spPr>
          <p:txBody>
            <a:bodyPr/>
            <a:lstStyle/>
            <a:p>
              <a:endParaRPr lang="en-GB" sz="1050"/>
            </a:p>
          </p:txBody>
        </p:sp>
        <p:sp>
          <p:nvSpPr>
            <p:cNvPr id="44060" name="Line 121"/>
            <p:cNvSpPr>
              <a:spLocks noChangeShapeType="1"/>
            </p:cNvSpPr>
            <p:nvPr/>
          </p:nvSpPr>
          <p:spPr bwMode="auto">
            <a:xfrm>
              <a:off x="1569" y="2619"/>
              <a:ext cx="134" cy="218"/>
            </a:xfrm>
            <a:prstGeom prst="line">
              <a:avLst/>
            </a:prstGeom>
            <a:noFill/>
            <a:ln w="4763">
              <a:solidFill>
                <a:srgbClr val="000000"/>
              </a:solidFill>
              <a:round/>
            </a:ln>
            <a:extLst>
              <a:ext uri="{909E8E84-426E-40DD-AFC4-6F175D3DCCD1}">
                <a14:hiddenFill xmlns:a14="http://schemas.microsoft.com/office/drawing/2010/main">
                  <a:noFill/>
                </a14:hiddenFill>
              </a:ext>
            </a:extLst>
          </p:spPr>
          <p:txBody>
            <a:bodyPr/>
            <a:lstStyle/>
            <a:p>
              <a:endParaRPr lang="en-GB" sz="1050"/>
            </a:p>
          </p:txBody>
        </p:sp>
        <p:sp>
          <p:nvSpPr>
            <p:cNvPr id="44061" name="Freeform 122"/>
            <p:cNvSpPr/>
            <p:nvPr/>
          </p:nvSpPr>
          <p:spPr bwMode="auto">
            <a:xfrm>
              <a:off x="1440" y="2256"/>
              <a:ext cx="134" cy="586"/>
            </a:xfrm>
            <a:custGeom>
              <a:avLst/>
              <a:gdLst>
                <a:gd name="T0" fmla="*/ 134 w 134"/>
                <a:gd name="T1" fmla="*/ 0 h 586"/>
                <a:gd name="T2" fmla="*/ 134 w 134"/>
                <a:gd name="T3" fmla="*/ 368 h 586"/>
                <a:gd name="T4" fmla="*/ 0 w 134"/>
                <a:gd name="T5" fmla="*/ 586 h 586"/>
                <a:gd name="T6" fmla="*/ 0 60000 65536"/>
                <a:gd name="T7" fmla="*/ 0 60000 65536"/>
                <a:gd name="T8" fmla="*/ 0 60000 65536"/>
                <a:gd name="T9" fmla="*/ 0 w 134"/>
                <a:gd name="T10" fmla="*/ 0 h 586"/>
                <a:gd name="T11" fmla="*/ 134 w 134"/>
                <a:gd name="T12" fmla="*/ 586 h 586"/>
              </a:gdLst>
              <a:ahLst/>
              <a:cxnLst>
                <a:cxn ang="T6">
                  <a:pos x="T0" y="T1"/>
                </a:cxn>
                <a:cxn ang="T7">
                  <a:pos x="T2" y="T3"/>
                </a:cxn>
                <a:cxn ang="T8">
                  <a:pos x="T4" y="T5"/>
                </a:cxn>
              </a:cxnLst>
              <a:rect l="T9" t="T10" r="T11" b="T12"/>
              <a:pathLst>
                <a:path w="134" h="586">
                  <a:moveTo>
                    <a:pt x="134" y="0"/>
                  </a:moveTo>
                  <a:lnTo>
                    <a:pt x="134" y="368"/>
                  </a:lnTo>
                  <a:lnTo>
                    <a:pt x="0" y="586"/>
                  </a:lnTo>
                </a:path>
              </a:pathLst>
            </a:custGeom>
            <a:noFill/>
            <a:ln w="47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4062" name="Freeform 123"/>
            <p:cNvSpPr/>
            <p:nvPr/>
          </p:nvSpPr>
          <p:spPr bwMode="auto">
            <a:xfrm>
              <a:off x="1502" y="2084"/>
              <a:ext cx="134" cy="167"/>
            </a:xfrm>
            <a:custGeom>
              <a:avLst/>
              <a:gdLst>
                <a:gd name="T0" fmla="*/ 0 w 134"/>
                <a:gd name="T1" fmla="*/ 84 h 167"/>
                <a:gd name="T2" fmla="*/ 3 w 134"/>
                <a:gd name="T3" fmla="*/ 50 h 167"/>
                <a:gd name="T4" fmla="*/ 20 w 134"/>
                <a:gd name="T5" fmla="*/ 23 h 167"/>
                <a:gd name="T6" fmla="*/ 40 w 134"/>
                <a:gd name="T7" fmla="*/ 7 h 167"/>
                <a:gd name="T8" fmla="*/ 67 w 134"/>
                <a:gd name="T9" fmla="*/ 0 h 167"/>
                <a:gd name="T10" fmla="*/ 94 w 134"/>
                <a:gd name="T11" fmla="*/ 7 h 167"/>
                <a:gd name="T12" fmla="*/ 114 w 134"/>
                <a:gd name="T13" fmla="*/ 23 h 167"/>
                <a:gd name="T14" fmla="*/ 127 w 134"/>
                <a:gd name="T15" fmla="*/ 50 h 167"/>
                <a:gd name="T16" fmla="*/ 134 w 134"/>
                <a:gd name="T17" fmla="*/ 84 h 167"/>
                <a:gd name="T18" fmla="*/ 127 w 134"/>
                <a:gd name="T19" fmla="*/ 114 h 167"/>
                <a:gd name="T20" fmla="*/ 114 w 134"/>
                <a:gd name="T21" fmla="*/ 141 h 167"/>
                <a:gd name="T22" fmla="*/ 94 w 134"/>
                <a:gd name="T23" fmla="*/ 161 h 167"/>
                <a:gd name="T24" fmla="*/ 67 w 134"/>
                <a:gd name="T25" fmla="*/ 167 h 167"/>
                <a:gd name="T26" fmla="*/ 40 w 134"/>
                <a:gd name="T27" fmla="*/ 161 h 167"/>
                <a:gd name="T28" fmla="*/ 20 w 134"/>
                <a:gd name="T29" fmla="*/ 141 h 167"/>
                <a:gd name="T30" fmla="*/ 3 w 134"/>
                <a:gd name="T31" fmla="*/ 114 h 167"/>
                <a:gd name="T32" fmla="*/ 0 w 134"/>
                <a:gd name="T33" fmla="*/ 84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4"/>
                <a:gd name="T52" fmla="*/ 0 h 167"/>
                <a:gd name="T53" fmla="*/ 134 w 13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4" h="167">
                  <a:moveTo>
                    <a:pt x="0" y="84"/>
                  </a:moveTo>
                  <a:lnTo>
                    <a:pt x="3" y="50"/>
                  </a:lnTo>
                  <a:lnTo>
                    <a:pt x="20" y="23"/>
                  </a:lnTo>
                  <a:lnTo>
                    <a:pt x="40" y="7"/>
                  </a:lnTo>
                  <a:lnTo>
                    <a:pt x="67" y="0"/>
                  </a:lnTo>
                  <a:lnTo>
                    <a:pt x="94" y="7"/>
                  </a:lnTo>
                  <a:lnTo>
                    <a:pt x="114" y="23"/>
                  </a:lnTo>
                  <a:lnTo>
                    <a:pt x="127" y="50"/>
                  </a:lnTo>
                  <a:lnTo>
                    <a:pt x="134" y="84"/>
                  </a:lnTo>
                  <a:lnTo>
                    <a:pt x="127" y="114"/>
                  </a:lnTo>
                  <a:lnTo>
                    <a:pt x="114" y="141"/>
                  </a:lnTo>
                  <a:lnTo>
                    <a:pt x="94" y="161"/>
                  </a:lnTo>
                  <a:lnTo>
                    <a:pt x="67" y="167"/>
                  </a:lnTo>
                  <a:lnTo>
                    <a:pt x="40" y="161"/>
                  </a:lnTo>
                  <a:lnTo>
                    <a:pt x="20" y="141"/>
                  </a:lnTo>
                  <a:lnTo>
                    <a:pt x="3" y="114"/>
                  </a:lnTo>
                  <a:lnTo>
                    <a:pt x="0" y="84"/>
                  </a:lnTo>
                </a:path>
              </a:pathLst>
            </a:custGeom>
            <a:noFill/>
            <a:ln w="47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44039" name="Rectangle 124"/>
          <p:cNvSpPr>
            <a:spLocks noChangeArrowheads="1"/>
          </p:cNvSpPr>
          <p:nvPr/>
        </p:nvSpPr>
        <p:spPr bwMode="auto">
          <a:xfrm>
            <a:off x="1714500" y="1828801"/>
            <a:ext cx="102870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r>
              <a:rPr lang="en-GB" altLang="en-US" sz="1050" b="0">
                <a:solidFill>
                  <a:srgbClr val="000000"/>
                </a:solidFill>
                <a:latin typeface="Arial" panose="020B0604020202020204" pitchFamily="34" charset="0"/>
              </a:rPr>
              <a:t>Bank Customer</a:t>
            </a:r>
            <a:endParaRPr lang="en-GB" altLang="en-US" sz="1800" b="0">
              <a:latin typeface="Times New Roman" panose="02020603050405020304" pitchFamily="18" charset="0"/>
            </a:endParaRPr>
          </a:p>
        </p:txBody>
      </p:sp>
      <p:grpSp>
        <p:nvGrpSpPr>
          <p:cNvPr id="44040" name="Group 125"/>
          <p:cNvGrpSpPr/>
          <p:nvPr/>
        </p:nvGrpSpPr>
        <p:grpSpPr bwMode="auto">
          <a:xfrm>
            <a:off x="1943100" y="3028950"/>
            <a:ext cx="400050" cy="685800"/>
            <a:chOff x="1388" y="2084"/>
            <a:chExt cx="361" cy="758"/>
          </a:xfrm>
        </p:grpSpPr>
        <p:sp>
          <p:nvSpPr>
            <p:cNvPr id="44053" name="Freeform 126"/>
            <p:cNvSpPr/>
            <p:nvPr/>
          </p:nvSpPr>
          <p:spPr bwMode="auto">
            <a:xfrm>
              <a:off x="1502" y="2084"/>
              <a:ext cx="134" cy="167"/>
            </a:xfrm>
            <a:custGeom>
              <a:avLst/>
              <a:gdLst>
                <a:gd name="T0" fmla="*/ 0 w 134"/>
                <a:gd name="T1" fmla="*/ 84 h 167"/>
                <a:gd name="T2" fmla="*/ 3 w 134"/>
                <a:gd name="T3" fmla="*/ 50 h 167"/>
                <a:gd name="T4" fmla="*/ 20 w 134"/>
                <a:gd name="T5" fmla="*/ 23 h 167"/>
                <a:gd name="T6" fmla="*/ 40 w 134"/>
                <a:gd name="T7" fmla="*/ 7 h 167"/>
                <a:gd name="T8" fmla="*/ 67 w 134"/>
                <a:gd name="T9" fmla="*/ 0 h 167"/>
                <a:gd name="T10" fmla="*/ 94 w 134"/>
                <a:gd name="T11" fmla="*/ 7 h 167"/>
                <a:gd name="T12" fmla="*/ 114 w 134"/>
                <a:gd name="T13" fmla="*/ 23 h 167"/>
                <a:gd name="T14" fmla="*/ 127 w 134"/>
                <a:gd name="T15" fmla="*/ 50 h 167"/>
                <a:gd name="T16" fmla="*/ 134 w 134"/>
                <a:gd name="T17" fmla="*/ 84 h 167"/>
                <a:gd name="T18" fmla="*/ 127 w 134"/>
                <a:gd name="T19" fmla="*/ 114 h 167"/>
                <a:gd name="T20" fmla="*/ 114 w 134"/>
                <a:gd name="T21" fmla="*/ 141 h 167"/>
                <a:gd name="T22" fmla="*/ 94 w 134"/>
                <a:gd name="T23" fmla="*/ 161 h 167"/>
                <a:gd name="T24" fmla="*/ 67 w 134"/>
                <a:gd name="T25" fmla="*/ 167 h 167"/>
                <a:gd name="T26" fmla="*/ 40 w 134"/>
                <a:gd name="T27" fmla="*/ 161 h 167"/>
                <a:gd name="T28" fmla="*/ 20 w 134"/>
                <a:gd name="T29" fmla="*/ 141 h 167"/>
                <a:gd name="T30" fmla="*/ 3 w 134"/>
                <a:gd name="T31" fmla="*/ 114 h 167"/>
                <a:gd name="T32" fmla="*/ 0 w 134"/>
                <a:gd name="T33" fmla="*/ 84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4"/>
                <a:gd name="T52" fmla="*/ 0 h 167"/>
                <a:gd name="T53" fmla="*/ 134 w 13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4" h="167">
                  <a:moveTo>
                    <a:pt x="0" y="84"/>
                  </a:moveTo>
                  <a:lnTo>
                    <a:pt x="3" y="50"/>
                  </a:lnTo>
                  <a:lnTo>
                    <a:pt x="20" y="23"/>
                  </a:lnTo>
                  <a:lnTo>
                    <a:pt x="40" y="7"/>
                  </a:lnTo>
                  <a:lnTo>
                    <a:pt x="67" y="0"/>
                  </a:lnTo>
                  <a:lnTo>
                    <a:pt x="94" y="7"/>
                  </a:lnTo>
                  <a:lnTo>
                    <a:pt x="114" y="23"/>
                  </a:lnTo>
                  <a:lnTo>
                    <a:pt x="127" y="50"/>
                  </a:lnTo>
                  <a:lnTo>
                    <a:pt x="134" y="84"/>
                  </a:lnTo>
                  <a:lnTo>
                    <a:pt x="127" y="114"/>
                  </a:lnTo>
                  <a:lnTo>
                    <a:pt x="114" y="141"/>
                  </a:lnTo>
                  <a:lnTo>
                    <a:pt x="94" y="161"/>
                  </a:lnTo>
                  <a:lnTo>
                    <a:pt x="67" y="167"/>
                  </a:lnTo>
                  <a:lnTo>
                    <a:pt x="40" y="161"/>
                  </a:lnTo>
                  <a:lnTo>
                    <a:pt x="20" y="141"/>
                  </a:lnTo>
                  <a:lnTo>
                    <a:pt x="3" y="114"/>
                  </a:lnTo>
                  <a:lnTo>
                    <a:pt x="0" y="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sz="1050"/>
            </a:p>
          </p:txBody>
        </p:sp>
        <p:sp>
          <p:nvSpPr>
            <p:cNvPr id="44054" name="Line 127"/>
            <p:cNvSpPr>
              <a:spLocks noChangeShapeType="1"/>
            </p:cNvSpPr>
            <p:nvPr/>
          </p:nvSpPr>
          <p:spPr bwMode="auto">
            <a:xfrm>
              <a:off x="1388" y="2335"/>
              <a:ext cx="361" cy="1"/>
            </a:xfrm>
            <a:prstGeom prst="line">
              <a:avLst/>
            </a:prstGeom>
            <a:noFill/>
            <a:ln w="4763">
              <a:solidFill>
                <a:srgbClr val="000000"/>
              </a:solidFill>
              <a:round/>
            </a:ln>
            <a:extLst>
              <a:ext uri="{909E8E84-426E-40DD-AFC4-6F175D3DCCD1}">
                <a14:hiddenFill xmlns:a14="http://schemas.microsoft.com/office/drawing/2010/main">
                  <a:noFill/>
                </a14:hiddenFill>
              </a:ext>
            </a:extLst>
          </p:spPr>
          <p:txBody>
            <a:bodyPr/>
            <a:lstStyle/>
            <a:p>
              <a:endParaRPr lang="en-GB" sz="1050"/>
            </a:p>
          </p:txBody>
        </p:sp>
        <p:sp>
          <p:nvSpPr>
            <p:cNvPr id="44055" name="Line 128"/>
            <p:cNvSpPr>
              <a:spLocks noChangeShapeType="1"/>
            </p:cNvSpPr>
            <p:nvPr/>
          </p:nvSpPr>
          <p:spPr bwMode="auto">
            <a:xfrm>
              <a:off x="1569" y="2619"/>
              <a:ext cx="134" cy="218"/>
            </a:xfrm>
            <a:prstGeom prst="line">
              <a:avLst/>
            </a:prstGeom>
            <a:noFill/>
            <a:ln w="4763">
              <a:solidFill>
                <a:srgbClr val="000000"/>
              </a:solidFill>
              <a:round/>
            </a:ln>
            <a:extLst>
              <a:ext uri="{909E8E84-426E-40DD-AFC4-6F175D3DCCD1}">
                <a14:hiddenFill xmlns:a14="http://schemas.microsoft.com/office/drawing/2010/main">
                  <a:noFill/>
                </a14:hiddenFill>
              </a:ext>
            </a:extLst>
          </p:spPr>
          <p:txBody>
            <a:bodyPr/>
            <a:lstStyle/>
            <a:p>
              <a:endParaRPr lang="en-GB" sz="1050"/>
            </a:p>
          </p:txBody>
        </p:sp>
        <p:sp>
          <p:nvSpPr>
            <p:cNvPr id="44056" name="Freeform 129"/>
            <p:cNvSpPr/>
            <p:nvPr/>
          </p:nvSpPr>
          <p:spPr bwMode="auto">
            <a:xfrm>
              <a:off x="1440" y="2256"/>
              <a:ext cx="134" cy="586"/>
            </a:xfrm>
            <a:custGeom>
              <a:avLst/>
              <a:gdLst>
                <a:gd name="T0" fmla="*/ 134 w 134"/>
                <a:gd name="T1" fmla="*/ 0 h 586"/>
                <a:gd name="T2" fmla="*/ 134 w 134"/>
                <a:gd name="T3" fmla="*/ 368 h 586"/>
                <a:gd name="T4" fmla="*/ 0 w 134"/>
                <a:gd name="T5" fmla="*/ 586 h 586"/>
                <a:gd name="T6" fmla="*/ 0 60000 65536"/>
                <a:gd name="T7" fmla="*/ 0 60000 65536"/>
                <a:gd name="T8" fmla="*/ 0 60000 65536"/>
                <a:gd name="T9" fmla="*/ 0 w 134"/>
                <a:gd name="T10" fmla="*/ 0 h 586"/>
                <a:gd name="T11" fmla="*/ 134 w 134"/>
                <a:gd name="T12" fmla="*/ 586 h 586"/>
              </a:gdLst>
              <a:ahLst/>
              <a:cxnLst>
                <a:cxn ang="T6">
                  <a:pos x="T0" y="T1"/>
                </a:cxn>
                <a:cxn ang="T7">
                  <a:pos x="T2" y="T3"/>
                </a:cxn>
                <a:cxn ang="T8">
                  <a:pos x="T4" y="T5"/>
                </a:cxn>
              </a:cxnLst>
              <a:rect l="T9" t="T10" r="T11" b="T12"/>
              <a:pathLst>
                <a:path w="134" h="586">
                  <a:moveTo>
                    <a:pt x="134" y="0"/>
                  </a:moveTo>
                  <a:lnTo>
                    <a:pt x="134" y="368"/>
                  </a:lnTo>
                  <a:lnTo>
                    <a:pt x="0" y="586"/>
                  </a:lnTo>
                </a:path>
              </a:pathLst>
            </a:custGeom>
            <a:noFill/>
            <a:ln w="47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4057" name="Freeform 130"/>
            <p:cNvSpPr/>
            <p:nvPr/>
          </p:nvSpPr>
          <p:spPr bwMode="auto">
            <a:xfrm>
              <a:off x="1502" y="2084"/>
              <a:ext cx="134" cy="167"/>
            </a:xfrm>
            <a:custGeom>
              <a:avLst/>
              <a:gdLst>
                <a:gd name="T0" fmla="*/ 0 w 134"/>
                <a:gd name="T1" fmla="*/ 84 h 167"/>
                <a:gd name="T2" fmla="*/ 3 w 134"/>
                <a:gd name="T3" fmla="*/ 50 h 167"/>
                <a:gd name="T4" fmla="*/ 20 w 134"/>
                <a:gd name="T5" fmla="*/ 23 h 167"/>
                <a:gd name="T6" fmla="*/ 40 w 134"/>
                <a:gd name="T7" fmla="*/ 7 h 167"/>
                <a:gd name="T8" fmla="*/ 67 w 134"/>
                <a:gd name="T9" fmla="*/ 0 h 167"/>
                <a:gd name="T10" fmla="*/ 94 w 134"/>
                <a:gd name="T11" fmla="*/ 7 h 167"/>
                <a:gd name="T12" fmla="*/ 114 w 134"/>
                <a:gd name="T13" fmla="*/ 23 h 167"/>
                <a:gd name="T14" fmla="*/ 127 w 134"/>
                <a:gd name="T15" fmla="*/ 50 h 167"/>
                <a:gd name="T16" fmla="*/ 134 w 134"/>
                <a:gd name="T17" fmla="*/ 84 h 167"/>
                <a:gd name="T18" fmla="*/ 127 w 134"/>
                <a:gd name="T19" fmla="*/ 114 h 167"/>
                <a:gd name="T20" fmla="*/ 114 w 134"/>
                <a:gd name="T21" fmla="*/ 141 h 167"/>
                <a:gd name="T22" fmla="*/ 94 w 134"/>
                <a:gd name="T23" fmla="*/ 161 h 167"/>
                <a:gd name="T24" fmla="*/ 67 w 134"/>
                <a:gd name="T25" fmla="*/ 167 h 167"/>
                <a:gd name="T26" fmla="*/ 40 w 134"/>
                <a:gd name="T27" fmla="*/ 161 h 167"/>
                <a:gd name="T28" fmla="*/ 20 w 134"/>
                <a:gd name="T29" fmla="*/ 141 h 167"/>
                <a:gd name="T30" fmla="*/ 3 w 134"/>
                <a:gd name="T31" fmla="*/ 114 h 167"/>
                <a:gd name="T32" fmla="*/ 0 w 134"/>
                <a:gd name="T33" fmla="*/ 84 h 1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4"/>
                <a:gd name="T52" fmla="*/ 0 h 167"/>
                <a:gd name="T53" fmla="*/ 134 w 134"/>
                <a:gd name="T54" fmla="*/ 167 h 1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4" h="167">
                  <a:moveTo>
                    <a:pt x="0" y="84"/>
                  </a:moveTo>
                  <a:lnTo>
                    <a:pt x="3" y="50"/>
                  </a:lnTo>
                  <a:lnTo>
                    <a:pt x="20" y="23"/>
                  </a:lnTo>
                  <a:lnTo>
                    <a:pt x="40" y="7"/>
                  </a:lnTo>
                  <a:lnTo>
                    <a:pt x="67" y="0"/>
                  </a:lnTo>
                  <a:lnTo>
                    <a:pt x="94" y="7"/>
                  </a:lnTo>
                  <a:lnTo>
                    <a:pt x="114" y="23"/>
                  </a:lnTo>
                  <a:lnTo>
                    <a:pt x="127" y="50"/>
                  </a:lnTo>
                  <a:lnTo>
                    <a:pt x="134" y="84"/>
                  </a:lnTo>
                  <a:lnTo>
                    <a:pt x="127" y="114"/>
                  </a:lnTo>
                  <a:lnTo>
                    <a:pt x="114" y="141"/>
                  </a:lnTo>
                  <a:lnTo>
                    <a:pt x="94" y="161"/>
                  </a:lnTo>
                  <a:lnTo>
                    <a:pt x="67" y="167"/>
                  </a:lnTo>
                  <a:lnTo>
                    <a:pt x="40" y="161"/>
                  </a:lnTo>
                  <a:lnTo>
                    <a:pt x="20" y="141"/>
                  </a:lnTo>
                  <a:lnTo>
                    <a:pt x="3" y="114"/>
                  </a:lnTo>
                  <a:lnTo>
                    <a:pt x="0" y="84"/>
                  </a:lnTo>
                </a:path>
              </a:pathLst>
            </a:custGeom>
            <a:noFill/>
            <a:ln w="476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grpSp>
      <p:sp>
        <p:nvSpPr>
          <p:cNvPr id="44041" name="Rectangle 131"/>
          <p:cNvSpPr>
            <a:spLocks noChangeArrowheads="1"/>
          </p:cNvSpPr>
          <p:nvPr/>
        </p:nvSpPr>
        <p:spPr bwMode="auto">
          <a:xfrm>
            <a:off x="1600200" y="3829050"/>
            <a:ext cx="10287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0"/>
              </a:spcBef>
              <a:buClrTx/>
              <a:buSzTx/>
              <a:buFontTx/>
              <a:buNone/>
            </a:pPr>
            <a:r>
              <a:rPr lang="en-GB" altLang="en-US" sz="1050" b="0">
                <a:solidFill>
                  <a:srgbClr val="000000"/>
                </a:solidFill>
                <a:latin typeface="Arial" panose="020B0604020202020204" pitchFamily="34" charset="0"/>
              </a:rPr>
              <a:t>Computer Bank Customer</a:t>
            </a:r>
            <a:endParaRPr lang="en-GB" altLang="en-US" sz="1800" b="0">
              <a:latin typeface="Times New Roman" panose="02020603050405020304" pitchFamily="18" charset="0"/>
            </a:endParaRPr>
          </a:p>
        </p:txBody>
      </p:sp>
      <p:sp>
        <p:nvSpPr>
          <p:cNvPr id="44042" name="Freeform 132">
            <a:hlinkClick r:id="" action="ppaction://noaction">
              <a:snd r:embed="rId1" name="applause.wav"/>
            </a:hlinkClick>
          </p:cNvPr>
          <p:cNvSpPr/>
          <p:nvPr/>
        </p:nvSpPr>
        <p:spPr bwMode="auto">
          <a:xfrm>
            <a:off x="4000500" y="3086101"/>
            <a:ext cx="1543050" cy="583406"/>
          </a:xfrm>
          <a:custGeom>
            <a:avLst/>
            <a:gdLst>
              <a:gd name="T0" fmla="*/ 0 w 944"/>
              <a:gd name="T1" fmla="*/ 2147483647 h 314"/>
              <a:gd name="T2" fmla="*/ 2147483647 w 944"/>
              <a:gd name="T3" fmla="*/ 2147483647 h 314"/>
              <a:gd name="T4" fmla="*/ 2147483647 w 944"/>
              <a:gd name="T5" fmla="*/ 2147483647 h 314"/>
              <a:gd name="T6" fmla="*/ 2147483647 w 944"/>
              <a:gd name="T7" fmla="*/ 2147483647 h 314"/>
              <a:gd name="T8" fmla="*/ 2147483647 w 944"/>
              <a:gd name="T9" fmla="*/ 2147483647 h 314"/>
              <a:gd name="T10" fmla="*/ 2147483647 w 944"/>
              <a:gd name="T11" fmla="*/ 2147483647 h 314"/>
              <a:gd name="T12" fmla="*/ 2147483647 w 944"/>
              <a:gd name="T13" fmla="*/ 2147483647 h 314"/>
              <a:gd name="T14" fmla="*/ 2147483647 w 944"/>
              <a:gd name="T15" fmla="*/ 2147483647 h 314"/>
              <a:gd name="T16" fmla="*/ 2147483647 w 944"/>
              <a:gd name="T17" fmla="*/ 0 h 314"/>
              <a:gd name="T18" fmla="*/ 2147483647 w 944"/>
              <a:gd name="T19" fmla="*/ 0 h 314"/>
              <a:gd name="T20" fmla="*/ 2147483647 w 944"/>
              <a:gd name="T21" fmla="*/ 2147483647 h 314"/>
              <a:gd name="T22" fmla="*/ 2147483647 w 944"/>
              <a:gd name="T23" fmla="*/ 2147483647 h 314"/>
              <a:gd name="T24" fmla="*/ 2147483647 w 944"/>
              <a:gd name="T25" fmla="*/ 2147483647 h 314"/>
              <a:gd name="T26" fmla="*/ 2147483647 w 944"/>
              <a:gd name="T27" fmla="*/ 2147483647 h 314"/>
              <a:gd name="T28" fmla="*/ 2147483647 w 944"/>
              <a:gd name="T29" fmla="*/ 2147483647 h 314"/>
              <a:gd name="T30" fmla="*/ 2147483647 w 944"/>
              <a:gd name="T31" fmla="*/ 2147483647 h 314"/>
              <a:gd name="T32" fmla="*/ 2147483647 w 944"/>
              <a:gd name="T33" fmla="*/ 2147483647 h 314"/>
              <a:gd name="T34" fmla="*/ 2147483647 w 944"/>
              <a:gd name="T35" fmla="*/ 2147483647 h 314"/>
              <a:gd name="T36" fmla="*/ 2147483647 w 944"/>
              <a:gd name="T37" fmla="*/ 2147483647 h 314"/>
              <a:gd name="T38" fmla="*/ 2147483647 w 944"/>
              <a:gd name="T39" fmla="*/ 2147483647 h 314"/>
              <a:gd name="T40" fmla="*/ 2147483647 w 944"/>
              <a:gd name="T41" fmla="*/ 2147483647 h 314"/>
              <a:gd name="T42" fmla="*/ 2147483647 w 944"/>
              <a:gd name="T43" fmla="*/ 2147483647 h 314"/>
              <a:gd name="T44" fmla="*/ 2147483647 w 944"/>
              <a:gd name="T45" fmla="*/ 2147483647 h 314"/>
              <a:gd name="T46" fmla="*/ 2147483647 w 944"/>
              <a:gd name="T47" fmla="*/ 2147483647 h 314"/>
              <a:gd name="T48" fmla="*/ 2147483647 w 944"/>
              <a:gd name="T49" fmla="*/ 2147483647 h 314"/>
              <a:gd name="T50" fmla="*/ 2147483647 w 944"/>
              <a:gd name="T51" fmla="*/ 2147483647 h 314"/>
              <a:gd name="T52" fmla="*/ 2147483647 w 944"/>
              <a:gd name="T53" fmla="*/ 2147483647 h 314"/>
              <a:gd name="T54" fmla="*/ 2147483647 w 944"/>
              <a:gd name="T55" fmla="*/ 2147483647 h 314"/>
              <a:gd name="T56" fmla="*/ 2147483647 w 944"/>
              <a:gd name="T57" fmla="*/ 2147483647 h 314"/>
              <a:gd name="T58" fmla="*/ 2147483647 w 944"/>
              <a:gd name="T59" fmla="*/ 2147483647 h 314"/>
              <a:gd name="T60" fmla="*/ 2147483647 w 944"/>
              <a:gd name="T61" fmla="*/ 2147483647 h 314"/>
              <a:gd name="T62" fmla="*/ 2147483647 w 944"/>
              <a:gd name="T63" fmla="*/ 2147483647 h 314"/>
              <a:gd name="T64" fmla="*/ 2147483647 w 944"/>
              <a:gd name="T65" fmla="*/ 2147483647 h 314"/>
              <a:gd name="T66" fmla="*/ 2147483647 w 944"/>
              <a:gd name="T67" fmla="*/ 2147483647 h 314"/>
              <a:gd name="T68" fmla="*/ 0 w 944"/>
              <a:gd name="T69" fmla="*/ 2147483647 h 3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4"/>
              <a:gd name="T106" fmla="*/ 0 h 314"/>
              <a:gd name="T107" fmla="*/ 944 w 944"/>
              <a:gd name="T108" fmla="*/ 314 h 3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4" h="314">
                <a:moveTo>
                  <a:pt x="0" y="155"/>
                </a:moveTo>
                <a:lnTo>
                  <a:pt x="9" y="126"/>
                </a:lnTo>
                <a:lnTo>
                  <a:pt x="34" y="101"/>
                </a:lnTo>
                <a:lnTo>
                  <a:pt x="71" y="76"/>
                </a:lnTo>
                <a:lnTo>
                  <a:pt x="126" y="50"/>
                </a:lnTo>
                <a:lnTo>
                  <a:pt x="188" y="29"/>
                </a:lnTo>
                <a:lnTo>
                  <a:pt x="263" y="17"/>
                </a:lnTo>
                <a:lnTo>
                  <a:pt x="343" y="4"/>
                </a:lnTo>
                <a:lnTo>
                  <a:pt x="430" y="0"/>
                </a:lnTo>
                <a:lnTo>
                  <a:pt x="514" y="0"/>
                </a:lnTo>
                <a:lnTo>
                  <a:pt x="601" y="4"/>
                </a:lnTo>
                <a:lnTo>
                  <a:pt x="681" y="17"/>
                </a:lnTo>
                <a:lnTo>
                  <a:pt x="756" y="29"/>
                </a:lnTo>
                <a:lnTo>
                  <a:pt x="818" y="50"/>
                </a:lnTo>
                <a:lnTo>
                  <a:pt x="873" y="76"/>
                </a:lnTo>
                <a:lnTo>
                  <a:pt x="910" y="101"/>
                </a:lnTo>
                <a:lnTo>
                  <a:pt x="935" y="126"/>
                </a:lnTo>
                <a:lnTo>
                  <a:pt x="944" y="155"/>
                </a:lnTo>
                <a:lnTo>
                  <a:pt x="935" y="184"/>
                </a:lnTo>
                <a:lnTo>
                  <a:pt x="910" y="214"/>
                </a:lnTo>
                <a:lnTo>
                  <a:pt x="873" y="239"/>
                </a:lnTo>
                <a:lnTo>
                  <a:pt x="818" y="264"/>
                </a:lnTo>
                <a:lnTo>
                  <a:pt x="756" y="281"/>
                </a:lnTo>
                <a:lnTo>
                  <a:pt x="681" y="298"/>
                </a:lnTo>
                <a:lnTo>
                  <a:pt x="601" y="310"/>
                </a:lnTo>
                <a:lnTo>
                  <a:pt x="514" y="314"/>
                </a:lnTo>
                <a:lnTo>
                  <a:pt x="430" y="314"/>
                </a:lnTo>
                <a:lnTo>
                  <a:pt x="343" y="310"/>
                </a:lnTo>
                <a:lnTo>
                  <a:pt x="263" y="298"/>
                </a:lnTo>
                <a:lnTo>
                  <a:pt x="188" y="281"/>
                </a:lnTo>
                <a:lnTo>
                  <a:pt x="126" y="264"/>
                </a:lnTo>
                <a:lnTo>
                  <a:pt x="71" y="239"/>
                </a:lnTo>
                <a:lnTo>
                  <a:pt x="34" y="214"/>
                </a:lnTo>
                <a:lnTo>
                  <a:pt x="9" y="184"/>
                </a:lnTo>
                <a:lnTo>
                  <a:pt x="0" y="155"/>
                </a:lnTo>
                <a:close/>
              </a:path>
            </a:pathLst>
          </a:custGeom>
          <a:solidFill>
            <a:srgbClr val="FFFFFF"/>
          </a:solidFill>
          <a:ln w="6350">
            <a:solidFill>
              <a:srgbClr val="000000"/>
            </a:solidFill>
            <a:round/>
          </a:ln>
        </p:spPr>
        <p:txBody>
          <a:bodyPr/>
          <a:lstStyle/>
          <a:p>
            <a:endParaRPr lang="en-GB" sz="1050"/>
          </a:p>
        </p:txBody>
      </p:sp>
      <p:sp>
        <p:nvSpPr>
          <p:cNvPr id="44043" name="Rectangle 133"/>
          <p:cNvSpPr>
            <a:spLocks noChangeArrowheads="1"/>
          </p:cNvSpPr>
          <p:nvPr/>
        </p:nvSpPr>
        <p:spPr bwMode="auto">
          <a:xfrm>
            <a:off x="4057651" y="3200401"/>
            <a:ext cx="143113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0"/>
              </a:spcBef>
              <a:buClrTx/>
              <a:buSzTx/>
              <a:buFontTx/>
              <a:buNone/>
            </a:pPr>
            <a:r>
              <a:rPr lang="en-GB" altLang="en-US" sz="1250" b="0" dirty="0">
                <a:solidFill>
                  <a:srgbClr val="000000"/>
                </a:solidFill>
                <a:latin typeface="Arial" panose="020B0604020202020204"/>
                <a:ea typeface="MS PGothic" panose="020B0600070205080204" pitchFamily="34" charset="-128"/>
              </a:rPr>
              <a:t>Check Balance by Computer</a:t>
            </a:r>
            <a:endParaRPr lang="en-GB" altLang="en-US" sz="1250" b="0" dirty="0">
              <a:latin typeface="Arial" panose="020B0604020202020204"/>
              <a:ea typeface="MS PGothic" panose="020B0600070205080204" pitchFamily="34" charset="-128"/>
            </a:endParaRPr>
          </a:p>
        </p:txBody>
      </p:sp>
      <p:sp>
        <p:nvSpPr>
          <p:cNvPr id="44044" name="Line 136"/>
          <p:cNvSpPr>
            <a:spLocks noChangeShapeType="1"/>
          </p:cNvSpPr>
          <p:nvPr/>
        </p:nvSpPr>
        <p:spPr bwMode="auto">
          <a:xfrm>
            <a:off x="2625539" y="1526241"/>
            <a:ext cx="1032061" cy="16809"/>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
        <p:nvSpPr>
          <p:cNvPr id="44045" name="Freeform 142"/>
          <p:cNvSpPr/>
          <p:nvPr/>
        </p:nvSpPr>
        <p:spPr bwMode="auto">
          <a:xfrm rot="19506913">
            <a:off x="2113360" y="2041923"/>
            <a:ext cx="139303" cy="159544"/>
          </a:xfrm>
          <a:custGeom>
            <a:avLst/>
            <a:gdLst>
              <a:gd name="T0" fmla="*/ 2147483647 w 117"/>
              <a:gd name="T1" fmla="*/ 2147483647 h 134"/>
              <a:gd name="T2" fmla="*/ 2147483647 w 117"/>
              <a:gd name="T3" fmla="*/ 0 h 134"/>
              <a:gd name="T4" fmla="*/ 0 w 117"/>
              <a:gd name="T5" fmla="*/ 2147483647 h 134"/>
              <a:gd name="T6" fmla="*/ 2147483647 w 117"/>
              <a:gd name="T7" fmla="*/ 2147483647 h 134"/>
              <a:gd name="T8" fmla="*/ 0 60000 65536"/>
              <a:gd name="T9" fmla="*/ 0 60000 65536"/>
              <a:gd name="T10" fmla="*/ 0 60000 65536"/>
              <a:gd name="T11" fmla="*/ 0 60000 65536"/>
              <a:gd name="T12" fmla="*/ 0 w 117"/>
              <a:gd name="T13" fmla="*/ 0 h 134"/>
              <a:gd name="T14" fmla="*/ 117 w 117"/>
              <a:gd name="T15" fmla="*/ 134 h 134"/>
            </a:gdLst>
            <a:ahLst/>
            <a:cxnLst>
              <a:cxn ang="T8">
                <a:pos x="T0" y="T1"/>
              </a:cxn>
              <a:cxn ang="T9">
                <a:pos x="T2" y="T3"/>
              </a:cxn>
              <a:cxn ang="T10">
                <a:pos x="T4" y="T5"/>
              </a:cxn>
              <a:cxn ang="T11">
                <a:pos x="T6" y="T7"/>
              </a:cxn>
            </a:cxnLst>
            <a:rect l="T12" t="T13" r="T14" b="T15"/>
            <a:pathLst>
              <a:path w="117" h="134">
                <a:moveTo>
                  <a:pt x="72" y="134"/>
                </a:moveTo>
                <a:lnTo>
                  <a:pt x="117" y="0"/>
                </a:lnTo>
                <a:lnTo>
                  <a:pt x="0" y="80"/>
                </a:lnTo>
                <a:lnTo>
                  <a:pt x="72" y="134"/>
                </a:lnTo>
              </a:path>
            </a:pathLst>
          </a:cu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4046" name="Line 143"/>
          <p:cNvSpPr>
            <a:spLocks noChangeShapeType="1"/>
          </p:cNvSpPr>
          <p:nvPr/>
        </p:nvSpPr>
        <p:spPr bwMode="auto">
          <a:xfrm flipH="1">
            <a:off x="2171700" y="2171700"/>
            <a:ext cx="0" cy="8001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
        <p:nvSpPr>
          <p:cNvPr id="44047" name="Freeform 144"/>
          <p:cNvSpPr/>
          <p:nvPr/>
        </p:nvSpPr>
        <p:spPr bwMode="auto">
          <a:xfrm rot="19506913">
            <a:off x="4513660" y="1927623"/>
            <a:ext cx="139303" cy="159544"/>
          </a:xfrm>
          <a:custGeom>
            <a:avLst/>
            <a:gdLst>
              <a:gd name="T0" fmla="*/ 2147483647 w 117"/>
              <a:gd name="T1" fmla="*/ 2147483647 h 134"/>
              <a:gd name="T2" fmla="*/ 2147483647 w 117"/>
              <a:gd name="T3" fmla="*/ 0 h 134"/>
              <a:gd name="T4" fmla="*/ 0 w 117"/>
              <a:gd name="T5" fmla="*/ 2147483647 h 134"/>
              <a:gd name="T6" fmla="*/ 2147483647 w 117"/>
              <a:gd name="T7" fmla="*/ 2147483647 h 134"/>
              <a:gd name="T8" fmla="*/ 0 60000 65536"/>
              <a:gd name="T9" fmla="*/ 0 60000 65536"/>
              <a:gd name="T10" fmla="*/ 0 60000 65536"/>
              <a:gd name="T11" fmla="*/ 0 60000 65536"/>
              <a:gd name="T12" fmla="*/ 0 w 117"/>
              <a:gd name="T13" fmla="*/ 0 h 134"/>
              <a:gd name="T14" fmla="*/ 117 w 117"/>
              <a:gd name="T15" fmla="*/ 134 h 134"/>
            </a:gdLst>
            <a:ahLst/>
            <a:cxnLst>
              <a:cxn ang="T8">
                <a:pos x="T0" y="T1"/>
              </a:cxn>
              <a:cxn ang="T9">
                <a:pos x="T2" y="T3"/>
              </a:cxn>
              <a:cxn ang="T10">
                <a:pos x="T4" y="T5"/>
              </a:cxn>
              <a:cxn ang="T11">
                <a:pos x="T6" y="T7"/>
              </a:cxn>
            </a:cxnLst>
            <a:rect l="T12" t="T13" r="T14" b="T15"/>
            <a:pathLst>
              <a:path w="117" h="134">
                <a:moveTo>
                  <a:pt x="72" y="134"/>
                </a:moveTo>
                <a:lnTo>
                  <a:pt x="117" y="0"/>
                </a:lnTo>
                <a:lnTo>
                  <a:pt x="0" y="80"/>
                </a:lnTo>
                <a:lnTo>
                  <a:pt x="72" y="134"/>
                </a:lnTo>
              </a:path>
            </a:pathLst>
          </a:cu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4048" name="Line 145"/>
          <p:cNvSpPr>
            <a:spLocks noChangeShapeType="1"/>
          </p:cNvSpPr>
          <p:nvPr/>
        </p:nvSpPr>
        <p:spPr bwMode="auto">
          <a:xfrm flipH="1">
            <a:off x="4572000" y="2057400"/>
            <a:ext cx="0" cy="8001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
        <p:nvSpPr>
          <p:cNvPr id="44049" name="Line 146"/>
          <p:cNvSpPr>
            <a:spLocks noChangeShapeType="1"/>
          </p:cNvSpPr>
          <p:nvPr/>
        </p:nvSpPr>
        <p:spPr bwMode="auto">
          <a:xfrm>
            <a:off x="2519362" y="3381375"/>
            <a:ext cx="1243013"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
        <p:nvSpPr>
          <p:cNvPr id="44050" name="Line 147"/>
          <p:cNvSpPr>
            <a:spLocks noChangeShapeType="1"/>
          </p:cNvSpPr>
          <p:nvPr/>
        </p:nvSpPr>
        <p:spPr bwMode="auto">
          <a:xfrm>
            <a:off x="2736056" y="1815704"/>
            <a:ext cx="1133475" cy="118824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en-GB" sz="1050"/>
          </a:p>
        </p:txBody>
      </p:sp>
      <p:sp>
        <p:nvSpPr>
          <p:cNvPr id="44051" name="Line 148"/>
          <p:cNvSpPr>
            <a:spLocks noChangeShapeType="1"/>
          </p:cNvSpPr>
          <p:nvPr/>
        </p:nvSpPr>
        <p:spPr bwMode="auto">
          <a:xfrm flipH="1" flipV="1">
            <a:off x="2736056" y="2301479"/>
            <a:ext cx="971550" cy="161925"/>
          </a:xfrm>
          <a:prstGeom prst="line">
            <a:avLst/>
          </a:prstGeom>
          <a:noFill/>
          <a:ln w="12700">
            <a:solidFill>
              <a:srgbClr val="FF0000"/>
            </a:solidFill>
            <a:round/>
          </a:ln>
          <a:extLst>
            <a:ext uri="{909E8E84-426E-40DD-AFC4-6F175D3DCCD1}">
              <a14:hiddenFill xmlns:a14="http://schemas.microsoft.com/office/drawing/2010/main">
                <a:noFill/>
              </a14:hiddenFill>
            </a:ext>
          </a:extLst>
        </p:spPr>
        <p:txBody>
          <a:bodyPr wrap="none" anchor="ctr"/>
          <a:lstStyle/>
          <a:p>
            <a:endParaRPr lang="en-GB" sz="1050"/>
          </a:p>
        </p:txBody>
      </p:sp>
      <p:sp>
        <p:nvSpPr>
          <p:cNvPr id="44052" name="Line 149"/>
          <p:cNvSpPr>
            <a:spLocks noChangeShapeType="1"/>
          </p:cNvSpPr>
          <p:nvPr/>
        </p:nvSpPr>
        <p:spPr bwMode="auto">
          <a:xfrm flipH="1">
            <a:off x="3059907" y="1977629"/>
            <a:ext cx="432197" cy="864394"/>
          </a:xfrm>
          <a:prstGeom prst="line">
            <a:avLst/>
          </a:prstGeom>
          <a:noFill/>
          <a:ln w="12700">
            <a:solidFill>
              <a:srgbClr val="FF0000"/>
            </a:solidFill>
            <a:round/>
          </a:ln>
          <a:extLst>
            <a:ext uri="{909E8E84-426E-40DD-AFC4-6F175D3DCCD1}">
              <a14:hiddenFill xmlns:a14="http://schemas.microsoft.com/office/drawing/2010/main">
                <a:noFill/>
              </a14:hiddenFill>
            </a:ext>
          </a:extLst>
        </p:spPr>
        <p:txBody>
          <a:bodyPr wrap="none" anchor="ctr"/>
          <a:lstStyle/>
          <a:p>
            <a:endParaRPr lang="en-GB" sz="10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GB" altLang="en-US">
                <a:ea typeface="MS PGothic" panose="020B0600070205080204" pitchFamily="34" charset="-128"/>
              </a:rPr>
              <a:t>Use Cases </a:t>
            </a:r>
            <a:endParaRPr lang="en-GB" altLang="en-US">
              <a:ea typeface="MS PGothic" panose="020B0600070205080204" pitchFamily="34" charset="-128"/>
            </a:endParaRPr>
          </a:p>
        </p:txBody>
      </p:sp>
      <p:graphicFrame>
        <p:nvGraphicFramePr>
          <p:cNvPr id="46082" name="Object 2"/>
          <p:cNvGraphicFramePr>
            <a:graphicFrameLocks noChangeAspect="1"/>
          </p:cNvGraphicFramePr>
          <p:nvPr/>
        </p:nvGraphicFramePr>
        <p:xfrm>
          <a:off x="5029200" y="1702927"/>
          <a:ext cx="1028700" cy="341710"/>
        </p:xfrm>
        <a:graphic>
          <a:graphicData uri="http://schemas.openxmlformats.org/presentationml/2006/ole">
            <mc:AlternateContent xmlns:mc="http://schemas.openxmlformats.org/markup-compatibility/2006">
              <mc:Choice xmlns:v="urn:schemas-microsoft-com:vml" Requires="v">
                <p:oleObj spid="_x0000_s0" name="VISIO" r:id="rId1" imgW="1042670" imgH="347345" progId="Visio.Drawing.5">
                  <p:embed/>
                </p:oleObj>
              </mc:Choice>
              <mc:Fallback>
                <p:oleObj name="VISIO" r:id="rId1" imgW="1042670" imgH="347345" progId="Visio.Drawing.5">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702927"/>
                        <a:ext cx="1028700" cy="341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6083" name="Text Box 18"/>
          <p:cNvSpPr txBox="1">
            <a:spLocks noChangeArrowheads="1"/>
          </p:cNvSpPr>
          <p:nvPr/>
        </p:nvSpPr>
        <p:spPr bwMode="auto">
          <a:xfrm>
            <a:off x="5143500" y="1614821"/>
            <a:ext cx="9589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GB" altLang="en-US" sz="1050" b="0">
                <a:latin typeface="Arial" panose="020B0604020202020204" pitchFamily="34" charset="0"/>
              </a:rPr>
              <a:t>&lt;&lt;</a:t>
            </a:r>
            <a:r>
              <a:rPr lang="en-GB" altLang="en-US" sz="1200" b="0">
                <a:latin typeface="Arial" panose="020B0604020202020204" pitchFamily="34" charset="0"/>
              </a:rPr>
              <a:t>extend</a:t>
            </a:r>
            <a:r>
              <a:rPr lang="en-GB" altLang="en-US" sz="1050" b="0">
                <a:latin typeface="Arial" panose="020B0604020202020204" pitchFamily="34" charset="0"/>
              </a:rPr>
              <a:t>&gt;&gt;</a:t>
            </a:r>
            <a:endParaRPr lang="en-GB" altLang="en-US" sz="1500">
              <a:solidFill>
                <a:schemeClr val="tx2"/>
              </a:solidFill>
              <a:latin typeface="Arial" panose="020B0604020202020204" pitchFamily="34" charset="0"/>
            </a:endParaRPr>
          </a:p>
        </p:txBody>
      </p:sp>
      <p:sp>
        <p:nvSpPr>
          <p:cNvPr id="46084" name="Rectangle 20"/>
          <p:cNvSpPr>
            <a:spLocks noChangeArrowheads="1"/>
          </p:cNvSpPr>
          <p:nvPr/>
        </p:nvSpPr>
        <p:spPr bwMode="auto">
          <a:xfrm>
            <a:off x="4800600" y="2072020"/>
            <a:ext cx="147155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it-IT" altLang="en-US" sz="1350" b="0">
                <a:solidFill>
                  <a:srgbClr val="000000"/>
                </a:solidFill>
                <a:latin typeface="Arial" panose="020B0604020202020204" pitchFamily="34" charset="0"/>
              </a:rPr>
              <a:t>Extend ralationship</a:t>
            </a:r>
            <a:endParaRPr lang="it-IT" altLang="en-US" sz="1500" b="0">
              <a:latin typeface="Times New Roman" panose="02020603050405020304" pitchFamily="18" charset="0"/>
            </a:endParaRPr>
          </a:p>
        </p:txBody>
      </p:sp>
      <p:sp>
        <p:nvSpPr>
          <p:cNvPr id="46085" name="Oval 22"/>
          <p:cNvSpPr>
            <a:spLocks noChangeArrowheads="1"/>
          </p:cNvSpPr>
          <p:nvPr/>
        </p:nvSpPr>
        <p:spPr bwMode="auto">
          <a:xfrm>
            <a:off x="3829050" y="1614820"/>
            <a:ext cx="896541" cy="473869"/>
          </a:xfrm>
          <a:prstGeom prst="ellipse">
            <a:avLst/>
          </a:prstGeom>
          <a:solidFill>
            <a:srgbClr val="FFFFFF"/>
          </a:solidFill>
          <a:ln w="0">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46086" name="Freeform 27"/>
          <p:cNvSpPr/>
          <p:nvPr/>
        </p:nvSpPr>
        <p:spPr bwMode="auto">
          <a:xfrm>
            <a:off x="1543050" y="1329070"/>
            <a:ext cx="2057400" cy="1600200"/>
          </a:xfrm>
          <a:custGeom>
            <a:avLst/>
            <a:gdLst>
              <a:gd name="T0" fmla="*/ 0 w 1378"/>
              <a:gd name="T1" fmla="*/ 0 h 934"/>
              <a:gd name="T2" fmla="*/ 2147483647 w 1378"/>
              <a:gd name="T3" fmla="*/ 0 h 934"/>
              <a:gd name="T4" fmla="*/ 2147483647 w 1378"/>
              <a:gd name="T5" fmla="*/ 2147483647 h 934"/>
              <a:gd name="T6" fmla="*/ 2147483647 w 1378"/>
              <a:gd name="T7" fmla="*/ 2147483647 h 934"/>
              <a:gd name="T8" fmla="*/ 0 w 1378"/>
              <a:gd name="T9" fmla="*/ 2147483647 h 934"/>
              <a:gd name="T10" fmla="*/ 0 w 1378"/>
              <a:gd name="T11" fmla="*/ 0 h 934"/>
              <a:gd name="T12" fmla="*/ 0 60000 65536"/>
              <a:gd name="T13" fmla="*/ 0 60000 65536"/>
              <a:gd name="T14" fmla="*/ 0 60000 65536"/>
              <a:gd name="T15" fmla="*/ 0 60000 65536"/>
              <a:gd name="T16" fmla="*/ 0 60000 65536"/>
              <a:gd name="T17" fmla="*/ 0 60000 65536"/>
              <a:gd name="T18" fmla="*/ 0 w 1378"/>
              <a:gd name="T19" fmla="*/ 0 h 934"/>
              <a:gd name="T20" fmla="*/ 1378 w 1378"/>
              <a:gd name="T21" fmla="*/ 934 h 934"/>
            </a:gdLst>
            <a:ahLst/>
            <a:cxnLst>
              <a:cxn ang="T12">
                <a:pos x="T0" y="T1"/>
              </a:cxn>
              <a:cxn ang="T13">
                <a:pos x="T2" y="T3"/>
              </a:cxn>
              <a:cxn ang="T14">
                <a:pos x="T4" y="T5"/>
              </a:cxn>
              <a:cxn ang="T15">
                <a:pos x="T6" y="T7"/>
              </a:cxn>
              <a:cxn ang="T16">
                <a:pos x="T8" y="T9"/>
              </a:cxn>
              <a:cxn ang="T17">
                <a:pos x="T10" y="T11"/>
              </a:cxn>
            </a:cxnLst>
            <a:rect l="T18" t="T19" r="T20" b="T21"/>
            <a:pathLst>
              <a:path w="1378" h="934">
                <a:moveTo>
                  <a:pt x="0" y="0"/>
                </a:moveTo>
                <a:lnTo>
                  <a:pt x="1248" y="0"/>
                </a:lnTo>
                <a:lnTo>
                  <a:pt x="1378" y="118"/>
                </a:lnTo>
                <a:lnTo>
                  <a:pt x="1378" y="934"/>
                </a:lnTo>
                <a:lnTo>
                  <a:pt x="0" y="934"/>
                </a:lnTo>
                <a:lnTo>
                  <a:pt x="0" y="0"/>
                </a:lnTo>
                <a:close/>
              </a:path>
            </a:pathLst>
          </a:custGeom>
          <a:solidFill>
            <a:srgbClr val="FFFFCC"/>
          </a:solidFill>
          <a:ln w="0">
            <a:solidFill>
              <a:srgbClr val="990033"/>
            </a:solidFill>
            <a:round/>
          </a:ln>
        </p:spPr>
        <p:txBody>
          <a:bodyPr/>
          <a:lstStyle/>
          <a:p>
            <a:endParaRPr lang="en-GB" sz="1050"/>
          </a:p>
        </p:txBody>
      </p:sp>
      <p:sp>
        <p:nvSpPr>
          <p:cNvPr id="46087" name="Freeform 29"/>
          <p:cNvSpPr/>
          <p:nvPr/>
        </p:nvSpPr>
        <p:spPr bwMode="auto">
          <a:xfrm>
            <a:off x="3371850" y="1329070"/>
            <a:ext cx="228600" cy="228600"/>
          </a:xfrm>
          <a:custGeom>
            <a:avLst/>
            <a:gdLst>
              <a:gd name="T0" fmla="*/ 0 w 12"/>
              <a:gd name="T1" fmla="*/ 0 h 11"/>
              <a:gd name="T2" fmla="*/ 0 w 12"/>
              <a:gd name="T3" fmla="*/ 2147483647 h 11"/>
              <a:gd name="T4" fmla="*/ 2147483647 w 12"/>
              <a:gd name="T5" fmla="*/ 2147483647 h 11"/>
              <a:gd name="T6" fmla="*/ 0 60000 65536"/>
              <a:gd name="T7" fmla="*/ 0 60000 65536"/>
              <a:gd name="T8" fmla="*/ 0 60000 65536"/>
              <a:gd name="T9" fmla="*/ 0 w 12"/>
              <a:gd name="T10" fmla="*/ 0 h 11"/>
              <a:gd name="T11" fmla="*/ 12 w 12"/>
              <a:gd name="T12" fmla="*/ 11 h 11"/>
            </a:gdLst>
            <a:ahLst/>
            <a:cxnLst>
              <a:cxn ang="T6">
                <a:pos x="T0" y="T1"/>
              </a:cxn>
              <a:cxn ang="T7">
                <a:pos x="T2" y="T3"/>
              </a:cxn>
              <a:cxn ang="T8">
                <a:pos x="T4" y="T5"/>
              </a:cxn>
            </a:cxnLst>
            <a:rect l="T9" t="T10" r="T11" b="T12"/>
            <a:pathLst>
              <a:path w="12" h="11">
                <a:moveTo>
                  <a:pt x="0" y="0"/>
                </a:moveTo>
                <a:lnTo>
                  <a:pt x="0" y="11"/>
                </a:lnTo>
                <a:lnTo>
                  <a:pt x="12" y="11"/>
                </a:lnTo>
              </a:path>
            </a:pathLst>
          </a:custGeom>
          <a:noFill/>
          <a:ln w="0">
            <a:solidFill>
              <a:srgbClr val="990033"/>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6088" name="Rectangle 30"/>
          <p:cNvSpPr>
            <a:spLocks noChangeArrowheads="1"/>
          </p:cNvSpPr>
          <p:nvPr/>
        </p:nvSpPr>
        <p:spPr bwMode="auto">
          <a:xfrm>
            <a:off x="1657350" y="1443370"/>
            <a:ext cx="1885950"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it-IT" altLang="en-US" sz="1350" b="0">
                <a:solidFill>
                  <a:srgbClr val="000000"/>
                </a:solidFill>
                <a:latin typeface="Arial" panose="020B0604020202020204" pitchFamily="34" charset="0"/>
              </a:rPr>
              <a:t>Specifies how the behaviour of the extension use cases </a:t>
            </a:r>
            <a:r>
              <a:rPr lang="it-IT" altLang="en-US" sz="1350" b="0">
                <a:solidFill>
                  <a:srgbClr val="000000"/>
                </a:solidFill>
              </a:rPr>
              <a:t>e</a:t>
            </a:r>
            <a:r>
              <a:rPr lang="it-IT" altLang="en-US" sz="1350" b="0">
                <a:solidFill>
                  <a:srgbClr val="000000"/>
                </a:solidFill>
                <a:latin typeface="Arial" panose="020B0604020202020204" pitchFamily="34" charset="0"/>
              </a:rPr>
              <a:t> can be inserted into the behaviour of the base use case </a:t>
            </a:r>
            <a:r>
              <a:rPr lang="it-IT" altLang="en-US" sz="1350" b="0">
                <a:solidFill>
                  <a:srgbClr val="000000"/>
                </a:solidFill>
              </a:rPr>
              <a:t>b</a:t>
            </a:r>
            <a:r>
              <a:rPr lang="it-IT" altLang="en-US" sz="1350" b="0">
                <a:solidFill>
                  <a:srgbClr val="000000"/>
                </a:solidFill>
                <a:latin typeface="Arial" panose="020B0604020202020204" pitchFamily="34" charset="0"/>
              </a:rPr>
              <a:t>.</a:t>
            </a:r>
            <a:endParaRPr lang="it-IT" altLang="en-US" sz="1350" b="0">
              <a:solidFill>
                <a:srgbClr val="000000"/>
              </a:solidFill>
              <a:latin typeface="Arial" panose="020B0604020202020204" pitchFamily="34" charset="0"/>
            </a:endParaRPr>
          </a:p>
          <a:p>
            <a:pPr algn="l">
              <a:spcBef>
                <a:spcPct val="0"/>
              </a:spcBef>
              <a:buClrTx/>
              <a:buSzTx/>
              <a:buFontTx/>
              <a:buNone/>
            </a:pPr>
            <a:r>
              <a:rPr lang="it-IT" altLang="en-US" sz="1350" b="0">
                <a:solidFill>
                  <a:srgbClr val="000000"/>
                </a:solidFill>
              </a:rPr>
              <a:t>e</a:t>
            </a:r>
            <a:r>
              <a:rPr lang="it-IT" altLang="en-US" sz="1350" b="0">
                <a:solidFill>
                  <a:srgbClr val="000000"/>
                </a:solidFill>
                <a:latin typeface="Arial" panose="020B0604020202020204" pitchFamily="34" charset="0"/>
              </a:rPr>
              <a:t> is optional.</a:t>
            </a:r>
            <a:endParaRPr lang="it-IT" altLang="en-US" sz="1500" b="0">
              <a:latin typeface="Times New Roman" panose="02020603050405020304" pitchFamily="18" charset="0"/>
            </a:endParaRPr>
          </a:p>
        </p:txBody>
      </p:sp>
      <p:sp>
        <p:nvSpPr>
          <p:cNvPr id="46089" name="Oval 32"/>
          <p:cNvSpPr>
            <a:spLocks noChangeArrowheads="1"/>
          </p:cNvSpPr>
          <p:nvPr/>
        </p:nvSpPr>
        <p:spPr bwMode="auto">
          <a:xfrm>
            <a:off x="6629400" y="1614820"/>
            <a:ext cx="896541" cy="473869"/>
          </a:xfrm>
          <a:prstGeom prst="ellipse">
            <a:avLst/>
          </a:prstGeom>
          <a:solidFill>
            <a:srgbClr val="FFFFFF"/>
          </a:solidFill>
          <a:ln w="0">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graphicFrame>
        <p:nvGraphicFramePr>
          <p:cNvPr id="46090" name="Object 3"/>
          <p:cNvGraphicFramePr>
            <a:graphicFrameLocks noChangeAspect="1"/>
          </p:cNvGraphicFramePr>
          <p:nvPr/>
        </p:nvGraphicFramePr>
        <p:xfrm>
          <a:off x="5029200" y="3531727"/>
          <a:ext cx="1028700" cy="341710"/>
        </p:xfrm>
        <a:graphic>
          <a:graphicData uri="http://schemas.openxmlformats.org/presentationml/2006/ole">
            <mc:AlternateContent xmlns:mc="http://schemas.openxmlformats.org/markup-compatibility/2006">
              <mc:Choice xmlns:v="urn:schemas-microsoft-com:vml" Requires="v">
                <p:oleObj spid="_x0000_s2" name="VISIO" r:id="rId3" imgW="1042670" imgH="347345" progId="Visio.Drawing.5">
                  <p:embed/>
                </p:oleObj>
              </mc:Choice>
              <mc:Fallback>
                <p:oleObj name="VISIO" r:id="rId3" imgW="1042670" imgH="347345" progId="Visio.Drawing.5">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531727"/>
                        <a:ext cx="1028700" cy="341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6091" name="Text Box 35"/>
          <p:cNvSpPr txBox="1">
            <a:spLocks noChangeArrowheads="1"/>
          </p:cNvSpPr>
          <p:nvPr/>
        </p:nvSpPr>
        <p:spPr bwMode="auto">
          <a:xfrm>
            <a:off x="5143500" y="3443621"/>
            <a:ext cx="9829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GB" altLang="en-US" sz="1050" b="0">
                <a:latin typeface="Arial" panose="020B0604020202020204" pitchFamily="34" charset="0"/>
              </a:rPr>
              <a:t>&lt;&lt;</a:t>
            </a:r>
            <a:r>
              <a:rPr lang="de-DE" altLang="en-US" sz="1200" b="0">
                <a:latin typeface="Arial" panose="020B0604020202020204" pitchFamily="34" charset="0"/>
              </a:rPr>
              <a:t>include</a:t>
            </a:r>
            <a:r>
              <a:rPr lang="en-GB" altLang="en-US" sz="1050" b="0">
                <a:latin typeface="Arial" panose="020B0604020202020204" pitchFamily="34" charset="0"/>
              </a:rPr>
              <a:t>&gt;&gt;</a:t>
            </a:r>
            <a:endParaRPr lang="en-GB" altLang="en-US" sz="1500">
              <a:solidFill>
                <a:schemeClr val="tx2"/>
              </a:solidFill>
              <a:latin typeface="Arial" panose="020B0604020202020204" pitchFamily="34" charset="0"/>
            </a:endParaRPr>
          </a:p>
        </p:txBody>
      </p:sp>
      <p:sp>
        <p:nvSpPr>
          <p:cNvPr id="46092" name="Rectangle 36"/>
          <p:cNvSpPr>
            <a:spLocks noChangeArrowheads="1"/>
          </p:cNvSpPr>
          <p:nvPr/>
        </p:nvSpPr>
        <p:spPr bwMode="auto">
          <a:xfrm>
            <a:off x="4800600" y="3900820"/>
            <a:ext cx="149079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it-IT" altLang="en-US" sz="1350" b="0">
                <a:solidFill>
                  <a:srgbClr val="000000"/>
                </a:solidFill>
                <a:latin typeface="Arial" panose="020B0604020202020204" pitchFamily="34" charset="0"/>
              </a:rPr>
              <a:t>Include relationship</a:t>
            </a:r>
            <a:endParaRPr lang="it-IT" altLang="en-US" sz="1500" b="0">
              <a:latin typeface="Times New Roman" panose="02020603050405020304" pitchFamily="18" charset="0"/>
            </a:endParaRPr>
          </a:p>
        </p:txBody>
      </p:sp>
      <p:sp>
        <p:nvSpPr>
          <p:cNvPr id="46093" name="Oval 37"/>
          <p:cNvSpPr>
            <a:spLocks noChangeArrowheads="1"/>
          </p:cNvSpPr>
          <p:nvPr/>
        </p:nvSpPr>
        <p:spPr bwMode="auto">
          <a:xfrm>
            <a:off x="3829050" y="3443620"/>
            <a:ext cx="896541" cy="473869"/>
          </a:xfrm>
          <a:prstGeom prst="ellipse">
            <a:avLst/>
          </a:prstGeom>
          <a:solidFill>
            <a:srgbClr val="FFFFFF"/>
          </a:solidFill>
          <a:ln w="0">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46094" name="Freeform 38"/>
          <p:cNvSpPr/>
          <p:nvPr/>
        </p:nvSpPr>
        <p:spPr bwMode="auto">
          <a:xfrm>
            <a:off x="1543050" y="3157870"/>
            <a:ext cx="2057400" cy="1314450"/>
          </a:xfrm>
          <a:custGeom>
            <a:avLst/>
            <a:gdLst>
              <a:gd name="T0" fmla="*/ 0 w 1378"/>
              <a:gd name="T1" fmla="*/ 0 h 934"/>
              <a:gd name="T2" fmla="*/ 2147483647 w 1378"/>
              <a:gd name="T3" fmla="*/ 0 h 934"/>
              <a:gd name="T4" fmla="*/ 2147483647 w 1378"/>
              <a:gd name="T5" fmla="*/ 2147483647 h 934"/>
              <a:gd name="T6" fmla="*/ 2147483647 w 1378"/>
              <a:gd name="T7" fmla="*/ 2147483647 h 934"/>
              <a:gd name="T8" fmla="*/ 0 w 1378"/>
              <a:gd name="T9" fmla="*/ 2147483647 h 934"/>
              <a:gd name="T10" fmla="*/ 0 w 1378"/>
              <a:gd name="T11" fmla="*/ 0 h 934"/>
              <a:gd name="T12" fmla="*/ 0 60000 65536"/>
              <a:gd name="T13" fmla="*/ 0 60000 65536"/>
              <a:gd name="T14" fmla="*/ 0 60000 65536"/>
              <a:gd name="T15" fmla="*/ 0 60000 65536"/>
              <a:gd name="T16" fmla="*/ 0 60000 65536"/>
              <a:gd name="T17" fmla="*/ 0 60000 65536"/>
              <a:gd name="T18" fmla="*/ 0 w 1378"/>
              <a:gd name="T19" fmla="*/ 0 h 934"/>
              <a:gd name="T20" fmla="*/ 1378 w 1378"/>
              <a:gd name="T21" fmla="*/ 934 h 934"/>
            </a:gdLst>
            <a:ahLst/>
            <a:cxnLst>
              <a:cxn ang="T12">
                <a:pos x="T0" y="T1"/>
              </a:cxn>
              <a:cxn ang="T13">
                <a:pos x="T2" y="T3"/>
              </a:cxn>
              <a:cxn ang="T14">
                <a:pos x="T4" y="T5"/>
              </a:cxn>
              <a:cxn ang="T15">
                <a:pos x="T6" y="T7"/>
              </a:cxn>
              <a:cxn ang="T16">
                <a:pos x="T8" y="T9"/>
              </a:cxn>
              <a:cxn ang="T17">
                <a:pos x="T10" y="T11"/>
              </a:cxn>
            </a:cxnLst>
            <a:rect l="T18" t="T19" r="T20" b="T21"/>
            <a:pathLst>
              <a:path w="1378" h="934">
                <a:moveTo>
                  <a:pt x="0" y="0"/>
                </a:moveTo>
                <a:lnTo>
                  <a:pt x="1248" y="0"/>
                </a:lnTo>
                <a:lnTo>
                  <a:pt x="1378" y="118"/>
                </a:lnTo>
                <a:lnTo>
                  <a:pt x="1378" y="934"/>
                </a:lnTo>
                <a:lnTo>
                  <a:pt x="0" y="934"/>
                </a:lnTo>
                <a:lnTo>
                  <a:pt x="0" y="0"/>
                </a:lnTo>
                <a:close/>
              </a:path>
            </a:pathLst>
          </a:custGeom>
          <a:solidFill>
            <a:srgbClr val="FFFFCC"/>
          </a:solidFill>
          <a:ln w="0">
            <a:solidFill>
              <a:srgbClr val="990033"/>
            </a:solidFill>
            <a:round/>
          </a:ln>
        </p:spPr>
        <p:txBody>
          <a:bodyPr/>
          <a:lstStyle/>
          <a:p>
            <a:endParaRPr lang="en-GB" sz="1050"/>
          </a:p>
        </p:txBody>
      </p:sp>
      <p:sp>
        <p:nvSpPr>
          <p:cNvPr id="46095" name="Freeform 40"/>
          <p:cNvSpPr/>
          <p:nvPr/>
        </p:nvSpPr>
        <p:spPr bwMode="auto">
          <a:xfrm>
            <a:off x="3371850" y="3157870"/>
            <a:ext cx="228600" cy="171450"/>
          </a:xfrm>
          <a:custGeom>
            <a:avLst/>
            <a:gdLst>
              <a:gd name="T0" fmla="*/ 0 w 12"/>
              <a:gd name="T1" fmla="*/ 0 h 11"/>
              <a:gd name="T2" fmla="*/ 0 w 12"/>
              <a:gd name="T3" fmla="*/ 2147483647 h 11"/>
              <a:gd name="T4" fmla="*/ 2147483647 w 12"/>
              <a:gd name="T5" fmla="*/ 2147483647 h 11"/>
              <a:gd name="T6" fmla="*/ 0 60000 65536"/>
              <a:gd name="T7" fmla="*/ 0 60000 65536"/>
              <a:gd name="T8" fmla="*/ 0 60000 65536"/>
              <a:gd name="T9" fmla="*/ 0 w 12"/>
              <a:gd name="T10" fmla="*/ 0 h 11"/>
              <a:gd name="T11" fmla="*/ 12 w 12"/>
              <a:gd name="T12" fmla="*/ 11 h 11"/>
            </a:gdLst>
            <a:ahLst/>
            <a:cxnLst>
              <a:cxn ang="T6">
                <a:pos x="T0" y="T1"/>
              </a:cxn>
              <a:cxn ang="T7">
                <a:pos x="T2" y="T3"/>
              </a:cxn>
              <a:cxn ang="T8">
                <a:pos x="T4" y="T5"/>
              </a:cxn>
            </a:cxnLst>
            <a:rect l="T9" t="T10" r="T11" b="T12"/>
            <a:pathLst>
              <a:path w="12" h="11">
                <a:moveTo>
                  <a:pt x="0" y="0"/>
                </a:moveTo>
                <a:lnTo>
                  <a:pt x="0" y="11"/>
                </a:lnTo>
                <a:lnTo>
                  <a:pt x="12" y="11"/>
                </a:lnTo>
              </a:path>
            </a:pathLst>
          </a:custGeom>
          <a:noFill/>
          <a:ln w="0">
            <a:solidFill>
              <a:srgbClr val="990033"/>
            </a:solidFill>
            <a:round/>
          </a:ln>
          <a:extLst>
            <a:ext uri="{909E8E84-426E-40DD-AFC4-6F175D3DCCD1}">
              <a14:hiddenFill xmlns:a14="http://schemas.microsoft.com/office/drawing/2010/main">
                <a:solidFill>
                  <a:srgbClr val="FFFFFF"/>
                </a:solidFill>
              </a14:hiddenFill>
            </a:ext>
          </a:extLst>
        </p:spPr>
        <p:txBody>
          <a:bodyPr/>
          <a:lstStyle/>
          <a:p>
            <a:endParaRPr lang="en-GB" sz="1050"/>
          </a:p>
        </p:txBody>
      </p:sp>
      <p:sp>
        <p:nvSpPr>
          <p:cNvPr id="46096" name="Rectangle 41"/>
          <p:cNvSpPr>
            <a:spLocks noChangeArrowheads="1"/>
          </p:cNvSpPr>
          <p:nvPr/>
        </p:nvSpPr>
        <p:spPr bwMode="auto">
          <a:xfrm>
            <a:off x="1600200" y="3215020"/>
            <a:ext cx="17145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it-IT" altLang="en-US" sz="1350" b="0">
                <a:solidFill>
                  <a:srgbClr val="000000"/>
                </a:solidFill>
                <a:latin typeface="Arial" panose="020B0604020202020204" pitchFamily="34" charset="0"/>
              </a:rPr>
              <a:t>Specifies how the behaviour of the included Use Case </a:t>
            </a:r>
            <a:r>
              <a:rPr lang="it-IT" altLang="en-US" sz="1350" b="0">
                <a:solidFill>
                  <a:srgbClr val="000000"/>
                </a:solidFill>
              </a:rPr>
              <a:t>p</a:t>
            </a:r>
            <a:r>
              <a:rPr lang="it-IT" altLang="en-US" sz="1350" b="0">
                <a:solidFill>
                  <a:srgbClr val="000000"/>
                </a:solidFill>
                <a:latin typeface="Arial" panose="020B0604020202020204" pitchFamily="34" charset="0"/>
              </a:rPr>
              <a:t> contributes to  the behaviour of the base use case </a:t>
            </a:r>
            <a:r>
              <a:rPr lang="it-IT" altLang="en-US" sz="1350" b="0">
                <a:solidFill>
                  <a:srgbClr val="000000"/>
                </a:solidFill>
              </a:rPr>
              <a:t>b</a:t>
            </a:r>
            <a:r>
              <a:rPr lang="it-IT" altLang="en-US" sz="1350" b="0">
                <a:solidFill>
                  <a:srgbClr val="000000"/>
                </a:solidFill>
                <a:latin typeface="Arial" panose="020B0604020202020204" pitchFamily="34" charset="0"/>
              </a:rPr>
              <a:t>.</a:t>
            </a:r>
            <a:endParaRPr lang="it-IT" altLang="en-US" sz="1350" b="0">
              <a:solidFill>
                <a:srgbClr val="000000"/>
              </a:solidFill>
              <a:latin typeface="Arial" panose="020B0604020202020204" pitchFamily="34" charset="0"/>
            </a:endParaRPr>
          </a:p>
        </p:txBody>
      </p:sp>
      <p:sp>
        <p:nvSpPr>
          <p:cNvPr id="46097" name="Oval 42"/>
          <p:cNvSpPr>
            <a:spLocks noChangeArrowheads="1"/>
          </p:cNvSpPr>
          <p:nvPr/>
        </p:nvSpPr>
        <p:spPr bwMode="auto">
          <a:xfrm>
            <a:off x="6629400" y="3443620"/>
            <a:ext cx="896541" cy="473869"/>
          </a:xfrm>
          <a:prstGeom prst="ellipse">
            <a:avLst/>
          </a:prstGeom>
          <a:solidFill>
            <a:srgbClr val="FFFFFF"/>
          </a:solidFill>
          <a:ln w="0">
            <a:solidFill>
              <a:schemeClr val="tx1"/>
            </a:solidFill>
            <a:round/>
          </a:ln>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46098" name="Text Box 43"/>
          <p:cNvSpPr txBox="1">
            <a:spLocks noChangeArrowheads="1"/>
          </p:cNvSpPr>
          <p:nvPr/>
        </p:nvSpPr>
        <p:spPr bwMode="auto">
          <a:xfrm>
            <a:off x="4114800" y="1671970"/>
            <a:ext cx="342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de-DE" altLang="en-US" sz="1800" b="0">
                <a:latin typeface="Times New Roman" panose="02020603050405020304" pitchFamily="18" charset="0"/>
              </a:rPr>
              <a:t>e</a:t>
            </a:r>
            <a:endParaRPr lang="en-GB" altLang="en-US" sz="1800" b="0">
              <a:latin typeface="Times New Roman" panose="02020603050405020304" pitchFamily="18" charset="0"/>
            </a:endParaRPr>
          </a:p>
        </p:txBody>
      </p:sp>
      <p:sp>
        <p:nvSpPr>
          <p:cNvPr id="46099" name="Text Box 44"/>
          <p:cNvSpPr txBox="1">
            <a:spLocks noChangeArrowheads="1"/>
          </p:cNvSpPr>
          <p:nvPr/>
        </p:nvSpPr>
        <p:spPr bwMode="auto">
          <a:xfrm>
            <a:off x="6915150" y="1671970"/>
            <a:ext cx="342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de-DE" altLang="en-US" sz="1800" b="0">
                <a:latin typeface="Times New Roman" panose="02020603050405020304" pitchFamily="18" charset="0"/>
              </a:rPr>
              <a:t>b</a:t>
            </a:r>
            <a:endParaRPr lang="en-GB" altLang="en-US" sz="1800" b="0">
              <a:latin typeface="Times New Roman" panose="02020603050405020304" pitchFamily="18" charset="0"/>
            </a:endParaRPr>
          </a:p>
        </p:txBody>
      </p:sp>
      <p:sp>
        <p:nvSpPr>
          <p:cNvPr id="46100" name="Text Box 45"/>
          <p:cNvSpPr txBox="1">
            <a:spLocks noChangeArrowheads="1"/>
          </p:cNvSpPr>
          <p:nvPr/>
        </p:nvSpPr>
        <p:spPr bwMode="auto">
          <a:xfrm>
            <a:off x="6915150" y="3500770"/>
            <a:ext cx="342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de-DE" altLang="en-US" sz="1800" b="0">
                <a:latin typeface="Times New Roman" panose="02020603050405020304" pitchFamily="18" charset="0"/>
              </a:rPr>
              <a:t>p</a:t>
            </a:r>
            <a:endParaRPr lang="en-GB" altLang="en-US" sz="1800" b="0">
              <a:latin typeface="Times New Roman" panose="02020603050405020304" pitchFamily="18" charset="0"/>
            </a:endParaRPr>
          </a:p>
        </p:txBody>
      </p:sp>
      <p:sp>
        <p:nvSpPr>
          <p:cNvPr id="46101" name="Text Box 46"/>
          <p:cNvSpPr txBox="1">
            <a:spLocks noChangeArrowheads="1"/>
          </p:cNvSpPr>
          <p:nvPr/>
        </p:nvSpPr>
        <p:spPr bwMode="auto">
          <a:xfrm>
            <a:off x="4114800" y="3500770"/>
            <a:ext cx="342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de-DE" altLang="en-US" sz="1800" b="0">
                <a:latin typeface="Times New Roman" panose="02020603050405020304" pitchFamily="18" charset="0"/>
              </a:rPr>
              <a:t>b</a:t>
            </a:r>
            <a:endParaRPr lang="en-GB" altLang="en-US" sz="1800" b="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3845"/>
            <a:ext cx="8442434" cy="601141"/>
          </a:xfrm>
        </p:spPr>
        <p:txBody>
          <a:bodyPr>
            <a:normAutofit fontScale="90000"/>
          </a:bodyPr>
          <a:lstStyle/>
          <a:p>
            <a:pPr algn="ctr"/>
            <a:r>
              <a:rPr lang="en-US" dirty="0"/>
              <a:t>But also: Non-functional Requirements</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2863" y="972518"/>
            <a:ext cx="6650491" cy="3724275"/>
          </a:xfrm>
          <a:prstGeom prst="rect">
            <a:avLst/>
          </a:prstGeom>
          <a:solidFill>
            <a:schemeClr val="bg1"/>
          </a:solid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11700" y="1545450"/>
            <a:ext cx="8520600" cy="2052600"/>
          </a:xfrm>
        </p:spPr>
        <p:txBody>
          <a:bodyPr/>
          <a:lstStyle/>
          <a:p>
            <a:r>
              <a:rPr lang="en-GB" sz="2800" dirty="0"/>
              <a:t>3. Break down stories into individual steps / Refine requirements</a:t>
            </a:r>
            <a:br>
              <a:rPr lang="en-GB" sz="2800" dirty="0"/>
            </a:br>
            <a:endParaRPr lang="en-GB"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tLang="en-US">
                <a:ea typeface="MS PGothic" panose="020B0600070205080204" pitchFamily="34" charset="-128"/>
              </a:rPr>
              <a:t>Use-case specification</a:t>
            </a:r>
            <a:endParaRPr lang="en-US" altLang="en-US">
              <a:ea typeface="MS PGothic" panose="020B0600070205080204" pitchFamily="34" charset="-128"/>
            </a:endParaRPr>
          </a:p>
        </p:txBody>
      </p:sp>
      <p:sp>
        <p:nvSpPr>
          <p:cNvPr id="48130" name="Rectangle 3"/>
          <p:cNvSpPr>
            <a:spLocks noGrp="1" noChangeArrowheads="1"/>
          </p:cNvSpPr>
          <p:nvPr>
            <p:ph type="body" idx="1"/>
          </p:nvPr>
        </p:nvSpPr>
        <p:spPr>
          <a:xfrm>
            <a:off x="558209" y="1168336"/>
            <a:ext cx="4413841" cy="3648213"/>
          </a:xfrm>
        </p:spPr>
        <p:txBody>
          <a:bodyPr/>
          <a:lstStyle/>
          <a:p>
            <a:pPr marL="172720" indent="-172720"/>
            <a:r>
              <a:rPr lang="en-US" altLang="en-US" sz="1800" dirty="0">
                <a:ea typeface="MS PGothic" panose="020B0600070205080204" pitchFamily="34" charset="-128"/>
              </a:rPr>
              <a:t>A requirements document that contains the text of a use case, including:</a:t>
            </a:r>
            <a:endParaRPr lang="en-US" altLang="en-US" sz="1800" dirty="0">
              <a:ea typeface="MS PGothic" panose="020B0600070205080204" pitchFamily="34" charset="-128"/>
            </a:endParaRPr>
          </a:p>
          <a:p>
            <a:pPr marL="432435" lvl="1" indent="-173990">
              <a:spcBef>
                <a:spcPts val="0"/>
              </a:spcBef>
            </a:pPr>
            <a:r>
              <a:rPr lang="en-US" altLang="en-US" sz="1800" dirty="0">
                <a:ea typeface="MS PGothic" panose="020B0600070205080204" pitchFamily="34" charset="-128"/>
              </a:rPr>
              <a:t>A description of the flow of events describing the interaction between actors and the system</a:t>
            </a:r>
            <a:endParaRPr lang="en-US" altLang="en-US" sz="1800" dirty="0">
              <a:ea typeface="MS PGothic" panose="020B0600070205080204" pitchFamily="34" charset="-128"/>
            </a:endParaRPr>
          </a:p>
          <a:p>
            <a:pPr marL="432435" lvl="1" indent="-173990">
              <a:spcBef>
                <a:spcPts val="0"/>
              </a:spcBef>
            </a:pPr>
            <a:r>
              <a:rPr lang="en-US" altLang="en-US" sz="1800" dirty="0">
                <a:ea typeface="MS PGothic" panose="020B0600070205080204" pitchFamily="34" charset="-128"/>
              </a:rPr>
              <a:t>Other information, such as:</a:t>
            </a:r>
            <a:endParaRPr lang="en-US" altLang="en-US" sz="1800" dirty="0">
              <a:ea typeface="MS PGothic" panose="020B0600070205080204" pitchFamily="34" charset="-128"/>
            </a:endParaRPr>
          </a:p>
          <a:p>
            <a:pPr marL="681990" lvl="2" indent="-164465">
              <a:spcBef>
                <a:spcPts val="0"/>
              </a:spcBef>
            </a:pPr>
            <a:r>
              <a:rPr lang="en-US" altLang="en-US" dirty="0">
                <a:ea typeface="MS PGothic" panose="020B0600070205080204" pitchFamily="34" charset="-128"/>
              </a:rPr>
              <a:t>Preconditions</a:t>
            </a:r>
            <a:endParaRPr lang="en-US" altLang="en-US" dirty="0">
              <a:ea typeface="MS PGothic" panose="020B0600070205080204" pitchFamily="34" charset="-128"/>
            </a:endParaRPr>
          </a:p>
          <a:p>
            <a:pPr marL="681990" lvl="2" indent="-164465">
              <a:spcBef>
                <a:spcPts val="0"/>
              </a:spcBef>
            </a:pPr>
            <a:r>
              <a:rPr lang="en-US" altLang="en-US" dirty="0">
                <a:ea typeface="MS PGothic" panose="020B0600070205080204" pitchFamily="34" charset="-128"/>
              </a:rPr>
              <a:t>Postconditions</a:t>
            </a:r>
            <a:endParaRPr lang="en-US" altLang="en-US" dirty="0">
              <a:ea typeface="MS PGothic" panose="020B0600070205080204" pitchFamily="34" charset="-128"/>
            </a:endParaRPr>
          </a:p>
          <a:p>
            <a:pPr marL="681990" lvl="2" indent="-164465">
              <a:spcBef>
                <a:spcPts val="0"/>
              </a:spcBef>
            </a:pPr>
            <a:r>
              <a:rPr lang="en-US" altLang="en-US" dirty="0">
                <a:ea typeface="MS PGothic" panose="020B0600070205080204" pitchFamily="34" charset="-128"/>
              </a:rPr>
              <a:t>Special requirements</a:t>
            </a:r>
            <a:endParaRPr lang="en-US" altLang="en-US" dirty="0">
              <a:ea typeface="MS PGothic" panose="020B0600070205080204" pitchFamily="34" charset="-128"/>
            </a:endParaRPr>
          </a:p>
          <a:p>
            <a:pPr marL="681990" lvl="2" indent="-164465">
              <a:spcBef>
                <a:spcPts val="0"/>
              </a:spcBef>
            </a:pPr>
            <a:r>
              <a:rPr lang="en-US" altLang="en-US" dirty="0">
                <a:ea typeface="MS PGothic" panose="020B0600070205080204" pitchFamily="34" charset="-128"/>
              </a:rPr>
              <a:t>Key scenarios</a:t>
            </a:r>
            <a:endParaRPr lang="en-US" altLang="en-US" dirty="0">
              <a:ea typeface="MS PGothic" panose="020B0600070205080204" pitchFamily="34" charset="-128"/>
            </a:endParaRPr>
          </a:p>
          <a:p>
            <a:pPr marL="681990" lvl="2" indent="-164465">
              <a:spcBef>
                <a:spcPts val="0"/>
              </a:spcBef>
            </a:pPr>
            <a:r>
              <a:rPr lang="en-US" altLang="en-US" dirty="0" err="1">
                <a:ea typeface="MS PGothic" panose="020B0600070205080204" pitchFamily="34" charset="-128"/>
              </a:rPr>
              <a:t>Subflows</a:t>
            </a:r>
            <a:endParaRPr lang="en-US" altLang="en-US" sz="1200" dirty="0">
              <a:ea typeface="MS PGothic" panose="020B0600070205080204" pitchFamily="34" charset="-128"/>
            </a:endParaRPr>
          </a:p>
        </p:txBody>
      </p:sp>
      <p:grpSp>
        <p:nvGrpSpPr>
          <p:cNvPr id="48131" name="Group 4"/>
          <p:cNvGrpSpPr/>
          <p:nvPr/>
        </p:nvGrpSpPr>
        <p:grpSpPr bwMode="auto">
          <a:xfrm>
            <a:off x="5990118" y="2016199"/>
            <a:ext cx="1143000" cy="1371600"/>
            <a:chOff x="3456" y="2256"/>
            <a:chExt cx="1392" cy="1440"/>
          </a:xfrm>
        </p:grpSpPr>
        <p:sp>
          <p:nvSpPr>
            <p:cNvPr id="48134" name="AutoShape 5"/>
            <p:cNvSpPr>
              <a:spLocks noChangeArrowheads="1"/>
            </p:cNvSpPr>
            <p:nvPr/>
          </p:nvSpPr>
          <p:spPr bwMode="auto">
            <a:xfrm flipV="1">
              <a:off x="3456" y="2448"/>
              <a:ext cx="1200" cy="1248"/>
            </a:xfrm>
            <a:prstGeom prst="foldedCorner">
              <a:avLst>
                <a:gd name="adj" fmla="val 12500"/>
              </a:avLst>
            </a:prstGeom>
            <a:solidFill>
              <a:schemeClr val="bg1"/>
            </a:solidFill>
            <a:ln w="9525">
              <a:solidFill>
                <a:schemeClr val="tx1"/>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48135" name="AutoShape 6"/>
            <p:cNvSpPr>
              <a:spLocks noChangeArrowheads="1"/>
            </p:cNvSpPr>
            <p:nvPr/>
          </p:nvSpPr>
          <p:spPr bwMode="auto">
            <a:xfrm flipV="1">
              <a:off x="3552" y="2352"/>
              <a:ext cx="1200" cy="1248"/>
            </a:xfrm>
            <a:prstGeom prst="foldedCorner">
              <a:avLst>
                <a:gd name="adj" fmla="val 12500"/>
              </a:avLst>
            </a:prstGeom>
            <a:solidFill>
              <a:schemeClr val="bg1"/>
            </a:solidFill>
            <a:ln w="9525">
              <a:solidFill>
                <a:schemeClr val="tx1"/>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48136" name="AutoShape 7"/>
            <p:cNvSpPr>
              <a:spLocks noChangeArrowheads="1"/>
            </p:cNvSpPr>
            <p:nvPr/>
          </p:nvSpPr>
          <p:spPr bwMode="auto">
            <a:xfrm flipV="1">
              <a:off x="3648" y="2256"/>
              <a:ext cx="1200" cy="1248"/>
            </a:xfrm>
            <a:prstGeom prst="foldedCorner">
              <a:avLst>
                <a:gd name="adj" fmla="val 12500"/>
              </a:avLst>
            </a:prstGeom>
            <a:solidFill>
              <a:schemeClr val="bg1"/>
            </a:solidFill>
            <a:ln w="9525">
              <a:solidFill>
                <a:schemeClr val="tx1"/>
              </a:solidFill>
              <a:round/>
            </a:ln>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48137" name="Line 8"/>
            <p:cNvSpPr>
              <a:spLocks noChangeShapeType="1"/>
            </p:cNvSpPr>
            <p:nvPr/>
          </p:nvSpPr>
          <p:spPr bwMode="auto">
            <a:xfrm>
              <a:off x="3744" y="2448"/>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38" name="Line 9"/>
            <p:cNvSpPr>
              <a:spLocks noChangeShapeType="1"/>
            </p:cNvSpPr>
            <p:nvPr/>
          </p:nvSpPr>
          <p:spPr bwMode="auto">
            <a:xfrm>
              <a:off x="3744" y="2544"/>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39" name="Line 10"/>
            <p:cNvSpPr>
              <a:spLocks noChangeShapeType="1"/>
            </p:cNvSpPr>
            <p:nvPr/>
          </p:nvSpPr>
          <p:spPr bwMode="auto">
            <a:xfrm>
              <a:off x="3744" y="2640"/>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40" name="Line 11"/>
            <p:cNvSpPr>
              <a:spLocks noChangeShapeType="1"/>
            </p:cNvSpPr>
            <p:nvPr/>
          </p:nvSpPr>
          <p:spPr bwMode="auto">
            <a:xfrm>
              <a:off x="3744" y="2736"/>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41" name="Line 12"/>
            <p:cNvSpPr>
              <a:spLocks noChangeShapeType="1"/>
            </p:cNvSpPr>
            <p:nvPr/>
          </p:nvSpPr>
          <p:spPr bwMode="auto">
            <a:xfrm>
              <a:off x="3744" y="2832"/>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42" name="Line 13"/>
            <p:cNvSpPr>
              <a:spLocks noChangeShapeType="1"/>
            </p:cNvSpPr>
            <p:nvPr/>
          </p:nvSpPr>
          <p:spPr bwMode="auto">
            <a:xfrm>
              <a:off x="3744" y="2928"/>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43" name="Line 14"/>
            <p:cNvSpPr>
              <a:spLocks noChangeShapeType="1"/>
            </p:cNvSpPr>
            <p:nvPr/>
          </p:nvSpPr>
          <p:spPr bwMode="auto">
            <a:xfrm>
              <a:off x="3744" y="3024"/>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44" name="Line 15"/>
            <p:cNvSpPr>
              <a:spLocks noChangeShapeType="1"/>
            </p:cNvSpPr>
            <p:nvPr/>
          </p:nvSpPr>
          <p:spPr bwMode="auto">
            <a:xfrm>
              <a:off x="3744" y="3120"/>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45" name="Line 16"/>
            <p:cNvSpPr>
              <a:spLocks noChangeShapeType="1"/>
            </p:cNvSpPr>
            <p:nvPr/>
          </p:nvSpPr>
          <p:spPr bwMode="auto">
            <a:xfrm>
              <a:off x="3744" y="3216"/>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46" name="Line 17"/>
            <p:cNvSpPr>
              <a:spLocks noChangeShapeType="1"/>
            </p:cNvSpPr>
            <p:nvPr/>
          </p:nvSpPr>
          <p:spPr bwMode="auto">
            <a:xfrm>
              <a:off x="3744" y="3312"/>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sp>
          <p:nvSpPr>
            <p:cNvPr id="48147" name="Line 18"/>
            <p:cNvSpPr>
              <a:spLocks noChangeShapeType="1"/>
            </p:cNvSpPr>
            <p:nvPr/>
          </p:nvSpPr>
          <p:spPr bwMode="auto">
            <a:xfrm>
              <a:off x="3744" y="3408"/>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GB" sz="1050"/>
            </a:p>
          </p:txBody>
        </p:sp>
      </p:grpSp>
      <p:sp>
        <p:nvSpPr>
          <p:cNvPr id="48132" name="Text Box 19"/>
          <p:cNvSpPr txBox="1">
            <a:spLocks noChangeArrowheads="1"/>
          </p:cNvSpPr>
          <p:nvPr/>
        </p:nvSpPr>
        <p:spPr bwMode="auto">
          <a:xfrm>
            <a:off x="5306289" y="1466942"/>
            <a:ext cx="2628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buClrTx/>
              <a:buSzTx/>
              <a:buFontTx/>
              <a:buNone/>
            </a:pPr>
            <a:r>
              <a:rPr lang="en-US" altLang="en-US" sz="1800" b="0" dirty="0">
                <a:latin typeface="Arial" panose="020B0604020202020204" pitchFamily="34" charset="0"/>
              </a:rPr>
              <a:t>Use-case specification</a:t>
            </a:r>
            <a:endParaRPr lang="en-US" altLang="en-US" sz="1800" b="0" dirty="0">
              <a:latin typeface="Arial" panose="020B0604020202020204" pitchFamily="34" charset="0"/>
            </a:endParaRPr>
          </a:p>
        </p:txBody>
      </p:sp>
      <p:sp>
        <p:nvSpPr>
          <p:cNvPr id="48133" name="Rectangle 20"/>
          <p:cNvSpPr>
            <a:spLocks noChangeArrowheads="1"/>
          </p:cNvSpPr>
          <p:nvPr/>
        </p:nvSpPr>
        <p:spPr bwMode="auto">
          <a:xfrm>
            <a:off x="5190018" y="1802219"/>
            <a:ext cx="2800350" cy="2228850"/>
          </a:xfrm>
          <a:prstGeom prst="rect">
            <a:avLst/>
          </a:prstGeom>
          <a:noFill/>
          <a:ln w="9525" cap="rnd">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0"/>
              </a:spcBef>
              <a:buClrTx/>
              <a:buSzTx/>
              <a:buFontTx/>
              <a:buNone/>
            </a:pPr>
            <a:endParaRPr lang="en-US" altLang="en-US" sz="180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311700" y="165731"/>
            <a:ext cx="8520600" cy="572700"/>
          </a:xfrm>
        </p:spPr>
        <p:txBody>
          <a:bodyPr/>
          <a:lstStyle/>
          <a:p>
            <a:pPr eaLnBrk="1" hangingPunct="1"/>
            <a:r>
              <a:rPr lang="en-US" altLang="en-US" dirty="0">
                <a:ea typeface="MS PGothic" panose="020B0600070205080204" pitchFamily="34" charset="-128"/>
              </a:rPr>
              <a:t>Outline each use case</a:t>
            </a:r>
            <a:endParaRPr lang="en-US" altLang="en-US" dirty="0">
              <a:ea typeface="MS PGothic" panose="020B0600070205080204" pitchFamily="34" charset="-128"/>
            </a:endParaRPr>
          </a:p>
        </p:txBody>
      </p:sp>
      <p:sp>
        <p:nvSpPr>
          <p:cNvPr id="50178" name="Text Box 3"/>
          <p:cNvSpPr txBox="1">
            <a:spLocks noChangeArrowheads="1"/>
          </p:cNvSpPr>
          <p:nvPr/>
        </p:nvSpPr>
        <p:spPr bwMode="auto">
          <a:xfrm>
            <a:off x="2494277" y="1641873"/>
            <a:ext cx="3392173" cy="2908489"/>
          </a:xfrm>
          <a:prstGeom prst="rect">
            <a:avLst/>
          </a:prstGeom>
          <a:solidFill>
            <a:srgbClr val="CCCCCC"/>
          </a:solidFill>
          <a:ln w="9525">
            <a:solidFill>
              <a:schemeClr val="bg2"/>
            </a:solidFill>
            <a:miter lim="800000"/>
          </a:ln>
        </p:spPr>
        <p:txBody>
          <a:bodyPr wrap="square">
            <a:spAutoFit/>
          </a:bodyPr>
          <a:lstStyle>
            <a:lvl1pPr marL="457200" indent="-457200" eaLnBrk="0" hangingPunct="0">
              <a:defRPr sz="2400" b="1">
                <a:solidFill>
                  <a:schemeClr val="tx1"/>
                </a:solidFill>
                <a:latin typeface="Courier New" panose="02070309020205020404" pitchFamily="49" charset="0"/>
                <a:ea typeface="MS PGothic" panose="020B0600070205080204" pitchFamily="34" charset="-128"/>
              </a:defRPr>
            </a:lvl1pPr>
            <a:lvl2pPr marL="914400" indent="-45720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2100" u="sng" dirty="0">
                <a:latin typeface="Arial" panose="020B0604020202020204" pitchFamily="34" charset="0"/>
              </a:rPr>
              <a:t>Use Case Name</a:t>
            </a:r>
            <a:endParaRPr lang="en-US" altLang="en-US" sz="2100" u="sng" dirty="0">
              <a:latin typeface="Arial" panose="020B0604020202020204" pitchFamily="34" charset="0"/>
            </a:endParaRPr>
          </a:p>
          <a:p>
            <a:pPr algn="l">
              <a:spcBef>
                <a:spcPct val="0"/>
              </a:spcBef>
              <a:buClrTx/>
              <a:buSzTx/>
              <a:buFontTx/>
              <a:buNone/>
            </a:pPr>
            <a:r>
              <a:rPr lang="en-US" altLang="en-US" sz="1800" dirty="0">
                <a:latin typeface="Arial" panose="020B0604020202020204" pitchFamily="34" charset="0"/>
              </a:rPr>
              <a:t>Brief Description</a:t>
            </a:r>
            <a:endParaRPr lang="en-US" altLang="en-US" sz="1800" dirty="0">
              <a:latin typeface="Arial" panose="020B0604020202020204" pitchFamily="34" charset="0"/>
            </a:endParaRPr>
          </a:p>
          <a:p>
            <a:pPr algn="l">
              <a:spcBef>
                <a:spcPct val="0"/>
              </a:spcBef>
              <a:buClrTx/>
              <a:buSzTx/>
              <a:buFontTx/>
              <a:buNone/>
            </a:pPr>
            <a:r>
              <a:rPr lang="en-US" altLang="en-US" sz="1800" dirty="0">
                <a:latin typeface="Arial" panose="020B0604020202020204" pitchFamily="34" charset="0"/>
              </a:rPr>
              <a:t>Basic Flow </a:t>
            </a:r>
            <a:endParaRPr lang="en-US" altLang="en-US" sz="1800" dirty="0">
              <a:latin typeface="Arial" panose="020B0604020202020204" pitchFamily="34" charset="0"/>
            </a:endParaRPr>
          </a:p>
          <a:p>
            <a:pPr algn="l">
              <a:spcBef>
                <a:spcPct val="0"/>
              </a:spcBef>
              <a:buClrTx/>
              <a:buSzTx/>
              <a:buFontTx/>
              <a:buNone/>
            </a:pPr>
            <a:r>
              <a:rPr lang="en-US" altLang="en-US" sz="1800" dirty="0">
                <a:latin typeface="Arial" panose="020B0604020202020204" pitchFamily="34" charset="0"/>
              </a:rPr>
              <a:t>     1. First step</a:t>
            </a:r>
            <a:endParaRPr lang="en-US" altLang="en-US" sz="1800" dirty="0">
              <a:latin typeface="Arial" panose="020B0604020202020204" pitchFamily="34" charset="0"/>
            </a:endParaRPr>
          </a:p>
          <a:p>
            <a:pPr algn="l">
              <a:spcBef>
                <a:spcPct val="0"/>
              </a:spcBef>
              <a:buClrTx/>
              <a:buSzTx/>
              <a:buFontTx/>
              <a:buNone/>
            </a:pPr>
            <a:r>
              <a:rPr lang="en-US" altLang="en-US" sz="1800" dirty="0">
                <a:latin typeface="Arial" panose="020B0604020202020204" pitchFamily="34" charset="0"/>
              </a:rPr>
              <a:t>     2. Second step</a:t>
            </a:r>
            <a:endParaRPr lang="en-US" altLang="en-US" sz="1800" dirty="0">
              <a:latin typeface="Arial" panose="020B0604020202020204" pitchFamily="34" charset="0"/>
            </a:endParaRPr>
          </a:p>
          <a:p>
            <a:pPr algn="l">
              <a:spcBef>
                <a:spcPct val="0"/>
              </a:spcBef>
              <a:buClrTx/>
              <a:buSzTx/>
              <a:buFontTx/>
              <a:buNone/>
            </a:pPr>
            <a:r>
              <a:rPr lang="en-US" altLang="en-US" sz="1800" dirty="0">
                <a:latin typeface="Arial" panose="020B0604020202020204" pitchFamily="34" charset="0"/>
              </a:rPr>
              <a:t>     3. Third step</a:t>
            </a:r>
            <a:endParaRPr lang="en-US" altLang="en-US" sz="1800" dirty="0">
              <a:latin typeface="Arial" panose="020B0604020202020204" pitchFamily="34" charset="0"/>
            </a:endParaRPr>
          </a:p>
          <a:p>
            <a:pPr algn="l">
              <a:spcBef>
                <a:spcPct val="0"/>
              </a:spcBef>
              <a:buClrTx/>
              <a:buSzTx/>
              <a:buFontTx/>
              <a:buNone/>
            </a:pPr>
            <a:r>
              <a:rPr lang="en-US" altLang="en-US" sz="1800" dirty="0">
                <a:latin typeface="Arial" panose="020B0604020202020204" pitchFamily="34" charset="0"/>
              </a:rPr>
              <a:t>Alternative Flows</a:t>
            </a:r>
            <a:endParaRPr lang="en-US" altLang="en-US" sz="1800" dirty="0">
              <a:latin typeface="Arial" panose="020B0604020202020204" pitchFamily="34" charset="0"/>
            </a:endParaRPr>
          </a:p>
          <a:p>
            <a:pPr lvl="1" algn="l">
              <a:spcBef>
                <a:spcPct val="0"/>
              </a:spcBef>
              <a:buClrTx/>
              <a:buSzTx/>
              <a:buFontTx/>
              <a:buAutoNum type="arabicPeriod"/>
            </a:pPr>
            <a:r>
              <a:rPr lang="en-US" altLang="en-US" sz="1800" dirty="0">
                <a:latin typeface="Arial" panose="020B0604020202020204" pitchFamily="34" charset="0"/>
              </a:rPr>
              <a:t>Alternative flow 1</a:t>
            </a:r>
            <a:endParaRPr lang="en-US" altLang="en-US" sz="1800" dirty="0">
              <a:latin typeface="Arial" panose="020B0604020202020204" pitchFamily="34" charset="0"/>
            </a:endParaRPr>
          </a:p>
          <a:p>
            <a:pPr lvl="1" algn="l">
              <a:spcBef>
                <a:spcPct val="0"/>
              </a:spcBef>
              <a:buClrTx/>
              <a:buSzTx/>
              <a:buFontTx/>
              <a:buAutoNum type="arabicPeriod"/>
            </a:pPr>
            <a:r>
              <a:rPr lang="en-US" altLang="en-US" sz="1800" dirty="0">
                <a:latin typeface="Arial" panose="020B0604020202020204" pitchFamily="34" charset="0"/>
              </a:rPr>
              <a:t>Alternative flow 2 </a:t>
            </a:r>
            <a:endParaRPr lang="en-US" altLang="en-US" sz="1800" dirty="0">
              <a:latin typeface="Arial" panose="020B0604020202020204" pitchFamily="34" charset="0"/>
            </a:endParaRPr>
          </a:p>
          <a:p>
            <a:pPr lvl="1" algn="l">
              <a:spcBef>
                <a:spcPct val="0"/>
              </a:spcBef>
              <a:buClrTx/>
              <a:buSzTx/>
              <a:buFontTx/>
              <a:buAutoNum type="arabicPeriod"/>
            </a:pPr>
            <a:r>
              <a:rPr lang="en-US" altLang="en-US" sz="1800" dirty="0">
                <a:latin typeface="Arial" panose="020B0604020202020204" pitchFamily="34" charset="0"/>
              </a:rPr>
              <a:t>Alternative flow 3</a:t>
            </a:r>
            <a:endParaRPr lang="en-US" altLang="en-US" sz="1800" dirty="0">
              <a:latin typeface="Arial" panose="020B0604020202020204" pitchFamily="34" charset="0"/>
            </a:endParaRPr>
          </a:p>
        </p:txBody>
      </p:sp>
      <p:sp>
        <p:nvSpPr>
          <p:cNvPr id="587780" name="AutoShape 4"/>
          <p:cNvSpPr/>
          <p:nvPr/>
        </p:nvSpPr>
        <p:spPr bwMode="auto">
          <a:xfrm>
            <a:off x="5886451" y="2457450"/>
            <a:ext cx="527447" cy="801291"/>
          </a:xfrm>
          <a:prstGeom prst="rightBrace">
            <a:avLst>
              <a:gd name="adj1" fmla="val 12660"/>
              <a:gd name="adj2" fmla="val 50000"/>
            </a:avLst>
          </a:pr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endParaRPr lang="en-US" altLang="en-US" sz="750" b="0">
              <a:solidFill>
                <a:srgbClr val="73E1FF"/>
              </a:solidFill>
              <a:latin typeface="Arial" panose="020B0604020202020204" pitchFamily="34" charset="0"/>
            </a:endParaRPr>
          </a:p>
        </p:txBody>
      </p:sp>
      <p:sp>
        <p:nvSpPr>
          <p:cNvPr id="587781" name="Text Box 5"/>
          <p:cNvSpPr txBox="1">
            <a:spLocks noChangeArrowheads="1"/>
          </p:cNvSpPr>
          <p:nvPr/>
        </p:nvSpPr>
        <p:spPr bwMode="auto">
          <a:xfrm>
            <a:off x="6429375" y="2163366"/>
            <a:ext cx="1473994" cy="13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2100" b="0">
                <a:latin typeface="Arial" panose="020B0604020202020204" pitchFamily="34" charset="0"/>
              </a:rPr>
              <a:t>Structure the basic flow into steps</a:t>
            </a:r>
            <a:endParaRPr lang="en-US" altLang="en-US" sz="2100" b="0">
              <a:latin typeface="Arial" panose="020B0604020202020204" pitchFamily="34" charset="0"/>
            </a:endParaRPr>
          </a:p>
        </p:txBody>
      </p:sp>
      <p:sp>
        <p:nvSpPr>
          <p:cNvPr id="587782" name="AutoShape 6"/>
          <p:cNvSpPr/>
          <p:nvPr/>
        </p:nvSpPr>
        <p:spPr bwMode="auto">
          <a:xfrm>
            <a:off x="2090655" y="2628900"/>
            <a:ext cx="305990" cy="685800"/>
          </a:xfrm>
          <a:prstGeom prst="leftBrace">
            <a:avLst>
              <a:gd name="adj1" fmla="val 18677"/>
              <a:gd name="adj2" fmla="val 50000"/>
            </a:avLst>
          </a:pr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587783" name="Text Box 7"/>
          <p:cNvSpPr txBox="1">
            <a:spLocks noChangeArrowheads="1"/>
          </p:cNvSpPr>
          <p:nvPr/>
        </p:nvSpPr>
        <p:spPr bwMode="auto">
          <a:xfrm>
            <a:off x="548795" y="2383632"/>
            <a:ext cx="1621631" cy="105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50000"/>
              </a:spcBef>
              <a:buClrTx/>
              <a:buSzTx/>
              <a:buFontTx/>
              <a:buNone/>
            </a:pPr>
            <a:r>
              <a:rPr lang="en-US" altLang="en-US" sz="2100" b="0">
                <a:latin typeface="Arial" panose="020B0604020202020204" pitchFamily="34" charset="0"/>
              </a:rPr>
              <a:t>Number and name the steps</a:t>
            </a:r>
            <a:endParaRPr lang="en-US" altLang="en-US" sz="2100" b="0">
              <a:latin typeface="Arial" panose="020B0604020202020204" pitchFamily="34" charset="0"/>
            </a:endParaRPr>
          </a:p>
        </p:txBody>
      </p:sp>
      <p:sp>
        <p:nvSpPr>
          <p:cNvPr id="50183" name="Text Box 8"/>
          <p:cNvSpPr txBox="1">
            <a:spLocks noChangeArrowheads="1"/>
          </p:cNvSpPr>
          <p:nvPr/>
        </p:nvSpPr>
        <p:spPr bwMode="auto">
          <a:xfrm>
            <a:off x="1485900" y="776288"/>
            <a:ext cx="62293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980" indent="-34798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buClrTx/>
              <a:buSzTx/>
              <a:buFont typeface="Wingdings" panose="05000000000000000000" pitchFamily="2" charset="2"/>
              <a:buChar char="§"/>
            </a:pPr>
            <a:r>
              <a:rPr lang="en-US" altLang="en-US" sz="2100" b="0">
                <a:latin typeface="Arial" panose="020B0604020202020204" pitchFamily="34" charset="0"/>
              </a:rPr>
              <a:t>An outline captures use case steps in short sentences, organized sequentially</a:t>
            </a:r>
            <a:endParaRPr lang="en-US" altLang="en-US" sz="2100" b="0">
              <a:latin typeface="Arial" panose="020B0604020202020204" pitchFamily="34" charset="0"/>
            </a:endParaRPr>
          </a:p>
        </p:txBody>
      </p:sp>
      <p:sp>
        <p:nvSpPr>
          <p:cNvPr id="587785" name="AutoShape 9"/>
          <p:cNvSpPr/>
          <p:nvPr/>
        </p:nvSpPr>
        <p:spPr bwMode="auto">
          <a:xfrm>
            <a:off x="5886451" y="3657600"/>
            <a:ext cx="527447" cy="801291"/>
          </a:xfrm>
          <a:prstGeom prst="rightBrace">
            <a:avLst>
              <a:gd name="adj1" fmla="val 12660"/>
              <a:gd name="adj2" fmla="val 50000"/>
            </a:avLst>
          </a:pr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wrap="none" lIns="80963" tIns="40481" rIns="80963" bIns="40481"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spcBef>
                <a:spcPct val="0"/>
              </a:spcBef>
              <a:buClrTx/>
              <a:buSzTx/>
              <a:buFontTx/>
              <a:buNone/>
            </a:pPr>
            <a:endParaRPr lang="en-US" altLang="en-US" sz="750" b="0">
              <a:solidFill>
                <a:srgbClr val="73E1FF"/>
              </a:solidFill>
              <a:latin typeface="Arial" panose="020B0604020202020204" pitchFamily="34" charset="0"/>
            </a:endParaRPr>
          </a:p>
        </p:txBody>
      </p:sp>
      <p:sp>
        <p:nvSpPr>
          <p:cNvPr id="587786" name="Text Box 10"/>
          <p:cNvSpPr txBox="1">
            <a:spLocks noChangeArrowheads="1"/>
          </p:cNvSpPr>
          <p:nvPr/>
        </p:nvSpPr>
        <p:spPr bwMode="auto">
          <a:xfrm>
            <a:off x="6527007" y="3543300"/>
            <a:ext cx="1473994" cy="105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2100" b="0">
                <a:latin typeface="Arial" panose="020B0604020202020204" pitchFamily="34" charset="0"/>
              </a:rPr>
              <a:t>Identify</a:t>
            </a:r>
            <a:endParaRPr lang="en-US" altLang="en-US" sz="2100" b="0">
              <a:latin typeface="Arial" panose="020B0604020202020204" pitchFamily="34" charset="0"/>
            </a:endParaRPr>
          </a:p>
          <a:p>
            <a:pPr algn="l">
              <a:spcBef>
                <a:spcPct val="0"/>
              </a:spcBef>
              <a:buClrTx/>
              <a:buSzTx/>
              <a:buFontTx/>
              <a:buNone/>
            </a:pPr>
            <a:r>
              <a:rPr lang="en-US" altLang="en-US" sz="2100" b="0">
                <a:latin typeface="Arial" panose="020B0604020202020204" pitchFamily="34" charset="0"/>
              </a:rPr>
              <a:t>alternative</a:t>
            </a:r>
            <a:endParaRPr lang="en-US" altLang="en-US" sz="2100" b="0">
              <a:latin typeface="Arial" panose="020B0604020202020204" pitchFamily="34" charset="0"/>
            </a:endParaRPr>
          </a:p>
          <a:p>
            <a:pPr algn="l">
              <a:spcBef>
                <a:spcPct val="0"/>
              </a:spcBef>
              <a:buClrTx/>
              <a:buSzTx/>
              <a:buFontTx/>
              <a:buNone/>
            </a:pPr>
            <a:r>
              <a:rPr lang="en-US" altLang="en-US" sz="2100" b="0">
                <a:latin typeface="Arial" panose="020B0604020202020204" pitchFamily="34" charset="0"/>
              </a:rPr>
              <a:t>flows</a:t>
            </a:r>
            <a:endParaRPr lang="en-US" altLang="en-US" sz="2100" b="0">
              <a:latin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587780"/>
                                        </p:tgtEl>
                                        <p:attrNameLst>
                                          <p:attrName>style.visibility</p:attrName>
                                        </p:attrNameLst>
                                      </p:cBhvr>
                                      <p:to>
                                        <p:strVal val="visible"/>
                                      </p:to>
                                    </p:set>
                                    <p:animEffect transition="in" filter="dissolve">
                                      <p:cBhvr>
                                        <p:cTn id="7" dur="500"/>
                                        <p:tgtEl>
                                          <p:spTgt spid="587780"/>
                                        </p:tgtEl>
                                      </p:cBhvr>
                                    </p:animEffect>
                                  </p:childTnLst>
                                </p:cTn>
                              </p:par>
                            </p:childTnLst>
                          </p:cTn>
                        </p:par>
                        <p:par>
                          <p:cTn id="8" fill="hold">
                            <p:stCondLst>
                              <p:cond delay="1500"/>
                            </p:stCondLst>
                            <p:childTnLst>
                              <p:par>
                                <p:cTn id="9" presetID="9" presetClass="entr" presetSubtype="0" fill="hold" nodeType="afterEffect">
                                  <p:stCondLst>
                                    <p:cond delay="1000"/>
                                  </p:stCondLst>
                                  <p:childTnLst>
                                    <p:set>
                                      <p:cBhvr>
                                        <p:cTn id="10" dur="1" fill="hold">
                                          <p:stCondLst>
                                            <p:cond delay="0"/>
                                          </p:stCondLst>
                                        </p:cTn>
                                        <p:tgtEl>
                                          <p:spTgt spid="587781">
                                            <p:txEl>
                                              <p:pRg st="0" end="0"/>
                                            </p:txEl>
                                          </p:spTgt>
                                        </p:tgtEl>
                                        <p:attrNameLst>
                                          <p:attrName>style.visibility</p:attrName>
                                        </p:attrNameLst>
                                      </p:cBhvr>
                                      <p:to>
                                        <p:strVal val="visible"/>
                                      </p:to>
                                    </p:set>
                                    <p:animEffect transition="in" filter="dissolve">
                                      <p:cBhvr>
                                        <p:cTn id="11" dur="500"/>
                                        <p:tgtEl>
                                          <p:spTgt spid="587781">
                                            <p:txEl>
                                              <p:pRg st="0" end="0"/>
                                            </p:txEl>
                                          </p:spTgt>
                                        </p:tgtEl>
                                      </p:cBhvr>
                                    </p:animEffect>
                                  </p:childTnLst>
                                </p:cTn>
                              </p:par>
                            </p:childTnLst>
                          </p:cTn>
                        </p:par>
                        <p:par>
                          <p:cTn id="12" fill="hold">
                            <p:stCondLst>
                              <p:cond delay="3000"/>
                            </p:stCondLst>
                            <p:childTnLst>
                              <p:par>
                                <p:cTn id="13" presetID="9" presetClass="entr" presetSubtype="0" fill="hold" nodeType="afterEffect">
                                  <p:stCondLst>
                                    <p:cond delay="2000"/>
                                  </p:stCondLst>
                                  <p:childTnLst>
                                    <p:set>
                                      <p:cBhvr>
                                        <p:cTn id="14" dur="1" fill="hold">
                                          <p:stCondLst>
                                            <p:cond delay="0"/>
                                          </p:stCondLst>
                                        </p:cTn>
                                        <p:tgtEl>
                                          <p:spTgt spid="587782"/>
                                        </p:tgtEl>
                                        <p:attrNameLst>
                                          <p:attrName>style.visibility</p:attrName>
                                        </p:attrNameLst>
                                      </p:cBhvr>
                                      <p:to>
                                        <p:strVal val="visible"/>
                                      </p:to>
                                    </p:set>
                                    <p:animEffect transition="in" filter="dissolve">
                                      <p:cBhvr>
                                        <p:cTn id="15" dur="500"/>
                                        <p:tgtEl>
                                          <p:spTgt spid="587782"/>
                                        </p:tgtEl>
                                      </p:cBhvr>
                                    </p:animEffect>
                                  </p:childTnLst>
                                </p:cTn>
                              </p:par>
                            </p:childTnLst>
                          </p:cTn>
                        </p:par>
                        <p:par>
                          <p:cTn id="16" fill="hold">
                            <p:stCondLst>
                              <p:cond delay="5500"/>
                            </p:stCondLst>
                            <p:childTnLst>
                              <p:par>
                                <p:cTn id="17" presetID="9" presetClass="entr" presetSubtype="0" fill="hold" nodeType="afterEffect">
                                  <p:stCondLst>
                                    <p:cond delay="1000"/>
                                  </p:stCondLst>
                                  <p:childTnLst>
                                    <p:set>
                                      <p:cBhvr>
                                        <p:cTn id="18" dur="1" fill="hold">
                                          <p:stCondLst>
                                            <p:cond delay="0"/>
                                          </p:stCondLst>
                                        </p:cTn>
                                        <p:tgtEl>
                                          <p:spTgt spid="587783"/>
                                        </p:tgtEl>
                                        <p:attrNameLst>
                                          <p:attrName>style.visibility</p:attrName>
                                        </p:attrNameLst>
                                      </p:cBhvr>
                                      <p:to>
                                        <p:strVal val="visible"/>
                                      </p:to>
                                    </p:set>
                                    <p:animEffect transition="in" filter="dissolve">
                                      <p:cBhvr>
                                        <p:cTn id="19" dur="500"/>
                                        <p:tgtEl>
                                          <p:spTgt spid="587783"/>
                                        </p:tgtEl>
                                      </p:cBhvr>
                                    </p:animEffect>
                                  </p:childTnLst>
                                </p:cTn>
                              </p:par>
                            </p:childTnLst>
                          </p:cTn>
                        </p:par>
                        <p:par>
                          <p:cTn id="20" fill="hold">
                            <p:stCondLst>
                              <p:cond delay="7000"/>
                            </p:stCondLst>
                            <p:childTnLst>
                              <p:par>
                                <p:cTn id="21" presetID="9" presetClass="entr" presetSubtype="0" fill="hold" nodeType="afterEffect">
                                  <p:stCondLst>
                                    <p:cond delay="1000"/>
                                  </p:stCondLst>
                                  <p:childTnLst>
                                    <p:set>
                                      <p:cBhvr>
                                        <p:cTn id="22" dur="1" fill="hold">
                                          <p:stCondLst>
                                            <p:cond delay="0"/>
                                          </p:stCondLst>
                                        </p:cTn>
                                        <p:tgtEl>
                                          <p:spTgt spid="587785"/>
                                        </p:tgtEl>
                                        <p:attrNameLst>
                                          <p:attrName>style.visibility</p:attrName>
                                        </p:attrNameLst>
                                      </p:cBhvr>
                                      <p:to>
                                        <p:strVal val="visible"/>
                                      </p:to>
                                    </p:set>
                                    <p:animEffect transition="in" filter="dissolve">
                                      <p:cBhvr>
                                        <p:cTn id="23" dur="500"/>
                                        <p:tgtEl>
                                          <p:spTgt spid="587785"/>
                                        </p:tgtEl>
                                      </p:cBhvr>
                                    </p:animEffect>
                                  </p:childTnLst>
                                </p:cTn>
                              </p:par>
                            </p:childTnLst>
                          </p:cTn>
                        </p:par>
                        <p:par>
                          <p:cTn id="24" fill="hold">
                            <p:stCondLst>
                              <p:cond delay="8500"/>
                            </p:stCondLst>
                            <p:childTnLst>
                              <p:par>
                                <p:cTn id="25" presetID="9" presetClass="entr" presetSubtype="0" fill="hold" nodeType="afterEffect">
                                  <p:stCondLst>
                                    <p:cond delay="1000"/>
                                  </p:stCondLst>
                                  <p:childTnLst>
                                    <p:set>
                                      <p:cBhvr>
                                        <p:cTn id="26" dur="1" fill="hold">
                                          <p:stCondLst>
                                            <p:cond delay="0"/>
                                          </p:stCondLst>
                                        </p:cTn>
                                        <p:tgtEl>
                                          <p:spTgt spid="587786">
                                            <p:txEl>
                                              <p:pRg st="0" end="0"/>
                                            </p:txEl>
                                          </p:spTgt>
                                        </p:tgtEl>
                                        <p:attrNameLst>
                                          <p:attrName>style.visibility</p:attrName>
                                        </p:attrNameLst>
                                      </p:cBhvr>
                                      <p:to>
                                        <p:strVal val="visible"/>
                                      </p:to>
                                    </p:set>
                                    <p:animEffect transition="in" filter="dissolve">
                                      <p:cBhvr>
                                        <p:cTn id="27" dur="500"/>
                                        <p:tgtEl>
                                          <p:spTgt spid="587786">
                                            <p:txEl>
                                              <p:pRg st="0" end="0"/>
                                            </p:txEl>
                                          </p:spTgt>
                                        </p:tgtEl>
                                      </p:cBhvr>
                                    </p:animEffect>
                                  </p:childTnLst>
                                </p:cTn>
                              </p:par>
                            </p:childTnLst>
                          </p:cTn>
                        </p:par>
                        <p:par>
                          <p:cTn id="28" fill="hold">
                            <p:stCondLst>
                              <p:cond delay="10000"/>
                            </p:stCondLst>
                            <p:childTnLst>
                              <p:par>
                                <p:cTn id="29" presetID="9" presetClass="entr" presetSubtype="0" fill="hold" nodeType="afterEffect">
                                  <p:stCondLst>
                                    <p:cond delay="1000"/>
                                  </p:stCondLst>
                                  <p:childTnLst>
                                    <p:set>
                                      <p:cBhvr>
                                        <p:cTn id="30" dur="1" fill="hold">
                                          <p:stCondLst>
                                            <p:cond delay="0"/>
                                          </p:stCondLst>
                                        </p:cTn>
                                        <p:tgtEl>
                                          <p:spTgt spid="587786">
                                            <p:txEl>
                                              <p:pRg st="1" end="1"/>
                                            </p:txEl>
                                          </p:spTgt>
                                        </p:tgtEl>
                                        <p:attrNameLst>
                                          <p:attrName>style.visibility</p:attrName>
                                        </p:attrNameLst>
                                      </p:cBhvr>
                                      <p:to>
                                        <p:strVal val="visible"/>
                                      </p:to>
                                    </p:set>
                                    <p:animEffect transition="in" filter="dissolve">
                                      <p:cBhvr>
                                        <p:cTn id="31" dur="500"/>
                                        <p:tgtEl>
                                          <p:spTgt spid="587786">
                                            <p:txEl>
                                              <p:pRg st="1" end="1"/>
                                            </p:txEl>
                                          </p:spTgt>
                                        </p:tgtEl>
                                      </p:cBhvr>
                                    </p:animEffect>
                                  </p:childTnLst>
                                </p:cTn>
                              </p:par>
                            </p:childTnLst>
                          </p:cTn>
                        </p:par>
                        <p:par>
                          <p:cTn id="32" fill="hold">
                            <p:stCondLst>
                              <p:cond delay="11500"/>
                            </p:stCondLst>
                            <p:childTnLst>
                              <p:par>
                                <p:cTn id="33" presetID="9" presetClass="entr" presetSubtype="0" fill="hold" nodeType="afterEffect">
                                  <p:stCondLst>
                                    <p:cond delay="1000"/>
                                  </p:stCondLst>
                                  <p:childTnLst>
                                    <p:set>
                                      <p:cBhvr>
                                        <p:cTn id="34" dur="1" fill="hold">
                                          <p:stCondLst>
                                            <p:cond delay="0"/>
                                          </p:stCondLst>
                                        </p:cTn>
                                        <p:tgtEl>
                                          <p:spTgt spid="587786">
                                            <p:txEl>
                                              <p:pRg st="2" end="2"/>
                                            </p:txEl>
                                          </p:spTgt>
                                        </p:tgtEl>
                                        <p:attrNameLst>
                                          <p:attrName>style.visibility</p:attrName>
                                        </p:attrNameLst>
                                      </p:cBhvr>
                                      <p:to>
                                        <p:strVal val="visible"/>
                                      </p:to>
                                    </p:set>
                                    <p:animEffect transition="in" filter="dissolve">
                                      <p:cBhvr>
                                        <p:cTn id="35" dur="500"/>
                                        <p:tgtEl>
                                          <p:spTgt spid="5877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0" grpId="0" animBg="1" autoUpdateAnimBg="0"/>
      <p:bldP spid="587781" grpId="0" advAuto="1000" autoUpdateAnimBg="0" build="p"/>
      <p:bldP spid="587782" grpId="0" animBg="1"/>
      <p:bldP spid="587783" grpId="0" autoUpdateAnimBg="0"/>
      <p:bldP spid="587785" grpId="0" animBg="1" autoUpdateAnimBg="0"/>
      <p:bldP spid="587786" grpId="0" advAuto="100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altLang="en-US">
                <a:ea typeface="MS PGothic" panose="020B0600070205080204" pitchFamily="34" charset="-128"/>
              </a:rPr>
              <a:t>Flows of events (basic and alternative)</a:t>
            </a:r>
            <a:endParaRPr lang="en-US" altLang="en-US">
              <a:ea typeface="MS PGothic" panose="020B0600070205080204" pitchFamily="34" charset="-128"/>
            </a:endParaRPr>
          </a:p>
        </p:txBody>
      </p:sp>
      <p:sp>
        <p:nvSpPr>
          <p:cNvPr id="52226" name="Rectangle 3"/>
          <p:cNvSpPr>
            <a:spLocks noGrp="1" noChangeArrowheads="1"/>
          </p:cNvSpPr>
          <p:nvPr>
            <p:ph type="body" idx="1"/>
          </p:nvPr>
        </p:nvSpPr>
        <p:spPr/>
        <p:txBody>
          <a:bodyPr/>
          <a:lstStyle/>
          <a:p>
            <a:pPr marL="254635" indent="-254635"/>
            <a:r>
              <a:rPr lang="en-US" altLang="en-US" dirty="0">
                <a:ea typeface="MS PGothic" panose="020B0600070205080204" pitchFamily="34" charset="-128"/>
              </a:rPr>
              <a:t>A flow is a sequence of steps</a:t>
            </a:r>
            <a:endParaRPr lang="en-US"/>
          </a:p>
          <a:p>
            <a:pPr marL="254635" indent="-254635"/>
            <a:r>
              <a:rPr lang="en-US" altLang="en-US" dirty="0">
                <a:ea typeface="MS PGothic" panose="020B0600070205080204" pitchFamily="34" charset="-128"/>
              </a:rPr>
              <a:t>One basic flow</a:t>
            </a:r>
            <a:endParaRPr lang="en-US" altLang="en-US" dirty="0">
              <a:ea typeface="MS PGothic" panose="020B0600070205080204" pitchFamily="34" charset="-128"/>
            </a:endParaRPr>
          </a:p>
          <a:p>
            <a:pPr marL="511810" lvl="1" indent="-171450"/>
            <a:r>
              <a:rPr lang="en-US" altLang="en-US" dirty="0">
                <a:ea typeface="MS PGothic" panose="020B0600070205080204" pitchFamily="34" charset="-128"/>
              </a:rPr>
              <a:t>Successful scenario from start to finish</a:t>
            </a:r>
            <a:endParaRPr lang="en-US" altLang="en-US" dirty="0">
              <a:ea typeface="MS PGothic" panose="020B0600070205080204" pitchFamily="34" charset="-128"/>
            </a:endParaRPr>
          </a:p>
          <a:p>
            <a:pPr marL="340360" lvl="1" indent="0">
              <a:lnSpc>
                <a:spcPct val="115000"/>
              </a:lnSpc>
              <a:buNone/>
            </a:pPr>
            <a:endParaRPr lang="en-US" altLang="en-US" dirty="0">
              <a:ea typeface="MS PGothic" panose="020B0600070205080204" pitchFamily="34" charset="-128"/>
            </a:endParaRPr>
          </a:p>
          <a:p>
            <a:pPr marL="254635" indent="-254635"/>
            <a:r>
              <a:rPr lang="en-US" altLang="en-US" dirty="0">
                <a:ea typeface="MS PGothic" panose="020B0600070205080204" pitchFamily="34" charset="-128"/>
              </a:rPr>
              <a:t>Many alternative flows</a:t>
            </a:r>
            <a:endParaRPr lang="en-US" altLang="en-US" dirty="0">
              <a:ea typeface="MS PGothic" panose="020B0600070205080204" pitchFamily="34" charset="-128"/>
            </a:endParaRPr>
          </a:p>
          <a:p>
            <a:pPr marL="511810" lvl="1" indent="-171450"/>
            <a:r>
              <a:rPr lang="en-US" altLang="en-US" dirty="0">
                <a:solidFill>
                  <a:schemeClr val="tx1">
                    <a:lumMod val="50000"/>
                    <a:lumOff val="50000"/>
                  </a:schemeClr>
                </a:solidFill>
                <a:ea typeface="MS PGothic" panose="020B0600070205080204" pitchFamily="34" charset="-128"/>
              </a:rPr>
              <a:t>Regular variants</a:t>
            </a:r>
            <a:endParaRPr lang="en-US" altLang="en-US" dirty="0">
              <a:solidFill>
                <a:schemeClr val="tx1">
                  <a:lumMod val="50000"/>
                  <a:lumOff val="50000"/>
                </a:schemeClr>
              </a:solidFill>
              <a:ea typeface="MS PGothic" panose="020B0600070205080204" pitchFamily="34" charset="-128"/>
            </a:endParaRPr>
          </a:p>
          <a:p>
            <a:pPr marL="511810" lvl="1" indent="-171450"/>
            <a:r>
              <a:rPr lang="en-US" altLang="en-US" dirty="0">
                <a:ea typeface="MS PGothic" panose="020B0600070205080204" pitchFamily="34" charset="-128"/>
              </a:rPr>
              <a:t>Odd cases</a:t>
            </a:r>
            <a:endParaRPr lang="en-US" altLang="en-US" dirty="0">
              <a:ea typeface="MS PGothic" panose="020B0600070205080204" pitchFamily="34" charset="-128"/>
            </a:endParaRPr>
          </a:p>
          <a:p>
            <a:pPr marL="511810" lvl="1" indent="-171450"/>
            <a:r>
              <a:rPr lang="en-US" altLang="en-US" dirty="0">
                <a:solidFill>
                  <a:srgbClr val="666666"/>
                </a:solidFill>
                <a:ea typeface="MS PGothic" panose="020B0600070205080204" pitchFamily="34" charset="-128"/>
              </a:rPr>
              <a:t>Exceptional (error) flows</a:t>
            </a:r>
            <a:endParaRPr lang="en-US" altLang="en-US" dirty="0">
              <a:solidFill>
                <a:srgbClr val="666666"/>
              </a:solidFill>
              <a:ea typeface="MS PGothic" panose="020B0600070205080204" pitchFamily="34" charset="-128"/>
            </a:endParaRPr>
          </a:p>
        </p:txBody>
      </p:sp>
      <p:grpSp>
        <p:nvGrpSpPr>
          <p:cNvPr id="52227" name="Group 4"/>
          <p:cNvGrpSpPr/>
          <p:nvPr/>
        </p:nvGrpSpPr>
        <p:grpSpPr bwMode="auto">
          <a:xfrm>
            <a:off x="5657850" y="2514600"/>
            <a:ext cx="2114550" cy="1943100"/>
            <a:chOff x="3792" y="2112"/>
            <a:chExt cx="1776" cy="1632"/>
          </a:xfrm>
        </p:grpSpPr>
        <p:sp>
          <p:nvSpPr>
            <p:cNvPr id="52228" name="Line 5"/>
            <p:cNvSpPr>
              <a:spLocks noChangeShapeType="1"/>
            </p:cNvSpPr>
            <p:nvPr/>
          </p:nvSpPr>
          <p:spPr bwMode="auto">
            <a:xfrm>
              <a:off x="4704" y="2112"/>
              <a:ext cx="0" cy="1632"/>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sz="1050"/>
            </a:p>
          </p:txBody>
        </p:sp>
        <p:grpSp>
          <p:nvGrpSpPr>
            <p:cNvPr id="52229" name="Group 6"/>
            <p:cNvGrpSpPr/>
            <p:nvPr/>
          </p:nvGrpSpPr>
          <p:grpSpPr bwMode="auto">
            <a:xfrm>
              <a:off x="4704" y="2449"/>
              <a:ext cx="337" cy="336"/>
              <a:chOff x="4176" y="1537"/>
              <a:chExt cx="337" cy="336"/>
            </a:xfrm>
          </p:grpSpPr>
          <p:sp>
            <p:nvSpPr>
              <p:cNvPr id="52248" name="Arc 7"/>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1"/>
                    </a:cubicBezTo>
                    <a:cubicBezTo>
                      <a:pt x="11993" y="-1"/>
                      <a:pt x="21664" y="9670"/>
                      <a:pt x="21664" y="21600"/>
                    </a:cubicBezTo>
                  </a:path>
                  <a:path w="21664" h="21600" stroke="0" extrusionOk="0">
                    <a:moveTo>
                      <a:pt x="0" y="0"/>
                    </a:moveTo>
                    <a:cubicBezTo>
                      <a:pt x="21" y="0"/>
                      <a:pt x="42" y="-1"/>
                      <a:pt x="64" y="-1"/>
                    </a:cubicBezTo>
                    <a:cubicBezTo>
                      <a:pt x="11993" y="-1"/>
                      <a:pt x="21664" y="9670"/>
                      <a:pt x="21664" y="21600"/>
                    </a:cubicBezTo>
                    <a:lnTo>
                      <a:pt x="64" y="21600"/>
                    </a:lnTo>
                    <a:lnTo>
                      <a:pt x="0" y="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2249" name="Arc 8"/>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1" y="21496"/>
                    </a:moveTo>
                    <a:cubicBezTo>
                      <a:pt x="-1" y="10385"/>
                      <a:pt x="8430" y="1086"/>
                      <a:pt x="19489" y="0"/>
                    </a:cubicBezTo>
                  </a:path>
                  <a:path w="21600" h="21497" stroke="0" extrusionOk="0">
                    <a:moveTo>
                      <a:pt x="-1" y="21496"/>
                    </a:moveTo>
                    <a:cubicBezTo>
                      <a:pt x="-1" y="10385"/>
                      <a:pt x="8430" y="1086"/>
                      <a:pt x="19489" y="0"/>
                    </a:cubicBezTo>
                    <a:lnTo>
                      <a:pt x="21600" y="21497"/>
                    </a:lnTo>
                    <a:lnTo>
                      <a:pt x="-1" y="21496"/>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grpSp>
        <p:grpSp>
          <p:nvGrpSpPr>
            <p:cNvPr id="52230" name="Group 9"/>
            <p:cNvGrpSpPr/>
            <p:nvPr/>
          </p:nvGrpSpPr>
          <p:grpSpPr bwMode="auto">
            <a:xfrm>
              <a:off x="4320" y="2256"/>
              <a:ext cx="337" cy="430"/>
              <a:chOff x="3792" y="1345"/>
              <a:chExt cx="337" cy="430"/>
            </a:xfrm>
          </p:grpSpPr>
          <p:sp>
            <p:nvSpPr>
              <p:cNvPr id="52246" name="Arc 10"/>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50800" cap="rnd">
                <a:solidFill>
                  <a:srgbClr val="0066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2247" name="Arc 11"/>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1" y="21495"/>
                    </a:moveTo>
                    <a:cubicBezTo>
                      <a:pt x="-1" y="10388"/>
                      <a:pt x="8424" y="1091"/>
                      <a:pt x="19479" y="0"/>
                    </a:cubicBezTo>
                  </a:path>
                  <a:path w="21600" h="21496" stroke="0" extrusionOk="0">
                    <a:moveTo>
                      <a:pt x="-1" y="21495"/>
                    </a:moveTo>
                    <a:cubicBezTo>
                      <a:pt x="-1" y="10388"/>
                      <a:pt x="8424" y="1091"/>
                      <a:pt x="19479" y="0"/>
                    </a:cubicBezTo>
                    <a:lnTo>
                      <a:pt x="21600" y="21496"/>
                    </a:lnTo>
                    <a:lnTo>
                      <a:pt x="-1" y="21495"/>
                    </a:lnTo>
                    <a:close/>
                  </a:path>
                </a:pathLst>
              </a:custGeom>
              <a:noFill/>
              <a:ln w="50800" cap="rnd">
                <a:solidFill>
                  <a:srgbClr val="00669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grpSp>
        <p:grpSp>
          <p:nvGrpSpPr>
            <p:cNvPr id="52231" name="Group 12"/>
            <p:cNvGrpSpPr/>
            <p:nvPr/>
          </p:nvGrpSpPr>
          <p:grpSpPr bwMode="auto">
            <a:xfrm>
              <a:off x="5040" y="2641"/>
              <a:ext cx="528" cy="479"/>
              <a:chOff x="4512" y="1729"/>
              <a:chExt cx="528" cy="479"/>
            </a:xfrm>
          </p:grpSpPr>
          <p:sp>
            <p:nvSpPr>
              <p:cNvPr id="52242" name="Arc 13"/>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1"/>
                    </a:cubicBezTo>
                    <a:cubicBezTo>
                      <a:pt x="11979" y="-1"/>
                      <a:pt x="21650" y="9670"/>
                      <a:pt x="21650" y="21600"/>
                    </a:cubicBezTo>
                  </a:path>
                  <a:path w="21650" h="21600" stroke="0" extrusionOk="0">
                    <a:moveTo>
                      <a:pt x="0" y="0"/>
                    </a:moveTo>
                    <a:cubicBezTo>
                      <a:pt x="16" y="0"/>
                      <a:pt x="33" y="-1"/>
                      <a:pt x="50" y="-1"/>
                    </a:cubicBezTo>
                    <a:cubicBezTo>
                      <a:pt x="11979" y="-1"/>
                      <a:pt x="21650" y="9670"/>
                      <a:pt x="21650" y="21600"/>
                    </a:cubicBezTo>
                    <a:lnTo>
                      <a:pt x="50" y="21600"/>
                    </a:lnTo>
                    <a:lnTo>
                      <a:pt x="0" y="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2243" name="Line 14"/>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2244" name="Line 15"/>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2245" name="Line 16"/>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grpSp>
          <p:nvGrpSpPr>
            <p:cNvPr id="52232" name="Group 17"/>
            <p:cNvGrpSpPr/>
            <p:nvPr/>
          </p:nvGrpSpPr>
          <p:grpSpPr bwMode="auto">
            <a:xfrm>
              <a:off x="4128" y="2881"/>
              <a:ext cx="529" cy="479"/>
              <a:chOff x="3600" y="1969"/>
              <a:chExt cx="529" cy="479"/>
            </a:xfrm>
          </p:grpSpPr>
          <p:sp>
            <p:nvSpPr>
              <p:cNvPr id="52238" name="Arc 18"/>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lnTo>
                      <a:pt x="-1" y="21599"/>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2239" name="Line 19"/>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2240" name="Line 20"/>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2241" name="Line 21"/>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grpSp>
          <p:nvGrpSpPr>
            <p:cNvPr id="52233" name="Group 22"/>
            <p:cNvGrpSpPr/>
            <p:nvPr/>
          </p:nvGrpSpPr>
          <p:grpSpPr bwMode="auto">
            <a:xfrm>
              <a:off x="3792" y="2449"/>
              <a:ext cx="529" cy="479"/>
              <a:chOff x="3264" y="1537"/>
              <a:chExt cx="529" cy="479"/>
            </a:xfrm>
          </p:grpSpPr>
          <p:sp>
            <p:nvSpPr>
              <p:cNvPr id="52234" name="Arc 23"/>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lnTo>
                      <a:pt x="-1" y="21599"/>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2235" name="Line 24"/>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2236" name="Line 25"/>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2237" name="Line 26"/>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gr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1800"/>
          </a:p>
        </p:txBody>
      </p:sp>
      <p:sp>
        <p:nvSpPr>
          <p:cNvPr id="54274" name="Rectangle 3"/>
          <p:cNvSpPr>
            <a:spLocks noGrp="1" noChangeArrowheads="1"/>
          </p:cNvSpPr>
          <p:nvPr>
            <p:ph type="title"/>
          </p:nvPr>
        </p:nvSpPr>
        <p:spPr>
          <a:xfrm>
            <a:off x="269170" y="170852"/>
            <a:ext cx="8520600" cy="572700"/>
          </a:xfrm>
        </p:spPr>
        <p:txBody>
          <a:bodyPr/>
          <a:lstStyle/>
          <a:p>
            <a:pPr eaLnBrk="1" hangingPunct="1"/>
            <a:r>
              <a:rPr lang="en-US" altLang="en-US" dirty="0">
                <a:ea typeface="MS PGothic" panose="020B0600070205080204" pitchFamily="34" charset="-128"/>
              </a:rPr>
              <a:t>What is a use-case scenario?</a:t>
            </a:r>
            <a:endParaRPr lang="en-US" altLang="en-US" dirty="0">
              <a:ea typeface="MS PGothic" panose="020B0600070205080204" pitchFamily="34" charset="-128"/>
            </a:endParaRPr>
          </a:p>
        </p:txBody>
      </p:sp>
      <p:sp>
        <p:nvSpPr>
          <p:cNvPr id="54275" name="Line 4"/>
          <p:cNvSpPr>
            <a:spLocks noChangeShapeType="1"/>
          </p:cNvSpPr>
          <p:nvPr/>
        </p:nvSpPr>
        <p:spPr bwMode="auto">
          <a:xfrm>
            <a:off x="5657850" y="1885950"/>
            <a:ext cx="0" cy="685800"/>
          </a:xfrm>
          <a:prstGeom prst="line">
            <a:avLst/>
          </a:prstGeom>
          <a:noFill/>
          <a:ln w="762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GB" sz="1050"/>
          </a:p>
        </p:txBody>
      </p:sp>
      <p:sp>
        <p:nvSpPr>
          <p:cNvPr id="54276" name="Arc 5"/>
          <p:cNvSpPr/>
          <p:nvPr/>
        </p:nvSpPr>
        <p:spPr bwMode="auto">
          <a:xfrm rot="10800000">
            <a:off x="5199460" y="2288382"/>
            <a:ext cx="451247" cy="289322"/>
          </a:xfrm>
          <a:custGeom>
            <a:avLst/>
            <a:gdLst>
              <a:gd name="T0" fmla="*/ 0 w 24779"/>
              <a:gd name="T1" fmla="*/ 2147483647 h 21600"/>
              <a:gd name="T2" fmla="*/ 2147483647 w 24779"/>
              <a:gd name="T3" fmla="*/ 2147483647 h 21600"/>
              <a:gd name="T4" fmla="*/ 2147483647 w 24779"/>
              <a:gd name="T5" fmla="*/ 2147483647 h 21600"/>
              <a:gd name="T6" fmla="*/ 0 60000 65536"/>
              <a:gd name="T7" fmla="*/ 0 60000 65536"/>
              <a:gd name="T8" fmla="*/ 0 60000 65536"/>
              <a:gd name="T9" fmla="*/ 0 w 24779"/>
              <a:gd name="T10" fmla="*/ 0 h 21600"/>
              <a:gd name="T11" fmla="*/ 24779 w 24779"/>
              <a:gd name="T12" fmla="*/ 21600 h 21600"/>
            </a:gdLst>
            <a:ahLst/>
            <a:cxnLst>
              <a:cxn ang="T6">
                <a:pos x="T0" y="T1"/>
              </a:cxn>
              <a:cxn ang="T7">
                <a:pos x="T2" y="T3"/>
              </a:cxn>
              <a:cxn ang="T8">
                <a:pos x="T4" y="T5"/>
              </a:cxn>
            </a:cxnLst>
            <a:rect l="T9" t="T10" r="T11" b="T12"/>
            <a:pathLst>
              <a:path w="24779" h="21600" fill="none" extrusionOk="0">
                <a:moveTo>
                  <a:pt x="0" y="235"/>
                </a:moveTo>
                <a:cubicBezTo>
                  <a:pt x="1052" y="78"/>
                  <a:pt x="2114" y="-1"/>
                  <a:pt x="3179" y="-1"/>
                </a:cubicBezTo>
                <a:cubicBezTo>
                  <a:pt x="15108" y="-1"/>
                  <a:pt x="24779" y="9670"/>
                  <a:pt x="24779" y="21600"/>
                </a:cubicBezTo>
              </a:path>
              <a:path w="24779" h="21600" stroke="0" extrusionOk="0">
                <a:moveTo>
                  <a:pt x="0" y="235"/>
                </a:moveTo>
                <a:cubicBezTo>
                  <a:pt x="1052" y="78"/>
                  <a:pt x="2114" y="-1"/>
                  <a:pt x="3179" y="-1"/>
                </a:cubicBezTo>
                <a:cubicBezTo>
                  <a:pt x="15108" y="-1"/>
                  <a:pt x="24779" y="9670"/>
                  <a:pt x="24779" y="21600"/>
                </a:cubicBezTo>
                <a:lnTo>
                  <a:pt x="3179" y="21600"/>
                </a:lnTo>
                <a:lnTo>
                  <a:pt x="0" y="235"/>
                </a:lnTo>
                <a:close/>
              </a:path>
            </a:pathLst>
          </a:custGeom>
          <a:noFill/>
          <a:ln w="508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grpSp>
        <p:nvGrpSpPr>
          <p:cNvPr id="54277" name="Group 6"/>
          <p:cNvGrpSpPr/>
          <p:nvPr/>
        </p:nvGrpSpPr>
        <p:grpSpPr bwMode="auto">
          <a:xfrm>
            <a:off x="4572000" y="2287191"/>
            <a:ext cx="629841" cy="570309"/>
            <a:chOff x="3264" y="1537"/>
            <a:chExt cx="529" cy="479"/>
          </a:xfrm>
        </p:grpSpPr>
        <p:sp>
          <p:nvSpPr>
            <p:cNvPr id="54319" name="Arc 7"/>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lnTo>
                    <a:pt x="-1" y="21599"/>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4320" name="Line 8"/>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21" name="Line 9"/>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22" name="Line 10"/>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
        <p:nvSpPr>
          <p:cNvPr id="54278" name="Line 11"/>
          <p:cNvSpPr>
            <a:spLocks noChangeShapeType="1"/>
          </p:cNvSpPr>
          <p:nvPr/>
        </p:nvSpPr>
        <p:spPr bwMode="auto">
          <a:xfrm>
            <a:off x="6438900" y="1890713"/>
            <a:ext cx="0" cy="514350"/>
          </a:xfrm>
          <a:prstGeom prst="line">
            <a:avLst/>
          </a:prstGeom>
          <a:noFill/>
          <a:ln w="762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GB" sz="1050"/>
          </a:p>
        </p:txBody>
      </p:sp>
      <p:sp>
        <p:nvSpPr>
          <p:cNvPr id="54279" name="Arc 12"/>
          <p:cNvSpPr/>
          <p:nvPr/>
        </p:nvSpPr>
        <p:spPr bwMode="auto">
          <a:xfrm>
            <a:off x="6455569" y="2406254"/>
            <a:ext cx="327422" cy="228600"/>
          </a:xfrm>
          <a:custGeom>
            <a:avLst/>
            <a:gdLst>
              <a:gd name="T0" fmla="*/ 0 w 21664"/>
              <a:gd name="T1" fmla="*/ 0 h 21600"/>
              <a:gd name="T2" fmla="*/ 2147483647 w 21664"/>
              <a:gd name="T3" fmla="*/ 2147483647 h 21600"/>
              <a:gd name="T4" fmla="*/ 2147483647 w 21664"/>
              <a:gd name="T5" fmla="*/ 2147483647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1"/>
                </a:cubicBezTo>
                <a:cubicBezTo>
                  <a:pt x="11993" y="-1"/>
                  <a:pt x="21664" y="9670"/>
                  <a:pt x="21664" y="21600"/>
                </a:cubicBezTo>
              </a:path>
              <a:path w="21664" h="21600" stroke="0" extrusionOk="0">
                <a:moveTo>
                  <a:pt x="0" y="0"/>
                </a:moveTo>
                <a:cubicBezTo>
                  <a:pt x="21" y="0"/>
                  <a:pt x="42" y="-1"/>
                  <a:pt x="64" y="-1"/>
                </a:cubicBezTo>
                <a:cubicBezTo>
                  <a:pt x="11993" y="-1"/>
                  <a:pt x="21664" y="9670"/>
                  <a:pt x="21664" y="21600"/>
                </a:cubicBezTo>
                <a:lnTo>
                  <a:pt x="64" y="21600"/>
                </a:lnTo>
                <a:lnTo>
                  <a:pt x="0" y="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grpSp>
        <p:nvGrpSpPr>
          <p:cNvPr id="54280" name="Group 13"/>
          <p:cNvGrpSpPr/>
          <p:nvPr/>
        </p:nvGrpSpPr>
        <p:grpSpPr bwMode="auto">
          <a:xfrm>
            <a:off x="6781800" y="2634854"/>
            <a:ext cx="628650" cy="570309"/>
            <a:chOff x="4512" y="1729"/>
            <a:chExt cx="528" cy="479"/>
          </a:xfrm>
        </p:grpSpPr>
        <p:sp>
          <p:nvSpPr>
            <p:cNvPr id="54315" name="Arc 14"/>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1"/>
                  </a:cubicBezTo>
                  <a:cubicBezTo>
                    <a:pt x="11979" y="-1"/>
                    <a:pt x="21650" y="9670"/>
                    <a:pt x="21650" y="21600"/>
                  </a:cubicBezTo>
                </a:path>
                <a:path w="21650" h="21600" stroke="0" extrusionOk="0">
                  <a:moveTo>
                    <a:pt x="0" y="0"/>
                  </a:moveTo>
                  <a:cubicBezTo>
                    <a:pt x="16" y="0"/>
                    <a:pt x="33" y="-1"/>
                    <a:pt x="50" y="-1"/>
                  </a:cubicBezTo>
                  <a:cubicBezTo>
                    <a:pt x="11979" y="-1"/>
                    <a:pt x="21650" y="9670"/>
                    <a:pt x="21650" y="21600"/>
                  </a:cubicBezTo>
                  <a:lnTo>
                    <a:pt x="50" y="21600"/>
                  </a:lnTo>
                  <a:lnTo>
                    <a:pt x="0" y="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4316" name="Line 15"/>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17" name="Line 16"/>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18" name="Line 17"/>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sp>
        <p:nvSpPr>
          <p:cNvPr id="54281" name="Line 18"/>
          <p:cNvSpPr>
            <a:spLocks noChangeShapeType="1"/>
          </p:cNvSpPr>
          <p:nvPr/>
        </p:nvSpPr>
        <p:spPr bwMode="auto">
          <a:xfrm flipH="1" flipV="1">
            <a:off x="2743200" y="3281363"/>
            <a:ext cx="400050" cy="40005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54282" name="Line 19"/>
          <p:cNvSpPr>
            <a:spLocks noChangeShapeType="1"/>
          </p:cNvSpPr>
          <p:nvPr/>
        </p:nvSpPr>
        <p:spPr bwMode="auto">
          <a:xfrm flipH="1" flipV="1">
            <a:off x="4993481" y="2561035"/>
            <a:ext cx="1001316" cy="1403747"/>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54283" name="Line 20"/>
          <p:cNvSpPr>
            <a:spLocks noChangeShapeType="1"/>
          </p:cNvSpPr>
          <p:nvPr/>
        </p:nvSpPr>
        <p:spPr bwMode="auto">
          <a:xfrm flipV="1">
            <a:off x="6654404" y="2869407"/>
            <a:ext cx="388144" cy="112633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54284" name="Text Box 21"/>
          <p:cNvSpPr txBox="1">
            <a:spLocks noChangeArrowheads="1"/>
          </p:cNvSpPr>
          <p:nvPr/>
        </p:nvSpPr>
        <p:spPr bwMode="auto">
          <a:xfrm>
            <a:off x="3086101" y="3624262"/>
            <a:ext cx="730970" cy="40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2100" b="0">
                <a:solidFill>
                  <a:schemeClr val="accent2"/>
                </a:solidFill>
                <a:latin typeface="Arial" panose="020B0604020202020204" pitchFamily="34" charset="0"/>
              </a:rPr>
              <a:t>Flow</a:t>
            </a:r>
            <a:endParaRPr lang="en-US" altLang="en-US" sz="2100" b="0">
              <a:solidFill>
                <a:schemeClr val="accent2"/>
              </a:solidFill>
              <a:latin typeface="Arial" panose="020B0604020202020204" pitchFamily="34" charset="0"/>
            </a:endParaRPr>
          </a:p>
        </p:txBody>
      </p:sp>
      <p:sp>
        <p:nvSpPr>
          <p:cNvPr id="54285" name="Text Box 22"/>
          <p:cNvSpPr txBox="1">
            <a:spLocks noChangeArrowheads="1"/>
          </p:cNvSpPr>
          <p:nvPr/>
        </p:nvSpPr>
        <p:spPr bwMode="auto">
          <a:xfrm>
            <a:off x="5847160" y="3942160"/>
            <a:ext cx="1223093" cy="40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3" tIns="40481" rIns="80963" bIns="40481">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2100" b="0">
                <a:solidFill>
                  <a:schemeClr val="accent2"/>
                </a:solidFill>
                <a:latin typeface="Arial" panose="020B0604020202020204" pitchFamily="34" charset="0"/>
              </a:rPr>
              <a:t>Scenario</a:t>
            </a:r>
            <a:endParaRPr lang="en-US" altLang="en-US" sz="2100" b="0">
              <a:solidFill>
                <a:schemeClr val="accent2"/>
              </a:solidFill>
              <a:latin typeface="Arial" panose="020B0604020202020204" pitchFamily="34" charset="0"/>
            </a:endParaRPr>
          </a:p>
        </p:txBody>
      </p:sp>
      <p:sp>
        <p:nvSpPr>
          <p:cNvPr id="54286" name="Line 23"/>
          <p:cNvSpPr>
            <a:spLocks noChangeShapeType="1"/>
          </p:cNvSpPr>
          <p:nvPr/>
        </p:nvSpPr>
        <p:spPr bwMode="auto">
          <a:xfrm flipH="1" flipV="1">
            <a:off x="2971800" y="2881313"/>
            <a:ext cx="400050" cy="74295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54287" name="Line 24"/>
          <p:cNvSpPr>
            <a:spLocks noChangeShapeType="1"/>
          </p:cNvSpPr>
          <p:nvPr/>
        </p:nvSpPr>
        <p:spPr bwMode="auto">
          <a:xfrm>
            <a:off x="6060281" y="1885950"/>
            <a:ext cx="0" cy="19431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sz="1050"/>
          </a:p>
        </p:txBody>
      </p:sp>
      <p:sp>
        <p:nvSpPr>
          <p:cNvPr id="54288" name="Line 25"/>
          <p:cNvSpPr>
            <a:spLocks noChangeShapeType="1"/>
          </p:cNvSpPr>
          <p:nvPr/>
        </p:nvSpPr>
        <p:spPr bwMode="auto">
          <a:xfrm flipH="1" flipV="1">
            <a:off x="6142435" y="3246835"/>
            <a:ext cx="288131" cy="7715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54289" name="Text Box 26"/>
          <p:cNvSpPr txBox="1">
            <a:spLocks noChangeArrowheads="1"/>
          </p:cNvSpPr>
          <p:nvPr/>
        </p:nvSpPr>
        <p:spPr bwMode="auto">
          <a:xfrm>
            <a:off x="1571625" y="796422"/>
            <a:ext cx="6000750" cy="105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963" tIns="40481" rIns="80963" bIns="40481">
            <a:spAutoFit/>
          </a:bodyPr>
          <a:lstStyle>
            <a:lvl1pPr marL="347980" indent="-34798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lnSpc>
                <a:spcPct val="87000"/>
              </a:lnSpc>
              <a:spcBef>
                <a:spcPct val="40000"/>
              </a:spcBef>
              <a:buClrTx/>
              <a:buSzTx/>
              <a:buFont typeface="Wingdings" panose="05000000000000000000" pitchFamily="2" charset="2"/>
              <a:buChar char="§"/>
            </a:pPr>
            <a:r>
              <a:rPr lang="en-US" altLang="en-US" sz="2100" b="0" dirty="0">
                <a:latin typeface="Arial" panose="020B0604020202020204" pitchFamily="34" charset="0"/>
              </a:rPr>
              <a:t>An instance of a use case</a:t>
            </a:r>
            <a:endParaRPr lang="en-US" altLang="en-US" sz="2100" b="0" dirty="0">
              <a:latin typeface="Arial" panose="020B0604020202020204" pitchFamily="34" charset="0"/>
            </a:endParaRPr>
          </a:p>
          <a:p>
            <a:pPr algn="l" eaLnBrk="1" hangingPunct="1">
              <a:lnSpc>
                <a:spcPct val="87000"/>
              </a:lnSpc>
              <a:spcBef>
                <a:spcPct val="40000"/>
              </a:spcBef>
              <a:buClrTx/>
              <a:buSzTx/>
              <a:buFont typeface="Wingdings" panose="05000000000000000000" pitchFamily="2" charset="2"/>
              <a:buChar char="§"/>
            </a:pPr>
            <a:r>
              <a:rPr lang="en-US" altLang="en-US" sz="2100" b="0" dirty="0">
                <a:latin typeface="Arial" panose="020B0604020202020204" pitchFamily="34" charset="0"/>
              </a:rPr>
              <a:t>An ordered set of actions from the start of a use case to one of its end points</a:t>
            </a:r>
            <a:endParaRPr lang="en-US" altLang="en-US" sz="2100" b="0" dirty="0">
              <a:latin typeface="Arial" panose="020B0604020202020204" pitchFamily="34" charset="0"/>
            </a:endParaRPr>
          </a:p>
        </p:txBody>
      </p:sp>
      <p:grpSp>
        <p:nvGrpSpPr>
          <p:cNvPr id="54290" name="Group 27"/>
          <p:cNvGrpSpPr/>
          <p:nvPr/>
        </p:nvGrpSpPr>
        <p:grpSpPr bwMode="auto">
          <a:xfrm>
            <a:off x="1600200" y="2024063"/>
            <a:ext cx="2114550" cy="1943100"/>
            <a:chOff x="3792" y="2112"/>
            <a:chExt cx="1776" cy="1632"/>
          </a:xfrm>
        </p:grpSpPr>
        <p:sp>
          <p:nvSpPr>
            <p:cNvPr id="54293" name="Line 28"/>
            <p:cNvSpPr>
              <a:spLocks noChangeShapeType="1"/>
            </p:cNvSpPr>
            <p:nvPr/>
          </p:nvSpPr>
          <p:spPr bwMode="auto">
            <a:xfrm>
              <a:off x="4704" y="2112"/>
              <a:ext cx="0" cy="1632"/>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sz="1050"/>
            </a:p>
          </p:txBody>
        </p:sp>
        <p:grpSp>
          <p:nvGrpSpPr>
            <p:cNvPr id="54294" name="Group 29"/>
            <p:cNvGrpSpPr/>
            <p:nvPr/>
          </p:nvGrpSpPr>
          <p:grpSpPr bwMode="auto">
            <a:xfrm>
              <a:off x="4704" y="2449"/>
              <a:ext cx="337" cy="336"/>
              <a:chOff x="4176" y="1537"/>
              <a:chExt cx="337" cy="336"/>
            </a:xfrm>
          </p:grpSpPr>
          <p:sp>
            <p:nvSpPr>
              <p:cNvPr id="54313" name="Arc 30"/>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1"/>
                    </a:cubicBezTo>
                    <a:cubicBezTo>
                      <a:pt x="11993" y="-1"/>
                      <a:pt x="21664" y="9670"/>
                      <a:pt x="21664" y="21600"/>
                    </a:cubicBezTo>
                  </a:path>
                  <a:path w="21664" h="21600" stroke="0" extrusionOk="0">
                    <a:moveTo>
                      <a:pt x="0" y="0"/>
                    </a:moveTo>
                    <a:cubicBezTo>
                      <a:pt x="21" y="0"/>
                      <a:pt x="42" y="-1"/>
                      <a:pt x="64" y="-1"/>
                    </a:cubicBezTo>
                    <a:cubicBezTo>
                      <a:pt x="11993" y="-1"/>
                      <a:pt x="21664" y="9670"/>
                      <a:pt x="21664" y="21600"/>
                    </a:cubicBezTo>
                    <a:lnTo>
                      <a:pt x="64" y="21600"/>
                    </a:lnTo>
                    <a:lnTo>
                      <a:pt x="0" y="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4314" name="Arc 31"/>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1" y="21496"/>
                    </a:moveTo>
                    <a:cubicBezTo>
                      <a:pt x="-1" y="10385"/>
                      <a:pt x="8430" y="1086"/>
                      <a:pt x="19489" y="0"/>
                    </a:cubicBezTo>
                  </a:path>
                  <a:path w="21600" h="21497" stroke="0" extrusionOk="0">
                    <a:moveTo>
                      <a:pt x="-1" y="21496"/>
                    </a:moveTo>
                    <a:cubicBezTo>
                      <a:pt x="-1" y="10385"/>
                      <a:pt x="8430" y="1086"/>
                      <a:pt x="19489" y="0"/>
                    </a:cubicBezTo>
                    <a:lnTo>
                      <a:pt x="21600" y="21497"/>
                    </a:lnTo>
                    <a:lnTo>
                      <a:pt x="-1" y="21496"/>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grpSp>
        <p:grpSp>
          <p:nvGrpSpPr>
            <p:cNvPr id="54295" name="Group 32"/>
            <p:cNvGrpSpPr/>
            <p:nvPr/>
          </p:nvGrpSpPr>
          <p:grpSpPr bwMode="auto">
            <a:xfrm>
              <a:off x="4320" y="2256"/>
              <a:ext cx="337" cy="430"/>
              <a:chOff x="3792" y="1345"/>
              <a:chExt cx="337" cy="430"/>
            </a:xfrm>
          </p:grpSpPr>
          <p:sp>
            <p:nvSpPr>
              <p:cNvPr id="54311" name="Arc 33"/>
              <p:cNvSpPr/>
              <p:nvPr/>
            </p:nvSpPr>
            <p:spPr bwMode="auto">
              <a:xfrm rot="10800000">
                <a:off x="3792" y="1556"/>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50800" cap="rnd">
                <a:solidFill>
                  <a:srgbClr val="0066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4312" name="Arc 34"/>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1" y="21495"/>
                    </a:moveTo>
                    <a:cubicBezTo>
                      <a:pt x="-1" y="10388"/>
                      <a:pt x="8424" y="1091"/>
                      <a:pt x="19479" y="0"/>
                    </a:cubicBezTo>
                  </a:path>
                  <a:path w="21600" h="21496" stroke="0" extrusionOk="0">
                    <a:moveTo>
                      <a:pt x="-1" y="21495"/>
                    </a:moveTo>
                    <a:cubicBezTo>
                      <a:pt x="-1" y="10388"/>
                      <a:pt x="8424" y="1091"/>
                      <a:pt x="19479" y="0"/>
                    </a:cubicBezTo>
                    <a:lnTo>
                      <a:pt x="21600" y="21496"/>
                    </a:lnTo>
                    <a:lnTo>
                      <a:pt x="-1" y="21495"/>
                    </a:lnTo>
                    <a:close/>
                  </a:path>
                </a:pathLst>
              </a:custGeom>
              <a:noFill/>
              <a:ln w="50800" cap="rnd">
                <a:solidFill>
                  <a:srgbClr val="00669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grpSp>
        <p:grpSp>
          <p:nvGrpSpPr>
            <p:cNvPr id="54296" name="Group 35"/>
            <p:cNvGrpSpPr/>
            <p:nvPr/>
          </p:nvGrpSpPr>
          <p:grpSpPr bwMode="auto">
            <a:xfrm>
              <a:off x="5040" y="2641"/>
              <a:ext cx="528" cy="479"/>
              <a:chOff x="4512" y="1729"/>
              <a:chExt cx="528" cy="479"/>
            </a:xfrm>
          </p:grpSpPr>
          <p:sp>
            <p:nvSpPr>
              <p:cNvPr id="54307" name="Arc 36"/>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1"/>
                    </a:cubicBezTo>
                    <a:cubicBezTo>
                      <a:pt x="11979" y="-1"/>
                      <a:pt x="21650" y="9670"/>
                      <a:pt x="21650" y="21600"/>
                    </a:cubicBezTo>
                  </a:path>
                  <a:path w="21650" h="21600" stroke="0" extrusionOk="0">
                    <a:moveTo>
                      <a:pt x="0" y="0"/>
                    </a:moveTo>
                    <a:cubicBezTo>
                      <a:pt x="16" y="0"/>
                      <a:pt x="33" y="-1"/>
                      <a:pt x="50" y="-1"/>
                    </a:cubicBezTo>
                    <a:cubicBezTo>
                      <a:pt x="11979" y="-1"/>
                      <a:pt x="21650" y="9670"/>
                      <a:pt x="21650" y="21600"/>
                    </a:cubicBezTo>
                    <a:lnTo>
                      <a:pt x="50" y="21600"/>
                    </a:lnTo>
                    <a:lnTo>
                      <a:pt x="0" y="0"/>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4308" name="Line 37"/>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09" name="Line 38"/>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10" name="Line 39"/>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grpSp>
          <p:nvGrpSpPr>
            <p:cNvPr id="54297" name="Group 40"/>
            <p:cNvGrpSpPr/>
            <p:nvPr/>
          </p:nvGrpSpPr>
          <p:grpSpPr bwMode="auto">
            <a:xfrm>
              <a:off x="4128" y="2881"/>
              <a:ext cx="529" cy="479"/>
              <a:chOff x="3600" y="1969"/>
              <a:chExt cx="529" cy="479"/>
            </a:xfrm>
          </p:grpSpPr>
          <p:sp>
            <p:nvSpPr>
              <p:cNvPr id="54303" name="Arc 41"/>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lnTo>
                      <a:pt x="-1" y="21599"/>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4304" name="Line 42"/>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05" name="Line 43"/>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06" name="Line 44"/>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grpSp>
          <p:nvGrpSpPr>
            <p:cNvPr id="54298" name="Group 45"/>
            <p:cNvGrpSpPr/>
            <p:nvPr/>
          </p:nvGrpSpPr>
          <p:grpSpPr bwMode="auto">
            <a:xfrm>
              <a:off x="3792" y="2449"/>
              <a:ext cx="529" cy="479"/>
              <a:chOff x="3264" y="1537"/>
              <a:chExt cx="529" cy="479"/>
            </a:xfrm>
          </p:grpSpPr>
          <p:sp>
            <p:nvSpPr>
              <p:cNvPr id="54299" name="Arc 46"/>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lnTo>
                      <a:pt x="-1" y="21599"/>
                    </a:lnTo>
                    <a:close/>
                  </a:path>
                </a:pathLst>
              </a:custGeom>
              <a:noFill/>
              <a:ln w="50800" cap="rnd">
                <a:solidFill>
                  <a:srgbClr val="99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54300" name="Line 47"/>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01" name="Line 48"/>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sp>
            <p:nvSpPr>
              <p:cNvPr id="54302" name="Line 49"/>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sz="1050"/>
              </a:p>
            </p:txBody>
          </p:sp>
        </p:grpSp>
      </p:grpSp>
      <p:sp>
        <p:nvSpPr>
          <p:cNvPr id="54291" name="Line 50"/>
          <p:cNvSpPr>
            <a:spLocks noChangeShapeType="1"/>
          </p:cNvSpPr>
          <p:nvPr/>
        </p:nvSpPr>
        <p:spPr bwMode="auto">
          <a:xfrm flipH="1" flipV="1">
            <a:off x="2343150" y="3395663"/>
            <a:ext cx="742950" cy="40005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80963" tIns="40481" rIns="80963" bIns="40481"/>
          <a:lstStyle/>
          <a:p>
            <a:endParaRPr lang="en-GB" sz="1050"/>
          </a:p>
        </p:txBody>
      </p:sp>
      <p:sp>
        <p:nvSpPr>
          <p:cNvPr id="54292" name="Text Box 51"/>
          <p:cNvSpPr txBox="1">
            <a:spLocks noChangeArrowheads="1"/>
          </p:cNvSpPr>
          <p:nvPr/>
        </p:nvSpPr>
        <p:spPr bwMode="auto">
          <a:xfrm>
            <a:off x="4229100" y="4312444"/>
            <a:ext cx="3714750" cy="507831"/>
          </a:xfrm>
          <a:prstGeom prst="rect">
            <a:avLst/>
          </a:prstGeom>
          <a:solidFill>
            <a:srgbClr val="FFFF99"/>
          </a:solidFill>
          <a:ln w="9525">
            <a:solidFill>
              <a:schemeClr val="tx1"/>
            </a:solidFill>
            <a:miter lim="800000"/>
          </a:ln>
        </p:spPr>
        <p:txBody>
          <a:bodyPr>
            <a:spAutoFit/>
          </a:bodyPr>
          <a:lstStyle>
            <a:lvl1pPr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eaLnBrk="1" hangingPunct="1">
              <a:spcBef>
                <a:spcPct val="50000"/>
              </a:spcBef>
              <a:buClrTx/>
              <a:buSzTx/>
              <a:buFontTx/>
              <a:buNone/>
            </a:pPr>
            <a:r>
              <a:rPr lang="en-US" altLang="en-US" sz="1350">
                <a:latin typeface="Arial" panose="020B0604020202020204" pitchFamily="34" charset="0"/>
              </a:rPr>
              <a:t>Note:</a:t>
            </a:r>
            <a:r>
              <a:rPr lang="en-US" altLang="en-US" sz="1350" b="0">
                <a:latin typeface="Arial" panose="020B0604020202020204" pitchFamily="34" charset="0"/>
              </a:rPr>
              <a:t> This diagram illustrates </a:t>
            </a:r>
            <a:r>
              <a:rPr lang="en-US" altLang="en-US" sz="1350" b="0">
                <a:latin typeface="Arial" panose="020B0604020202020204" pitchFamily="34" charset="0"/>
                <a:cs typeface="Arial" panose="020B0604020202020204" pitchFamily="34" charset="0"/>
              </a:rPr>
              <a:t>only some of the possible scenarios based on the flows.</a:t>
            </a:r>
            <a:endParaRPr lang="en-US" altLang="en-US" sz="1350" b="0">
              <a:latin typeface="Arial" panose="020B0604020202020204" pitchFamily="34" charset="0"/>
              <a:cs typeface="Arial" panose="020B0604020202020204" pitchFamily="34" charset="0"/>
            </a:endParaRP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983" y="918364"/>
            <a:ext cx="8520600" cy="2052600"/>
          </a:xfrm>
        </p:spPr>
        <p:txBody>
          <a:bodyPr/>
          <a:lstStyle/>
          <a:p>
            <a:r>
              <a:rPr lang="en-GB" sz="2800" dirty="0"/>
              <a:t>Why do we need Requirements Engineering?</a:t>
            </a:r>
            <a:endParaRPr lang="en-GB"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ltLang="en-US">
                <a:ea typeface="MS PGothic" panose="020B0600070205080204" pitchFamily="34" charset="-128"/>
              </a:rPr>
              <a:t>Checkpoints for use cases</a:t>
            </a:r>
            <a:endParaRPr lang="en-US" altLang="en-US">
              <a:ea typeface="MS PGothic" panose="020B0600070205080204" pitchFamily="34" charset="-128"/>
            </a:endParaRPr>
          </a:p>
        </p:txBody>
      </p:sp>
      <p:sp>
        <p:nvSpPr>
          <p:cNvPr id="56322" name="Rectangle 3"/>
          <p:cNvSpPr>
            <a:spLocks noGrp="1" noChangeArrowheads="1"/>
          </p:cNvSpPr>
          <p:nvPr>
            <p:ph type="body" idx="1"/>
          </p:nvPr>
        </p:nvSpPr>
        <p:spPr/>
        <p:txBody>
          <a:bodyPr/>
          <a:lstStyle/>
          <a:p>
            <a:pPr marL="254635" indent="-254635" fontAlgn="t">
              <a:buFont typeface="Wingdings" panose="05000000000000000000" pitchFamily="2" charset="2"/>
              <a:buChar char="ü"/>
            </a:pPr>
            <a:r>
              <a:rPr lang="en-US" altLang="en-US">
                <a:ea typeface="MS PGothic" panose="020B0600070205080204" pitchFamily="34" charset="-128"/>
              </a:rPr>
              <a:t>Each use case is independent of the others</a:t>
            </a:r>
            <a:endParaRPr lang="en-US" altLang="en-US">
              <a:ea typeface="MS PGothic" panose="020B0600070205080204" pitchFamily="34" charset="-128"/>
            </a:endParaRPr>
          </a:p>
          <a:p>
            <a:pPr marL="254635" indent="-254635" fontAlgn="t">
              <a:buFont typeface="Wingdings" panose="05000000000000000000" pitchFamily="2" charset="2"/>
              <a:buChar char="ü"/>
            </a:pPr>
            <a:r>
              <a:rPr lang="en-US" altLang="en-US">
                <a:ea typeface="MS PGothic" panose="020B0600070205080204" pitchFamily="34" charset="-128"/>
              </a:rPr>
              <a:t>No use cases have very similar behaviors or flows of events </a:t>
            </a:r>
            <a:endParaRPr lang="en-US" altLang="en-US">
              <a:ea typeface="MS PGothic" panose="020B0600070205080204" pitchFamily="34" charset="-128"/>
            </a:endParaRPr>
          </a:p>
          <a:p>
            <a:pPr marL="254635" indent="-254635" fontAlgn="t">
              <a:buFont typeface="Wingdings" panose="05000000000000000000" pitchFamily="2" charset="2"/>
              <a:buChar char="ü"/>
            </a:pPr>
            <a:r>
              <a:rPr lang="en-US" altLang="en-US">
                <a:ea typeface="MS PGothic" panose="020B0600070205080204" pitchFamily="34" charset="-128"/>
              </a:rPr>
              <a:t>No part of the flow of events has already been modeled as another use case</a:t>
            </a:r>
            <a:endParaRPr lang="en-US" altLang="en-US">
              <a:ea typeface="MS PGothic" panose="020B0600070205080204" pitchFamily="34" charset="-128"/>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11194" y="147625"/>
            <a:ext cx="8520600" cy="2052600"/>
          </a:xfrm>
        </p:spPr>
        <p:txBody>
          <a:bodyPr/>
          <a:lstStyle/>
          <a:p>
            <a:r>
              <a:rPr lang="en-GB" sz="2800" dirty="0"/>
              <a:t>4. Specify atomic requirements (e.g., for each step in user stories)</a:t>
            </a:r>
            <a:endParaRPr lang="en-GB" sz="2800" dirty="0"/>
          </a:p>
        </p:txBody>
      </p:sp>
      <p:sp>
        <p:nvSpPr>
          <p:cNvPr id="4" name="Rectangle 3"/>
          <p:cNvSpPr txBox="1">
            <a:spLocks noChangeArrowheads="1"/>
          </p:cNvSpPr>
          <p:nvPr/>
        </p:nvSpPr>
        <p:spPr>
          <a:xfrm>
            <a:off x="311700" y="2610062"/>
            <a:ext cx="8515357" cy="1958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302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302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302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302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302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302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302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302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54635" indent="-254635" algn="l">
              <a:buFont typeface="Wingdings" panose="05000000000000000000" pitchFamily="2" charset="2"/>
              <a:buChar char="ü"/>
            </a:pPr>
            <a:r>
              <a:rPr lang="en-US" altLang="en-US" dirty="0">
                <a:ea typeface="MS PGothic" panose="020B0600070205080204" pitchFamily="34" charset="-128"/>
              </a:rPr>
              <a:t>Not detailed in this course, e.g.:</a:t>
            </a:r>
            <a:endParaRPr lang="en-US" dirty="0">
              <a:ea typeface="MS PGothic" panose="020B0600070205080204" pitchFamily="34" charset="-128"/>
            </a:endParaRPr>
          </a:p>
          <a:p>
            <a:pPr marL="711835" lvl="1" indent="-254635" algn="l">
              <a:buFont typeface="Wingdings" panose="05000000000000000000" pitchFamily="2" charset="2"/>
              <a:buChar char="ü"/>
            </a:pPr>
            <a:r>
              <a:rPr lang="en-US" altLang="en-US" sz="2000" dirty="0">
                <a:ea typeface="MS PGothic" panose="020B0600070205080204" pitchFamily="34" charset="-128"/>
              </a:rPr>
              <a:t>Structured language</a:t>
            </a:r>
            <a:endParaRPr lang="en-US" sz="2000"/>
          </a:p>
          <a:p>
            <a:pPr marL="711835" lvl="1" indent="-254635" algn="l">
              <a:buFont typeface="Wingdings" panose="05000000000000000000" pitchFamily="2" charset="2"/>
              <a:buChar char="ü"/>
            </a:pPr>
            <a:r>
              <a:rPr lang="en-US" altLang="en-US" sz="2000" dirty="0">
                <a:ea typeface="MS PGothic" panose="020B0600070205080204" pitchFamily="34" charset="-128"/>
              </a:rPr>
              <a:t>Formal methods</a:t>
            </a:r>
            <a:endParaRPr lang="en-US" altLang="en-US" sz="2000" dirty="0">
              <a:ea typeface="MS PGothic"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 of Requirements</a:t>
            </a:r>
            <a:endParaRPr lang="en-US" dirty="0"/>
          </a:p>
        </p:txBody>
      </p:sp>
      <p:sp>
        <p:nvSpPr>
          <p:cNvPr id="3" name="Content Placeholder 2"/>
          <p:cNvSpPr>
            <a:spLocks noGrp="1"/>
          </p:cNvSpPr>
          <p:nvPr>
            <p:ph idx="1"/>
          </p:nvPr>
        </p:nvSpPr>
        <p:spPr/>
        <p:txBody>
          <a:bodyPr>
            <a:normAutofit/>
          </a:bodyPr>
          <a:lstStyle/>
          <a:p>
            <a:r>
              <a:rPr lang="en-GB" sz="2000" dirty="0"/>
              <a:t>Consistency: Are there conflicts between requirements ?</a:t>
            </a:r>
            <a:endParaRPr lang="en-GB" sz="2000" dirty="0"/>
          </a:p>
          <a:p>
            <a:r>
              <a:rPr lang="en-GB" sz="2000" dirty="0"/>
              <a:t>Completeness: Have all features been included ?</a:t>
            </a:r>
            <a:endParaRPr lang="en-GB" sz="2000" dirty="0"/>
          </a:p>
          <a:p>
            <a:r>
              <a:rPr lang="en-GB" sz="2000" dirty="0" err="1"/>
              <a:t>Comprehendability</a:t>
            </a:r>
            <a:r>
              <a:rPr lang="en-GB" sz="2000" dirty="0"/>
              <a:t>: Can the requirement be understood ?</a:t>
            </a:r>
            <a:endParaRPr lang="en-GB" sz="2000" dirty="0"/>
          </a:p>
          <a:p>
            <a:r>
              <a:rPr lang="en-GB" sz="2000" dirty="0"/>
              <a:t>Traceability: Is the origin of requirement clearly recorded ?</a:t>
            </a:r>
            <a:endParaRPr lang="en-GB" sz="2000" dirty="0"/>
          </a:p>
          <a:p>
            <a:r>
              <a:rPr lang="en-GB" sz="2000" dirty="0"/>
              <a:t>Realism: Can the requirements be implemented given available resources and technology ?</a:t>
            </a:r>
            <a:endParaRPr lang="en-GB" sz="2000" dirty="0"/>
          </a:p>
          <a:p>
            <a:r>
              <a:rPr lang="en-GB" sz="2000" dirty="0"/>
              <a:t>Verifiability: Can requirements be “ticked off” ?</a:t>
            </a:r>
            <a:endParaRPr lang="en-GB" sz="2000" dirty="0"/>
          </a:p>
          <a:p>
            <a:pPr marL="127000" indent="0">
              <a:buNone/>
            </a:pPr>
            <a:endParaRPr lang="en-GB"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Verifiability of Requirements</a:t>
            </a:r>
            <a:endParaRPr lang="en-US" dirty="0"/>
          </a:p>
        </p:txBody>
      </p:sp>
      <p:sp>
        <p:nvSpPr>
          <p:cNvPr id="3" name="Content Placeholder 2"/>
          <p:cNvSpPr>
            <a:spLocks noGrp="1"/>
          </p:cNvSpPr>
          <p:nvPr>
            <p:ph idx="1"/>
          </p:nvPr>
        </p:nvSpPr>
        <p:spPr/>
        <p:txBody>
          <a:bodyPr>
            <a:normAutofit/>
          </a:bodyPr>
          <a:lstStyle/>
          <a:p>
            <a:pPr marL="0" indent="0">
              <a:lnSpc>
                <a:spcPct val="110000"/>
              </a:lnSpc>
              <a:buNone/>
            </a:pPr>
            <a:r>
              <a:rPr lang="en-GB" dirty="0"/>
              <a:t>We should ensure that requirements are </a:t>
            </a:r>
            <a:r>
              <a:rPr lang="en-GB" b="1" i="1" u="sng" dirty="0"/>
              <a:t>verifiable</a:t>
            </a:r>
            <a:endParaRPr lang="en-GB" b="1" i="1" u="sng" dirty="0"/>
          </a:p>
          <a:p>
            <a:pPr marL="0" indent="0">
              <a:lnSpc>
                <a:spcPct val="110000"/>
              </a:lnSpc>
              <a:buNone/>
            </a:pPr>
            <a:r>
              <a:rPr lang="en-GB" dirty="0"/>
              <a:t>No point specifying something that can't be "ticked off"</a:t>
            </a:r>
            <a:endParaRPr lang="en-GB" dirty="0"/>
          </a:p>
          <a:p>
            <a:pPr marL="0" indent="0">
              <a:lnSpc>
                <a:spcPct val="110000"/>
              </a:lnSpc>
              <a:buNone/>
            </a:pPr>
            <a:endParaRPr lang="en-GB" dirty="0"/>
          </a:p>
          <a:p>
            <a:pPr marL="0" indent="0">
              <a:lnSpc>
                <a:spcPct val="110000"/>
              </a:lnSpc>
              <a:buNone/>
            </a:pPr>
            <a:r>
              <a:rPr lang="en-GB" dirty="0"/>
              <a:t>For example, the following is an </a:t>
            </a:r>
            <a:r>
              <a:rPr lang="en-GB" b="1" i="1" u="sng" dirty="0"/>
              <a:t>unverifiable</a:t>
            </a:r>
            <a:r>
              <a:rPr lang="en-GB" dirty="0"/>
              <a:t> "objective":</a:t>
            </a:r>
            <a:endParaRPr lang="en-GB" dirty="0"/>
          </a:p>
          <a:p>
            <a:pPr marL="0" indent="0">
              <a:lnSpc>
                <a:spcPct val="110000"/>
              </a:lnSpc>
              <a:buNone/>
            </a:pPr>
            <a:r>
              <a:rPr lang="en-GB" i="1" dirty="0"/>
              <a:t>The system must be easy to use by waiting staff and should be organised so that user errors are minimised.</a:t>
            </a:r>
            <a:endParaRPr lang="en-GB" i="1" dirty="0"/>
          </a:p>
          <a:p>
            <a:pPr marL="0" indent="0">
              <a:lnSpc>
                <a:spcPct val="110000"/>
              </a:lnSpc>
              <a:buNone/>
            </a:pPr>
            <a:endParaRPr lang="en-GB" dirty="0"/>
          </a:p>
          <a:p>
            <a:pPr marL="0" indent="0">
              <a:lnSpc>
                <a:spcPct val="110000"/>
              </a:lnSpc>
              <a:buNone/>
            </a:pPr>
            <a:r>
              <a:rPr lang="en-GB" dirty="0"/>
              <a:t>In comparison, the following is a </a:t>
            </a:r>
            <a:r>
              <a:rPr lang="en-GB" b="1" i="1" u="sng" dirty="0"/>
              <a:t>testable</a:t>
            </a:r>
            <a:r>
              <a:rPr lang="en-GB" dirty="0"/>
              <a:t> requirement:</a:t>
            </a:r>
            <a:endParaRPr lang="en-GB" dirty="0"/>
          </a:p>
          <a:p>
            <a:pPr marL="0" indent="0">
              <a:lnSpc>
                <a:spcPct val="110000"/>
              </a:lnSpc>
              <a:buNone/>
            </a:pPr>
            <a:r>
              <a:rPr lang="en-GB" i="1" dirty="0"/>
              <a:t>Waiting staff shall be able to use all system functions after four hours of training. After this training, the average number of errors made by experienced users shall not exceed two per hour of system use.</a:t>
            </a:r>
            <a:endParaRPr lang="en-GB" i="1" dirty="0"/>
          </a:p>
          <a:p>
            <a:pPr marL="0" indent="0">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Techniques</a:t>
            </a:r>
            <a:endParaRPr lang="en-US" dirty="0"/>
          </a:p>
        </p:txBody>
      </p:sp>
      <p:sp>
        <p:nvSpPr>
          <p:cNvPr id="3" name="Content Placeholder 2"/>
          <p:cNvSpPr>
            <a:spLocks noGrp="1"/>
          </p:cNvSpPr>
          <p:nvPr>
            <p:ph idx="1"/>
          </p:nvPr>
        </p:nvSpPr>
        <p:spPr/>
        <p:txBody>
          <a:bodyPr>
            <a:normAutofit/>
          </a:bodyPr>
          <a:lstStyle/>
          <a:p>
            <a:r>
              <a:rPr lang="en-GB" sz="2000" dirty="0"/>
              <a:t>Interviews</a:t>
            </a:r>
            <a:endParaRPr lang="en-GB" sz="2000" dirty="0"/>
          </a:p>
          <a:p>
            <a:r>
              <a:rPr lang="en-GB" sz="2000" dirty="0"/>
              <a:t>Observations</a:t>
            </a:r>
            <a:endParaRPr lang="en-GB" sz="2000" dirty="0"/>
          </a:p>
          <a:p>
            <a:r>
              <a:rPr lang="en-GB" sz="2000" dirty="0"/>
              <a:t>Surveys</a:t>
            </a:r>
            <a:endParaRPr lang="en-GB" sz="2000" dirty="0"/>
          </a:p>
          <a:p>
            <a:r>
              <a:rPr lang="en-GB" sz="2000" dirty="0"/>
              <a:t>Current documentation</a:t>
            </a:r>
            <a:endParaRPr lang="en-GB" sz="2000" dirty="0"/>
          </a:p>
          <a:p>
            <a:r>
              <a:rPr lang="en-GB" sz="2000" dirty="0"/>
              <a:t>Similar products and solutions</a:t>
            </a:r>
            <a:endParaRPr lang="en-GB" sz="2000" dirty="0"/>
          </a:p>
          <a:p>
            <a:r>
              <a:rPr lang="en-GB" sz="2000" dirty="0"/>
              <a:t>Co-design</a:t>
            </a:r>
            <a:endParaRPr lang="en-GB" sz="2000" dirty="0"/>
          </a:p>
          <a:p>
            <a:pPr>
              <a:lnSpc>
                <a:spcPct val="115000"/>
              </a:lnSpc>
            </a:pPr>
            <a:r>
              <a:rPr lang="en-GB" sz="2000" dirty="0">
                <a:solidFill>
                  <a:srgbClr val="0070C0"/>
                </a:solidFill>
              </a:rPr>
              <a:t>Prototyping</a:t>
            </a:r>
            <a:endParaRPr lang="en-GB" sz="2000" dirty="0">
              <a:solidFill>
                <a:srgbClr val="0070C0"/>
              </a:solidFill>
            </a:endParaRPr>
          </a:p>
          <a:p>
            <a:r>
              <a:rPr lang="en-GB" sz="2000" dirty="0"/>
              <a:t>…</a:t>
            </a:r>
            <a:endParaRPr lang="en-GB" sz="2000" dirty="0"/>
          </a:p>
          <a:p>
            <a:endParaRPr lang="en-GB" sz="2000" dirty="0"/>
          </a:p>
          <a:p>
            <a:endParaRPr lang="en-GB" sz="2000" dirty="0"/>
          </a:p>
          <a:p>
            <a:endParaRPr lang="en-GB" sz="2000" dirty="0"/>
          </a:p>
          <a:p>
            <a:pPr marL="127000" indent="0">
              <a:buNone/>
            </a:pPr>
            <a:endParaRPr lang="en-GB"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ltLang="en-US">
                <a:ea typeface="MS PGothic" panose="020B0600070205080204" pitchFamily="34" charset="-128"/>
              </a:rPr>
              <a:t>Review</a:t>
            </a:r>
            <a:endParaRPr lang="en-US" altLang="en-US">
              <a:ea typeface="MS PGothic" panose="020B0600070205080204" pitchFamily="34" charset="-128"/>
            </a:endParaRPr>
          </a:p>
        </p:txBody>
      </p:sp>
      <p:sp>
        <p:nvSpPr>
          <p:cNvPr id="58370" name="Rectangle 3"/>
          <p:cNvSpPr>
            <a:spLocks noGrp="1" noChangeArrowheads="1"/>
          </p:cNvSpPr>
          <p:nvPr>
            <p:ph type="body" idx="1"/>
          </p:nvPr>
        </p:nvSpPr>
        <p:spPr>
          <a:xfrm>
            <a:off x="1600201" y="857250"/>
            <a:ext cx="4699397" cy="3600450"/>
          </a:xfrm>
        </p:spPr>
        <p:txBody>
          <a:bodyPr/>
          <a:lstStyle/>
          <a:p>
            <a:pPr eaLnBrk="1" fontAlgn="t" hangingPunct="1"/>
            <a:r>
              <a:rPr lang="en-US" altLang="en-US" dirty="0">
                <a:ea typeface="MS PGothic" panose="020B0600070205080204" pitchFamily="34" charset="-128"/>
              </a:rPr>
              <a:t>What are models for?</a:t>
            </a:r>
            <a:endParaRPr lang="en-US" altLang="en-US" dirty="0">
              <a:ea typeface="MS PGothic" panose="020B0600070205080204" pitchFamily="34" charset="-128"/>
            </a:endParaRPr>
          </a:p>
          <a:p>
            <a:pPr eaLnBrk="1" fontAlgn="t" hangingPunct="1"/>
            <a:r>
              <a:rPr lang="en-US" altLang="en-US" dirty="0">
                <a:ea typeface="MS PGothic" panose="020B0600070205080204" pitchFamily="34" charset="-128"/>
              </a:rPr>
              <a:t>What is system behavior? </a:t>
            </a:r>
            <a:endParaRPr lang="en-US" altLang="en-US" dirty="0">
              <a:ea typeface="MS PGothic" panose="020B0600070205080204" pitchFamily="34" charset="-128"/>
            </a:endParaRPr>
          </a:p>
          <a:p>
            <a:pPr eaLnBrk="1" fontAlgn="t" hangingPunct="1"/>
            <a:r>
              <a:rPr lang="en-US" altLang="en-US" dirty="0">
                <a:ea typeface="MS PGothic" panose="020B0600070205080204" pitchFamily="34" charset="-128"/>
              </a:rPr>
              <a:t>What is an actor? </a:t>
            </a:r>
            <a:endParaRPr lang="en-US" altLang="en-US" dirty="0">
              <a:ea typeface="MS PGothic" panose="020B0600070205080204" pitchFamily="34" charset="-128"/>
            </a:endParaRPr>
          </a:p>
          <a:p>
            <a:pPr eaLnBrk="1" fontAlgn="t" hangingPunct="1"/>
            <a:r>
              <a:rPr lang="en-US" altLang="en-US" dirty="0">
                <a:ea typeface="MS PGothic" panose="020B0600070205080204" pitchFamily="34" charset="-128"/>
              </a:rPr>
              <a:t>A use case?</a:t>
            </a:r>
            <a:endParaRPr lang="en-US" altLang="en-US" dirty="0">
              <a:ea typeface="MS PGothic" panose="020B0600070205080204" pitchFamily="34" charset="-128"/>
            </a:endParaRPr>
          </a:p>
          <a:p>
            <a:pPr eaLnBrk="1" fontAlgn="t" hangingPunct="1"/>
            <a:r>
              <a:rPr lang="en-US" altLang="en-US" dirty="0">
                <a:ea typeface="MS PGothic" panose="020B0600070205080204" pitchFamily="34" charset="-128"/>
              </a:rPr>
              <a:t>What is a role?</a:t>
            </a:r>
            <a:endParaRPr lang="en-US" altLang="en-US" dirty="0">
              <a:ea typeface="MS PGothic" panose="020B0600070205080204" pitchFamily="34" charset="-128"/>
            </a:endParaRPr>
          </a:p>
          <a:p>
            <a:pPr eaLnBrk="1" fontAlgn="t" hangingPunct="1"/>
            <a:r>
              <a:rPr lang="en-US" altLang="en-US" dirty="0">
                <a:ea typeface="MS PGothic" panose="020B0600070205080204" pitchFamily="34" charset="-128"/>
              </a:rPr>
              <a:t>How do we know if our requirements are of good quality?</a:t>
            </a:r>
            <a:endParaRPr lang="en-US" altLang="en-US" dirty="0">
              <a:ea typeface="MS PGothic" panose="020B0600070205080204" pitchFamily="34" charset="-128"/>
            </a:endParaRPr>
          </a:p>
        </p:txBody>
      </p:sp>
      <p:pic>
        <p:nvPicPr>
          <p:cNvPr id="5837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09110" y="1046560"/>
            <a:ext cx="1677590" cy="169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Problems and Requirements Engineering</a:t>
            </a:r>
            <a:endParaRPr lang="en-US" dirty="0"/>
          </a:p>
        </p:txBody>
      </p:sp>
      <p:sp>
        <p:nvSpPr>
          <p:cNvPr id="3" name="Content Placeholder 2"/>
          <p:cNvSpPr>
            <a:spLocks noGrp="1"/>
          </p:cNvSpPr>
          <p:nvPr>
            <p:ph idx="1"/>
          </p:nvPr>
        </p:nvSpPr>
        <p:spPr>
          <a:xfrm>
            <a:off x="733097" y="1450427"/>
            <a:ext cx="7815424" cy="3118447"/>
          </a:xfrm>
        </p:spPr>
        <p:txBody>
          <a:bodyPr>
            <a:noAutofit/>
          </a:bodyPr>
          <a:lstStyle/>
          <a:p>
            <a:r>
              <a:rPr lang="en-GB" sz="2000" dirty="0"/>
              <a:t>Inconsistent terminology: people express needs in </a:t>
            </a:r>
            <a:r>
              <a:rPr lang="en-GB" sz="2000" b="1" dirty="0"/>
              <a:t>their own words</a:t>
            </a:r>
            <a:endParaRPr lang="en-GB" sz="2000" b="1" dirty="0"/>
          </a:p>
          <a:p>
            <a:r>
              <a:rPr lang="en-GB" sz="2000" b="1" dirty="0"/>
              <a:t>Conflicting</a:t>
            </a:r>
            <a:r>
              <a:rPr lang="en-GB" sz="2000" dirty="0"/>
              <a:t> needs for the same system</a:t>
            </a:r>
            <a:endParaRPr lang="en-GB" sz="2000" dirty="0"/>
          </a:p>
          <a:p>
            <a:r>
              <a:rPr lang="en-GB" sz="2000" dirty="0"/>
              <a:t>People frequently </a:t>
            </a:r>
            <a:r>
              <a:rPr lang="en-GB" sz="2000" b="1" dirty="0"/>
              <a:t>don’t know </a:t>
            </a:r>
            <a:r>
              <a:rPr lang="en-GB" sz="2000" dirty="0"/>
              <a:t>what they want  (or at least can't explain !)</a:t>
            </a:r>
            <a:endParaRPr lang="en-GB" sz="2000" dirty="0"/>
          </a:p>
          <a:p>
            <a:r>
              <a:rPr lang="en-GB" sz="2000" dirty="0"/>
              <a:t>Requirements </a:t>
            </a:r>
            <a:r>
              <a:rPr lang="en-GB" sz="2000" b="1" dirty="0"/>
              <a:t>change</a:t>
            </a:r>
            <a:r>
              <a:rPr lang="en-GB" sz="2000" dirty="0"/>
              <a:t> quite frequently</a:t>
            </a:r>
            <a:endParaRPr lang="en-GB" sz="2000" dirty="0"/>
          </a:p>
          <a:p>
            <a:r>
              <a:rPr lang="en-GB" sz="2000" dirty="0"/>
              <a:t>Relevant people/information may </a:t>
            </a:r>
            <a:r>
              <a:rPr lang="en-GB" sz="2000" b="1" dirty="0"/>
              <a:t>not be accessible </a:t>
            </a:r>
            <a:endParaRPr lang="en-GB" sz="2000" b="1" dirty="0"/>
          </a:p>
          <a:p>
            <a:pPr marL="127000" indent="0">
              <a:buNone/>
            </a:pPr>
            <a:endParaRPr lang="en-GB"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Requirements are </a:t>
            </a:r>
            <a:r>
              <a:rPr lang="en-GB" b="1" dirty="0"/>
              <a:t>communication mechanism</a:t>
            </a:r>
            <a:endParaRPr lang="en-US" altLang="en-US" dirty="0">
              <a:ea typeface="MS PGothic" panose="020B0600070205080204" pitchFamily="34" charset="-128"/>
            </a:endParaRPr>
          </a:p>
        </p:txBody>
      </p:sp>
      <p:pic>
        <p:nvPicPr>
          <p:cNvPr id="6" name="Graphic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11700" y="3092730"/>
            <a:ext cx="1438272" cy="1416030"/>
          </a:xfrm>
          <a:prstGeom prst="rect">
            <a:avLst/>
          </a:prstGeom>
        </p:spPr>
      </p:pic>
      <p:pic>
        <p:nvPicPr>
          <p:cNvPr id="7" name="Google Shape;69;p15"/>
          <p:cNvPicPr preferRelativeResize="0"/>
          <p:nvPr/>
        </p:nvPicPr>
        <p:blipFill>
          <a:blip r:embed="rId3"/>
          <a:stretch>
            <a:fillRect/>
          </a:stretch>
        </p:blipFill>
        <p:spPr>
          <a:xfrm>
            <a:off x="5491343" y="1142949"/>
            <a:ext cx="2257409" cy="1321855"/>
          </a:xfrm>
          <a:prstGeom prst="rect">
            <a:avLst/>
          </a:prstGeom>
          <a:noFill/>
          <a:ln>
            <a:noFill/>
          </a:ln>
        </p:spPr>
      </p:pic>
      <p:pic>
        <p:nvPicPr>
          <p:cNvPr id="8" name="Graphic 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7082" y="2850323"/>
            <a:ext cx="2853841" cy="1721690"/>
          </a:xfrm>
          <a:prstGeom prst="rect">
            <a:avLst/>
          </a:prstGeom>
        </p:spPr>
      </p:pic>
      <p:pic>
        <p:nvPicPr>
          <p:cNvPr id="9" name="Graphic 8"/>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48258" y="3018837"/>
            <a:ext cx="2077606" cy="1563816"/>
          </a:xfrm>
          <a:prstGeom prst="rect">
            <a:avLst/>
          </a:prstGeom>
        </p:spPr>
      </p:pic>
      <p:pic>
        <p:nvPicPr>
          <p:cNvPr id="10" name="Graphic 9"/>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1341" y="1079809"/>
            <a:ext cx="2325802" cy="1719609"/>
          </a:xfrm>
          <a:prstGeom prst="rect">
            <a:avLst/>
          </a:prstGeom>
        </p:spPr>
      </p:pic>
      <p:sp>
        <p:nvSpPr>
          <p:cNvPr id="12" name="TextBox 11"/>
          <p:cNvSpPr txBox="1"/>
          <p:nvPr/>
        </p:nvSpPr>
        <p:spPr>
          <a:xfrm>
            <a:off x="3571859" y="2397151"/>
            <a:ext cx="1896805" cy="1169551"/>
          </a:xfrm>
          <a:prstGeom prst="rect">
            <a:avLst/>
          </a:prstGeom>
          <a:solidFill>
            <a:schemeClr val="bg1"/>
          </a:solidFill>
        </p:spPr>
        <p:txBody>
          <a:bodyPr wrap="square" rtlCol="0">
            <a:spAutoFit/>
          </a:bodyPr>
          <a:lstStyle/>
          <a:p>
            <a:endParaRPr lang="en-GB" dirty="0"/>
          </a:p>
          <a:p>
            <a:endParaRPr lang="en-GB" dirty="0"/>
          </a:p>
          <a:p>
            <a:endParaRPr lang="en-GB" dirty="0"/>
          </a:p>
          <a:p>
            <a:r>
              <a:rPr lang="en-GB" dirty="0"/>
              <a:t>Requirements</a:t>
            </a:r>
            <a:endParaRPr lang="en-GB" dirty="0"/>
          </a:p>
          <a:p>
            <a:endParaRPr lang="en-GB" dirty="0"/>
          </a:p>
        </p:txBody>
      </p:sp>
      <p:sp>
        <p:nvSpPr>
          <p:cNvPr id="13" name="TextBox 12"/>
          <p:cNvSpPr txBox="1"/>
          <p:nvPr/>
        </p:nvSpPr>
        <p:spPr>
          <a:xfrm>
            <a:off x="82433" y="4544586"/>
            <a:ext cx="1896805" cy="307777"/>
          </a:xfrm>
          <a:prstGeom prst="rect">
            <a:avLst/>
          </a:prstGeom>
          <a:solidFill>
            <a:schemeClr val="bg1"/>
          </a:solidFill>
        </p:spPr>
        <p:txBody>
          <a:bodyPr wrap="square" rtlCol="0">
            <a:spAutoFit/>
          </a:bodyPr>
          <a:lstStyle/>
          <a:p>
            <a:r>
              <a:rPr lang="en-GB" dirty="0"/>
              <a:t>Customers</a:t>
            </a:r>
            <a:endParaRPr lang="en-GB" dirty="0"/>
          </a:p>
        </p:txBody>
      </p:sp>
      <p:sp>
        <p:nvSpPr>
          <p:cNvPr id="14" name="TextBox 13"/>
          <p:cNvSpPr txBox="1"/>
          <p:nvPr/>
        </p:nvSpPr>
        <p:spPr>
          <a:xfrm>
            <a:off x="146162" y="1079809"/>
            <a:ext cx="1264851" cy="1384995"/>
          </a:xfrm>
          <a:prstGeom prst="rect">
            <a:avLst/>
          </a:prstGeom>
          <a:solidFill>
            <a:schemeClr val="bg1"/>
          </a:solidFill>
        </p:spPr>
        <p:txBody>
          <a:bodyPr wrap="square" rtlCol="0">
            <a:spAutoFit/>
          </a:bodyPr>
          <a:lstStyle/>
          <a:p>
            <a:r>
              <a:rPr lang="en-GB" dirty="0"/>
              <a:t>System</a:t>
            </a:r>
            <a:endParaRPr lang="en-GB" dirty="0"/>
          </a:p>
          <a:p>
            <a:r>
              <a:rPr lang="en-GB" dirty="0"/>
              <a:t>Administrator</a:t>
            </a:r>
            <a:endParaRPr lang="en-GB" dirty="0"/>
          </a:p>
          <a:p>
            <a:endParaRPr lang="en-GB" dirty="0"/>
          </a:p>
          <a:p>
            <a:endParaRPr lang="en-GB" dirty="0"/>
          </a:p>
          <a:p>
            <a:endParaRPr lang="en-GB" dirty="0"/>
          </a:p>
          <a:p>
            <a:endParaRPr lang="en-GB" dirty="0"/>
          </a:p>
        </p:txBody>
      </p:sp>
      <p:sp>
        <p:nvSpPr>
          <p:cNvPr id="15" name="TextBox 14"/>
          <p:cNvSpPr txBox="1"/>
          <p:nvPr/>
        </p:nvSpPr>
        <p:spPr>
          <a:xfrm>
            <a:off x="6494061" y="4515012"/>
            <a:ext cx="1896805" cy="307777"/>
          </a:xfrm>
          <a:prstGeom prst="rect">
            <a:avLst/>
          </a:prstGeom>
          <a:solidFill>
            <a:schemeClr val="bg1"/>
          </a:solidFill>
        </p:spPr>
        <p:txBody>
          <a:bodyPr wrap="square" rtlCol="0">
            <a:spAutoFit/>
          </a:bodyPr>
          <a:lstStyle/>
          <a:p>
            <a:r>
              <a:rPr lang="en-GB" dirty="0"/>
              <a:t>Tester</a:t>
            </a:r>
            <a:endParaRPr lang="en-GB" dirty="0"/>
          </a:p>
        </p:txBody>
      </p:sp>
      <p:sp>
        <p:nvSpPr>
          <p:cNvPr id="16" name="TextBox 15"/>
          <p:cNvSpPr txBox="1"/>
          <p:nvPr/>
        </p:nvSpPr>
        <p:spPr>
          <a:xfrm>
            <a:off x="6070078" y="2282251"/>
            <a:ext cx="1171980" cy="307777"/>
          </a:xfrm>
          <a:prstGeom prst="rect">
            <a:avLst/>
          </a:prstGeom>
          <a:solidFill>
            <a:schemeClr val="bg1"/>
          </a:solidFill>
        </p:spPr>
        <p:txBody>
          <a:bodyPr wrap="square" rtlCol="0">
            <a:spAutoFit/>
          </a:bodyPr>
          <a:lstStyle/>
          <a:p>
            <a:r>
              <a:rPr lang="en-GB" dirty="0"/>
              <a:t>Developers</a:t>
            </a:r>
            <a:endParaRPr lang="en-GB" dirty="0"/>
          </a:p>
        </p:txBody>
      </p:sp>
      <p:sp>
        <p:nvSpPr>
          <p:cNvPr id="17" name="TextBox 16"/>
          <p:cNvSpPr txBox="1"/>
          <p:nvPr/>
        </p:nvSpPr>
        <p:spPr>
          <a:xfrm>
            <a:off x="2637502" y="4502663"/>
            <a:ext cx="1896805" cy="307777"/>
          </a:xfrm>
          <a:prstGeom prst="rect">
            <a:avLst/>
          </a:prstGeom>
          <a:solidFill>
            <a:schemeClr val="bg1"/>
          </a:solidFill>
        </p:spPr>
        <p:txBody>
          <a:bodyPr wrap="square" rtlCol="0">
            <a:spAutoFit/>
          </a:bodyPr>
          <a:lstStyle/>
          <a:p>
            <a:r>
              <a:rPr lang="en-GB" dirty="0"/>
              <a:t>Business Analyst</a:t>
            </a:r>
            <a:endParaRPr lang="en-GB" dirty="0"/>
          </a:p>
        </p:txBody>
      </p:sp>
      <p:pic>
        <p:nvPicPr>
          <p:cNvPr id="25" name="Graphic 24" descr="Open book outline"/>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07302" y="1733896"/>
            <a:ext cx="1614527" cy="1614527"/>
          </a:xfrm>
          <a:prstGeom prst="rect">
            <a:avLst/>
          </a:prstGeom>
        </p:spPr>
      </p:pic>
      <p:pic>
        <p:nvPicPr>
          <p:cNvPr id="27" name="Graphic 26" descr="Thought bubble outline"/>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6435" y="2405826"/>
            <a:ext cx="914400" cy="914400"/>
          </a:xfrm>
          <a:prstGeom prst="rect">
            <a:avLst/>
          </a:prstGeom>
        </p:spPr>
      </p:pic>
      <p:pic>
        <p:nvPicPr>
          <p:cNvPr id="28" name="Graphic 27" descr="Thought bubble outline"/>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2022635" y="2823353"/>
            <a:ext cx="914399" cy="912026"/>
          </a:xfrm>
          <a:prstGeom prst="rect">
            <a:avLst/>
          </a:prstGeom>
        </p:spPr>
      </p:pic>
      <p:pic>
        <p:nvPicPr>
          <p:cNvPr id="29" name="Graphic 28" descr="Thought bubble outline"/>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65434" y="3566702"/>
            <a:ext cx="914400" cy="914400"/>
          </a:xfrm>
          <a:prstGeom prst="rect">
            <a:avLst/>
          </a:prstGeom>
        </p:spPr>
      </p:pic>
      <p:sp>
        <p:nvSpPr>
          <p:cNvPr id="30" name="Left-right Arrow 29"/>
          <p:cNvSpPr/>
          <p:nvPr/>
        </p:nvSpPr>
        <p:spPr>
          <a:xfrm>
            <a:off x="1908087" y="3422944"/>
            <a:ext cx="619056" cy="19741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Notched Right Arrow 30"/>
          <p:cNvSpPr/>
          <p:nvPr/>
        </p:nvSpPr>
        <p:spPr>
          <a:xfrm rot="3406128">
            <a:off x="2316254" y="2430335"/>
            <a:ext cx="870338" cy="2522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Notched Right Arrow 31"/>
          <p:cNvSpPr/>
          <p:nvPr/>
        </p:nvSpPr>
        <p:spPr>
          <a:xfrm rot="18492234">
            <a:off x="3558832" y="3642264"/>
            <a:ext cx="870338" cy="2522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Left-right Arrow 32"/>
          <p:cNvSpPr/>
          <p:nvPr/>
        </p:nvSpPr>
        <p:spPr>
          <a:xfrm>
            <a:off x="4944329" y="2208415"/>
            <a:ext cx="619056" cy="19741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Notched Right Arrow 33"/>
          <p:cNvSpPr/>
          <p:nvPr/>
        </p:nvSpPr>
        <p:spPr>
          <a:xfrm rot="1621160" flipV="1">
            <a:off x="5003147" y="3246460"/>
            <a:ext cx="1687842" cy="23516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Graphic 35" descr="Cmd Terminal outline"/>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13165" y="1866384"/>
            <a:ext cx="914400" cy="914400"/>
          </a:xfrm>
          <a:prstGeom prst="rect">
            <a:avLst/>
          </a:prstGeom>
        </p:spPr>
      </p:pic>
      <p:sp>
        <p:nvSpPr>
          <p:cNvPr id="37" name="Notched Right Arrow 36"/>
          <p:cNvSpPr/>
          <p:nvPr/>
        </p:nvSpPr>
        <p:spPr>
          <a:xfrm rot="3406128">
            <a:off x="7681490" y="1566061"/>
            <a:ext cx="870338" cy="2522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Notched Right Arrow 37"/>
          <p:cNvSpPr/>
          <p:nvPr/>
        </p:nvSpPr>
        <p:spPr>
          <a:xfrm rot="18376453" flipV="1">
            <a:off x="7514083" y="2949690"/>
            <a:ext cx="857681" cy="22355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2479834" y="2301752"/>
            <a:ext cx="792205" cy="307777"/>
          </a:xfrm>
          <a:prstGeom prst="rect">
            <a:avLst/>
          </a:prstGeom>
          <a:noFill/>
        </p:spPr>
        <p:txBody>
          <a:bodyPr wrap="none" rtlCol="0">
            <a:spAutoFit/>
          </a:bodyPr>
          <a:lstStyle/>
          <a:p>
            <a:r>
              <a:rPr lang="en-GB" dirty="0"/>
              <a:t>advises</a:t>
            </a:r>
            <a:endParaRPr lang="en-GB" dirty="0"/>
          </a:p>
        </p:txBody>
      </p:sp>
      <p:sp>
        <p:nvSpPr>
          <p:cNvPr id="40" name="TextBox 39"/>
          <p:cNvSpPr txBox="1"/>
          <p:nvPr/>
        </p:nvSpPr>
        <p:spPr>
          <a:xfrm>
            <a:off x="3885968" y="3683612"/>
            <a:ext cx="652743" cy="307777"/>
          </a:xfrm>
          <a:prstGeom prst="rect">
            <a:avLst/>
          </a:prstGeom>
          <a:noFill/>
        </p:spPr>
        <p:txBody>
          <a:bodyPr wrap="none" rtlCol="0">
            <a:spAutoFit/>
          </a:bodyPr>
          <a:lstStyle/>
          <a:p>
            <a:r>
              <a:rPr lang="en-GB" dirty="0"/>
              <a:t>writes</a:t>
            </a:r>
            <a:endParaRPr lang="en-GB" dirty="0"/>
          </a:p>
        </p:txBody>
      </p:sp>
      <p:sp>
        <p:nvSpPr>
          <p:cNvPr id="41" name="TextBox 40"/>
          <p:cNvSpPr txBox="1"/>
          <p:nvPr/>
        </p:nvSpPr>
        <p:spPr>
          <a:xfrm>
            <a:off x="4982789" y="1934130"/>
            <a:ext cx="542136" cy="307777"/>
          </a:xfrm>
          <a:prstGeom prst="rect">
            <a:avLst/>
          </a:prstGeom>
          <a:noFill/>
        </p:spPr>
        <p:txBody>
          <a:bodyPr wrap="none" rtlCol="0">
            <a:spAutoFit/>
          </a:bodyPr>
          <a:lstStyle/>
          <a:p>
            <a:r>
              <a:rPr lang="en-GB" dirty="0"/>
              <a:t>read</a:t>
            </a:r>
            <a:endParaRPr lang="en-GB" dirty="0"/>
          </a:p>
        </p:txBody>
      </p:sp>
      <p:sp>
        <p:nvSpPr>
          <p:cNvPr id="42" name="TextBox 41"/>
          <p:cNvSpPr txBox="1"/>
          <p:nvPr/>
        </p:nvSpPr>
        <p:spPr>
          <a:xfrm>
            <a:off x="5083573" y="2350144"/>
            <a:ext cx="364202" cy="307777"/>
          </a:xfrm>
          <a:prstGeom prst="rect">
            <a:avLst/>
          </a:prstGeom>
          <a:noFill/>
        </p:spPr>
        <p:txBody>
          <a:bodyPr wrap="none" rtlCol="0">
            <a:spAutoFit/>
          </a:bodyPr>
          <a:lstStyle/>
          <a:p>
            <a:r>
              <a:rPr lang="en-GB" dirty="0"/>
              <a:t>fix</a:t>
            </a:r>
            <a:endParaRPr lang="en-GB" dirty="0"/>
          </a:p>
        </p:txBody>
      </p:sp>
      <p:sp>
        <p:nvSpPr>
          <p:cNvPr id="43" name="TextBox 42"/>
          <p:cNvSpPr txBox="1"/>
          <p:nvPr/>
        </p:nvSpPr>
        <p:spPr>
          <a:xfrm>
            <a:off x="8113165" y="1234246"/>
            <a:ext cx="562975" cy="307777"/>
          </a:xfrm>
          <a:prstGeom prst="rect">
            <a:avLst/>
          </a:prstGeom>
          <a:noFill/>
        </p:spPr>
        <p:txBody>
          <a:bodyPr wrap="none" rtlCol="0">
            <a:spAutoFit/>
          </a:bodyPr>
          <a:lstStyle/>
          <a:p>
            <a:r>
              <a:rPr lang="en-GB" dirty="0"/>
              <a:t>write</a:t>
            </a:r>
            <a:endParaRPr lang="en-GB" dirty="0"/>
          </a:p>
        </p:txBody>
      </p:sp>
      <p:sp>
        <p:nvSpPr>
          <p:cNvPr id="44" name="TextBox 43"/>
          <p:cNvSpPr txBox="1"/>
          <p:nvPr/>
        </p:nvSpPr>
        <p:spPr>
          <a:xfrm>
            <a:off x="7713631" y="3014649"/>
            <a:ext cx="1228221" cy="954107"/>
          </a:xfrm>
          <a:prstGeom prst="rect">
            <a:avLst/>
          </a:prstGeom>
          <a:noFill/>
        </p:spPr>
        <p:txBody>
          <a:bodyPr wrap="none" rtlCol="0">
            <a:spAutoFit/>
          </a:bodyPr>
          <a:lstStyle/>
          <a:p>
            <a:r>
              <a:rPr lang="en-GB" dirty="0"/>
              <a:t>compare</a:t>
            </a:r>
            <a:endParaRPr lang="en-GB" dirty="0"/>
          </a:p>
          <a:p>
            <a:r>
              <a:rPr lang="en-GB" dirty="0"/>
              <a:t>software</a:t>
            </a:r>
            <a:endParaRPr lang="en-GB" dirty="0"/>
          </a:p>
          <a:p>
            <a:r>
              <a:rPr lang="en-GB" dirty="0"/>
              <a:t>against</a:t>
            </a:r>
            <a:endParaRPr lang="en-GB" dirty="0"/>
          </a:p>
          <a:p>
            <a:r>
              <a:rPr lang="en-GB" dirty="0"/>
              <a:t>requirements</a:t>
            </a:r>
            <a:endParaRPr lang="en-GB" dirty="0"/>
          </a:p>
        </p:txBody>
      </p:sp>
      <p:sp>
        <p:nvSpPr>
          <p:cNvPr id="45" name="TextBox 44"/>
          <p:cNvSpPr txBox="1"/>
          <p:nvPr/>
        </p:nvSpPr>
        <p:spPr>
          <a:xfrm>
            <a:off x="8242269" y="2634253"/>
            <a:ext cx="901318" cy="307777"/>
          </a:xfrm>
          <a:prstGeom prst="rect">
            <a:avLst/>
          </a:prstGeom>
          <a:solidFill>
            <a:schemeClr val="bg1"/>
          </a:solidFill>
        </p:spPr>
        <p:txBody>
          <a:bodyPr wrap="square" rtlCol="0">
            <a:spAutoFit/>
          </a:bodyPr>
          <a:lstStyle/>
          <a:p>
            <a:r>
              <a:rPr lang="en-GB" dirty="0"/>
              <a:t>Software</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Requirements are </a:t>
            </a:r>
            <a:r>
              <a:rPr lang="en-GB" b="1" dirty="0"/>
              <a:t>instructions</a:t>
            </a:r>
            <a:endParaRPr lang="en-US" altLang="en-US" dirty="0">
              <a:ea typeface="MS PGothic" panose="020B0600070205080204" pitchFamily="34" charset="-128"/>
            </a:endParaRPr>
          </a:p>
        </p:txBody>
      </p:sp>
      <p:sp>
        <p:nvSpPr>
          <p:cNvPr id="7171" name="Rectangle 3"/>
          <p:cNvSpPr>
            <a:spLocks noGrp="1" noChangeArrowheads="1"/>
          </p:cNvSpPr>
          <p:nvPr>
            <p:ph type="body" idx="1"/>
          </p:nvPr>
        </p:nvSpPr>
        <p:spPr>
          <a:xfrm>
            <a:off x="462515" y="1419447"/>
            <a:ext cx="8249361" cy="3014678"/>
          </a:xfrm>
        </p:spPr>
        <p:txBody>
          <a:bodyPr/>
          <a:lstStyle/>
          <a:p>
            <a:pPr eaLnBrk="1" hangingPunct="1">
              <a:spcAft>
                <a:spcPts val="300"/>
              </a:spcAft>
            </a:pPr>
            <a:r>
              <a:rPr lang="en-US" altLang="en-US" sz="2000" dirty="0">
                <a:ea typeface="MS PGothic" panose="020B0600070205080204" pitchFamily="34" charset="-128"/>
              </a:rPr>
              <a:t>On your own or in pairs</a:t>
            </a:r>
            <a:endParaRPr lang="en-US" altLang="en-US" sz="2000" dirty="0">
              <a:ea typeface="MS PGothic" panose="020B0600070205080204" pitchFamily="34" charset="-128"/>
            </a:endParaRPr>
          </a:p>
          <a:p>
            <a:pPr eaLnBrk="1" hangingPunct="1">
              <a:spcAft>
                <a:spcPts val="300"/>
              </a:spcAft>
            </a:pPr>
            <a:r>
              <a:rPr lang="en-US" altLang="en-US" sz="2000" dirty="0">
                <a:ea typeface="MS PGothic" panose="020B0600070205080204" pitchFamily="34" charset="-128"/>
              </a:rPr>
              <a:t>Follow some instructions to draw. </a:t>
            </a:r>
            <a:endParaRPr lang="en-US" altLang="en-US" sz="2000" dirty="0">
              <a:ea typeface="MS PGothic" panose="020B0600070205080204" pitchFamily="34" charset="-128"/>
            </a:endParaRPr>
          </a:p>
          <a:p>
            <a:pPr eaLnBrk="1" hangingPunct="1">
              <a:spcAft>
                <a:spcPts val="300"/>
              </a:spcAft>
            </a:pPr>
            <a:r>
              <a:rPr lang="en-US" altLang="en-US" sz="2000" dirty="0">
                <a:ea typeface="MS PGothic" panose="020B0600070205080204" pitchFamily="34" charset="-128"/>
              </a:rPr>
              <a:t>I'll then judge whether you followed the instructions correctly. </a:t>
            </a:r>
            <a:endParaRPr lang="en-US" altLang="en-US" sz="2000" dirty="0">
              <a:ea typeface="MS PGothic" panose="020B0600070205080204" pitchFamily="34" charset="-128"/>
            </a:endParaRPr>
          </a:p>
          <a:p>
            <a:pPr eaLnBrk="1" hangingPunct="1">
              <a:spcAft>
                <a:spcPts val="300"/>
              </a:spcAft>
            </a:pPr>
            <a:r>
              <a:rPr lang="en-US" altLang="en-US" sz="2000" dirty="0">
                <a:ea typeface="MS PGothic" panose="020B0600070205080204" pitchFamily="34" charset="-128"/>
              </a:rPr>
              <a:t>NOT your artistic skill!</a:t>
            </a:r>
            <a:endParaRPr lang="en-US" altLang="en-US" sz="2000" dirty="0">
              <a:ea typeface="MS PGothic"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Drawing Activity: 5 min.</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Requirements are </a:t>
            </a:r>
            <a:r>
              <a:rPr lang="en-GB" b="1" dirty="0"/>
              <a:t>acceptance criteria</a:t>
            </a:r>
            <a:endParaRPr lang="en-US" altLang="en-US" dirty="0">
              <a:ea typeface="MS PGothic" panose="020B0600070205080204" pitchFamily="34" charset="-128"/>
            </a:endParaRPr>
          </a:p>
        </p:txBody>
      </p:sp>
      <p:sp>
        <p:nvSpPr>
          <p:cNvPr id="7171" name="Rectangle 3"/>
          <p:cNvSpPr>
            <a:spLocks noGrp="1" noChangeArrowheads="1"/>
          </p:cNvSpPr>
          <p:nvPr>
            <p:ph type="body" idx="1"/>
          </p:nvPr>
        </p:nvSpPr>
        <p:spPr>
          <a:xfrm>
            <a:off x="462515" y="1419447"/>
            <a:ext cx="8249361" cy="3014678"/>
          </a:xfrm>
        </p:spPr>
        <p:txBody>
          <a:bodyPr/>
          <a:lstStyle/>
          <a:p>
            <a:pPr eaLnBrk="1" hangingPunct="1">
              <a:spcAft>
                <a:spcPts val="300"/>
              </a:spcAft>
            </a:pPr>
            <a:r>
              <a:rPr lang="en-US" altLang="en-US" dirty="0">
                <a:ea typeface="MS PGothic" panose="020B0600070205080204" pitchFamily="34" charset="-128"/>
              </a:rPr>
              <a:t>To be able to </a:t>
            </a:r>
            <a:r>
              <a:rPr lang="en-US" altLang="en-US" u="sng" dirty="0">
                <a:ea typeface="MS PGothic" panose="020B0600070205080204" pitchFamily="34" charset="-128"/>
              </a:rPr>
              <a:t>fairly</a:t>
            </a:r>
            <a:r>
              <a:rPr lang="en-US" altLang="en-US" dirty="0">
                <a:ea typeface="MS PGothic" panose="020B0600070205080204" pitchFamily="34" charset="-128"/>
              </a:rPr>
              <a:t> assess whether the team have produced something that matches what you asked for, the thing that you asked for must be:</a:t>
            </a:r>
            <a:endParaRPr lang="en-US" altLang="en-US" dirty="0">
              <a:ea typeface="MS PGothic" panose="020B0600070205080204" pitchFamily="34" charset="-128"/>
            </a:endParaRPr>
          </a:p>
          <a:p>
            <a:pPr lvl="1" eaLnBrk="1" hangingPunct="1">
              <a:spcAft>
                <a:spcPts val="300"/>
              </a:spcAft>
            </a:pPr>
            <a:r>
              <a:rPr lang="en-US" altLang="en-US" dirty="0">
                <a:ea typeface="MS PGothic" panose="020B0600070205080204" pitchFamily="34" charset="-128"/>
              </a:rPr>
              <a:t>Unambiguous / Precise </a:t>
            </a:r>
            <a:endParaRPr lang="en-US" altLang="en-US" dirty="0">
              <a:ea typeface="MS PGothic" panose="020B0600070205080204" pitchFamily="34" charset="-128"/>
            </a:endParaRPr>
          </a:p>
          <a:p>
            <a:pPr lvl="1" eaLnBrk="1" hangingPunct="1">
              <a:spcAft>
                <a:spcPts val="300"/>
              </a:spcAft>
            </a:pPr>
            <a:r>
              <a:rPr lang="en-US" altLang="en-US" dirty="0">
                <a:ea typeface="MS PGothic" panose="020B0600070205080204" pitchFamily="34" charset="-128"/>
              </a:rPr>
              <a:t>Complete </a:t>
            </a:r>
            <a:endParaRPr lang="en-US" altLang="en-US" dirty="0">
              <a:ea typeface="MS PGothic" panose="020B0600070205080204" pitchFamily="34" charset="-128"/>
            </a:endParaRPr>
          </a:p>
          <a:p>
            <a:pPr lvl="1" eaLnBrk="1" hangingPunct="1">
              <a:spcAft>
                <a:spcPts val="300"/>
              </a:spcAft>
            </a:pPr>
            <a:r>
              <a:rPr lang="en-US" altLang="en-US" dirty="0">
                <a:ea typeface="MS PGothic" panose="020B0600070205080204" pitchFamily="34" charset="-128"/>
              </a:rPr>
              <a:t>Understandable / Clear </a:t>
            </a:r>
            <a:endParaRPr lang="en-US" altLang="en-US" dirty="0">
              <a:ea typeface="MS PGothic" panose="020B0600070205080204" pitchFamily="34" charset="-128"/>
            </a:endParaRPr>
          </a:p>
          <a:p>
            <a:pPr eaLnBrk="1" hangingPunct="1">
              <a:spcAft>
                <a:spcPts val="300"/>
              </a:spcAft>
            </a:pPr>
            <a:endParaRPr lang="en-US" altLang="en-US" dirty="0">
              <a:ea typeface="MS PGothic" panose="020B0600070205080204" pitchFamily="34" charset="-128"/>
            </a:endParaRPr>
          </a:p>
        </p:txBody>
      </p:sp>
    </p:spTree>
  </p:cSld>
  <p:clrMapOvr>
    <a:masterClrMapping/>
  </p:clrMapOvr>
</p:sld>
</file>

<file path=ppt/tags/tag1.xml><?xml version="1.0" encoding="utf-8"?>
<p:tagLst xmlns:p="http://schemas.openxmlformats.org/presentationml/2006/main">
  <p:tag name="TOC" val="What is a use-case model?"/>
</p:tagLst>
</file>

<file path=ppt/tags/tag2.xml><?xml version="1.0" encoding="utf-8"?>
<p:tagLst xmlns:p="http://schemas.openxmlformats.org/presentationml/2006/main">
  <p:tag name="TOC" val="Outline each use case"/>
</p:tagLst>
</file>

<file path=ppt/tags/tag3.xml><?xml version="1.0" encoding="utf-8"?>
<p:tagLst xmlns:p="http://schemas.openxmlformats.org/presentationml/2006/main">
  <p:tag name="TOC" val="Flows of events"/>
</p:tagLst>
</file>

<file path=ppt/tags/tag4.xml><?xml version="1.0" encoding="utf-8"?>
<p:tagLst xmlns:p="http://schemas.openxmlformats.org/presentationml/2006/main">
  <p:tag name="TOC" val="What is a scenario?"/>
</p:tagLst>
</file>

<file path=ppt/tags/tag5.xml><?xml version="1.0" encoding="utf-8"?>
<p:tagLst xmlns:p="http://schemas.openxmlformats.org/presentationml/2006/main">
  <p:tag name="TOC" val="Checkpoints for use cases"/>
</p:tagLst>
</file>

<file path=ppt/tags/tag6.xml><?xml version="1.0" encoding="utf-8"?>
<p:tagLst xmlns:p="http://schemas.openxmlformats.org/presentationml/2006/main">
  <p:tag name="KSO_WPP_MARK_KEY" val="cf1a983c-8899-452c-a938-968ce6bed605"/>
  <p:tag name="COMMONDATA" val="eyJoZGlkIjoiOWYxZTFkMzNhNDhiM2U3ODA0ZGYzMmVmM2I5OTNlNjI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9703</Words>
  <Application>WPS 演示</Application>
  <PresentationFormat>全屏显示(16:9)</PresentationFormat>
  <Paragraphs>553</Paragraphs>
  <Slides>45</Slides>
  <Notes>35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64" baseType="lpstr">
      <vt:lpstr>Arial</vt:lpstr>
      <vt:lpstr>宋体</vt:lpstr>
      <vt:lpstr>Wingdings</vt:lpstr>
      <vt:lpstr>Arial</vt:lpstr>
      <vt:lpstr>MS PGothic</vt:lpstr>
      <vt:lpstr>Courier New</vt:lpstr>
      <vt:lpstr>Times New Roman</vt:lpstr>
      <vt:lpstr>ZapfHumnst BT</vt:lpstr>
      <vt:lpstr>Segoe Print</vt:lpstr>
      <vt:lpstr>Times</vt:lpstr>
      <vt:lpstr>MS Mincho</vt:lpstr>
      <vt:lpstr>微软雅黑</vt:lpstr>
      <vt:lpstr>Arial Unicode MS</vt:lpstr>
      <vt:lpstr>Arial,Sans-Serif</vt:lpstr>
      <vt:lpstr>Tahoma</vt:lpstr>
      <vt:lpstr>Yu Gothic UI</vt:lpstr>
      <vt:lpstr>Simple Light</vt:lpstr>
      <vt:lpstr>Visio.Drawing.5</vt:lpstr>
      <vt:lpstr>Visio.Drawing.5</vt:lpstr>
      <vt:lpstr>Requirements Engineering</vt:lpstr>
      <vt:lpstr>Overview</vt:lpstr>
      <vt:lpstr>Requirements</vt:lpstr>
      <vt:lpstr>Why do we need Requirements Engineering?</vt:lpstr>
      <vt:lpstr>General Problems and Requirements Engineering</vt:lpstr>
      <vt:lpstr>Requirements are communication mechanism</vt:lpstr>
      <vt:lpstr>Requirements are instructions</vt:lpstr>
      <vt:lpstr>Drawing Activity: 5 min.</vt:lpstr>
      <vt:lpstr>Requirements are acceptance criteria</vt:lpstr>
      <vt:lpstr>Analysing Requirements</vt:lpstr>
      <vt:lpstr>1. Identify Stakeholders</vt:lpstr>
      <vt:lpstr>The Onion model  </vt:lpstr>
      <vt:lpstr>Stakeholders</vt:lpstr>
      <vt:lpstr>2. Identify top level needs/concerns</vt:lpstr>
      <vt:lpstr>Identify “User Stories”</vt:lpstr>
      <vt:lpstr>What Is System Behavior?</vt:lpstr>
      <vt:lpstr>What is a use-case model?</vt:lpstr>
      <vt:lpstr>Capture a use-case model</vt:lpstr>
      <vt:lpstr>Use-case diagram</vt:lpstr>
      <vt:lpstr>What Are the Benefits of a Use-Case Model?</vt:lpstr>
      <vt:lpstr>Major Concepts in Use-Case Modeling</vt:lpstr>
      <vt:lpstr>What Is an Actor?</vt:lpstr>
      <vt:lpstr>What Is a Use Case?</vt:lpstr>
      <vt:lpstr>Use Cases and Actors</vt:lpstr>
      <vt:lpstr>Actors and the system boundary	</vt:lpstr>
      <vt:lpstr>Actors and roles</vt:lpstr>
      <vt:lpstr>Actors </vt:lpstr>
      <vt:lpstr>Actors </vt:lpstr>
      <vt:lpstr>How Would You Read This Diagram?</vt:lpstr>
      <vt:lpstr>Modelling with Use Cases</vt:lpstr>
      <vt:lpstr>Structuring Use Case Diagrams</vt:lpstr>
      <vt:lpstr>Use Case Diagram: Structuring</vt:lpstr>
      <vt:lpstr>Use Cases </vt:lpstr>
      <vt:lpstr>But also: Non-functional Requirements</vt:lpstr>
      <vt:lpstr>3. Break down stories into individual steps / Refine requirements </vt:lpstr>
      <vt:lpstr>Use-case specification</vt:lpstr>
      <vt:lpstr>Outline each use case</vt:lpstr>
      <vt:lpstr>Flows of events (basic and alternative)</vt:lpstr>
      <vt:lpstr>What is a use-case scenario?</vt:lpstr>
      <vt:lpstr>Checkpoints for use cases</vt:lpstr>
      <vt:lpstr>4. Specify atomic requirements (e.g., for each step in user stories)</vt:lpstr>
      <vt:lpstr>Quality Attributes of Requirements</vt:lpstr>
      <vt:lpstr>Verifiability of Requirements</vt:lpstr>
      <vt:lpstr>Requirements Elicitation Techniques</vt:lpstr>
      <vt:lpstr>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Pda0s</cp:lastModifiedBy>
  <cp:revision>156</cp:revision>
  <dcterms:created xsi:type="dcterms:W3CDTF">2023-03-04T13:24:09Z</dcterms:created>
  <dcterms:modified xsi:type="dcterms:W3CDTF">2023-03-04T14:10:46Z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0x010100A461DB3A759D1044874EFA3CFABAD5BB</vt:lpwstr>
  </property>
  <property fmtid="{D5CDD505-2E9C-101B-9397-08002B2CF9AE}" pid="3" name="MediaServiceImageTags">
    <vt:lpwstr/>
  </property>
  <property fmtid="{D5CDD505-2E9C-101B-9397-08002B2CF9AE}" pid="4" name="ICV">
    <vt:lpwstr>3D6FC4D9E6D548FDB4F43E70A92483E8</vt:lpwstr>
  </property>
  <property fmtid="{D5CDD505-2E9C-101B-9397-08002B2CF9AE}" pid="5" name="KSOProductBuildVer">
    <vt:lpwstr>2052-11.1.0.13703</vt:lpwstr>
  </property>
</Properties>
</file>