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61" r:id="rId5"/>
    <p:sldId id="266" r:id="rId6"/>
  </p:sldIdLst>
  <p:sldSz cx="18288000" cy="10287000"/>
  <p:notesSz cx="6858000" cy="9144000"/>
  <p:embeddedFontLst>
    <p:embeddedFont>
      <p:font typeface="Montserrat Classic" panose="020B0604020202020204" charset="0"/>
      <p:regular r:id="rId7"/>
    </p:embeddedFont>
    <p:embeddedFont>
      <p:font typeface="Montserrat Classic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14EA2-3735-4F4D-A6F6-C130BA5766FC}" v="4" dt="2024-03-11T10:28:55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9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/>
          <p:cNvSpPr/>
          <p:nvPr/>
        </p:nvSpPr>
        <p:spPr>
          <a:xfrm rot="8532740" flipH="1">
            <a:off x="-2703495" y="7048838"/>
            <a:ext cx="6729406" cy="5469172"/>
          </a:xfrm>
          <a:custGeom>
            <a:avLst/>
            <a:gdLst/>
            <a:ahLst/>
            <a:cxnLst/>
            <a:rect l="l" t="t" r="r" b="b"/>
            <a:pathLst>
              <a:path w="6729406" h="5469172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" name="Freeform 2"/>
          <p:cNvSpPr/>
          <p:nvPr/>
        </p:nvSpPr>
        <p:spPr>
          <a:xfrm rot="3525861">
            <a:off x="8733120" y="334437"/>
            <a:ext cx="13709384" cy="13709384"/>
          </a:xfrm>
          <a:custGeom>
            <a:avLst/>
            <a:gdLst/>
            <a:ahLst/>
            <a:cxnLst/>
            <a:rect l="l" t="t" r="r" b="b"/>
            <a:pathLst>
              <a:path w="13709384" h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3" name="Freeform 3"/>
          <p:cNvSpPr/>
          <p:nvPr/>
        </p:nvSpPr>
        <p:spPr>
          <a:xfrm flipH="1">
            <a:off x="1140638" y="1906078"/>
            <a:ext cx="1475610" cy="665240"/>
          </a:xfrm>
          <a:custGeom>
            <a:avLst/>
            <a:gdLst/>
            <a:ahLst/>
            <a:cxnLst/>
            <a:rect l="l" t="t" r="r" b="b"/>
            <a:pathLst>
              <a:path w="1475610" h="66524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3200400" y="1969844"/>
            <a:ext cx="13210985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>
                <a:solidFill>
                  <a:srgbClr val="2E2E2E"/>
                </a:solidFill>
                <a:latin typeface="Montserrat Classic"/>
              </a:rPr>
              <a:t>Encoding amino acids in ways that minimize data sparsity while facilitating dimensionality reduction and pairwise scoring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1136627" y="3355482"/>
            <a:ext cx="1475610" cy="665240"/>
          </a:xfrm>
          <a:custGeom>
            <a:avLst/>
            <a:gdLst/>
            <a:ahLst/>
            <a:cxnLst/>
            <a:rect l="l" t="t" r="r" b="b"/>
            <a:pathLst>
              <a:path w="1475610" h="66524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8" name="TextBox 8"/>
          <p:cNvSpPr txBox="1"/>
          <p:nvPr/>
        </p:nvSpPr>
        <p:spPr>
          <a:xfrm>
            <a:off x="3200400" y="3212224"/>
            <a:ext cx="1282998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>
                <a:solidFill>
                  <a:srgbClr val="2E2E2E"/>
                </a:solidFill>
                <a:latin typeface="Montserrat Classic"/>
              </a:rPr>
              <a:t>Determining and filtering aspects of the dataset which hold little value to the problem at hand, handling missing data and understanding modern biological terms and nomenclature.</a:t>
            </a:r>
          </a:p>
        </p:txBody>
      </p:sp>
      <p:sp>
        <p:nvSpPr>
          <p:cNvPr id="9" name="Freeform 9"/>
          <p:cNvSpPr/>
          <p:nvPr/>
        </p:nvSpPr>
        <p:spPr>
          <a:xfrm flipH="1">
            <a:off x="1136627" y="5008754"/>
            <a:ext cx="1475610" cy="665240"/>
          </a:xfrm>
          <a:custGeom>
            <a:avLst/>
            <a:gdLst/>
            <a:ahLst/>
            <a:cxnLst/>
            <a:rect l="l" t="t" r="r" b="b"/>
            <a:pathLst>
              <a:path w="1475610" h="66524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11" name="TextBox 11"/>
          <p:cNvSpPr txBox="1"/>
          <p:nvPr/>
        </p:nvSpPr>
        <p:spPr>
          <a:xfrm>
            <a:off x="3200400" y="5143500"/>
            <a:ext cx="1282998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>
                <a:solidFill>
                  <a:srgbClr val="2E2E2E"/>
                </a:solidFill>
                <a:latin typeface="Montserrat Classic"/>
              </a:rPr>
              <a:t>Finding a method to embed amino acids and V/J genes that balances the preservation of biological semantics while enabling computational efficiency.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66135" y="538291"/>
            <a:ext cx="7886700" cy="999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4800" dirty="0">
                <a:solidFill>
                  <a:srgbClr val="004AAD"/>
                </a:solidFill>
                <a:latin typeface="Montserrat Classic Bold"/>
              </a:rPr>
              <a:t>CHALLENGES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77B03331-D8CB-4D1A-AA31-40E5065EF3E3}"/>
              </a:ext>
            </a:extLst>
          </p:cNvPr>
          <p:cNvSpPr txBox="1"/>
          <p:nvPr/>
        </p:nvSpPr>
        <p:spPr>
          <a:xfrm>
            <a:off x="3200400" y="6734509"/>
            <a:ext cx="1282998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>
                <a:solidFill>
                  <a:srgbClr val="2E2E2E"/>
                </a:solidFill>
                <a:latin typeface="Montserrat Classic"/>
              </a:rPr>
              <a:t>Producing creative ideas and finding inspiration for a novel machine learning algorithm, distinct from approaches already laid out in existing literature.</a:t>
            </a: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55F3B78-A3A8-0A19-BD77-F5B371D8F2F9}"/>
              </a:ext>
            </a:extLst>
          </p:cNvPr>
          <p:cNvSpPr/>
          <p:nvPr/>
        </p:nvSpPr>
        <p:spPr>
          <a:xfrm flipH="1">
            <a:off x="1136627" y="6548670"/>
            <a:ext cx="1475610" cy="665240"/>
          </a:xfrm>
          <a:custGeom>
            <a:avLst/>
            <a:gdLst/>
            <a:ahLst/>
            <a:cxnLst/>
            <a:rect l="l" t="t" r="r" b="b"/>
            <a:pathLst>
              <a:path w="1475610" h="66524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530702"/>
            <a:ext cx="17145000" cy="999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5400" dirty="0">
                <a:solidFill>
                  <a:srgbClr val="004AAD"/>
                </a:solidFill>
                <a:latin typeface="Montserrat Classic Bold"/>
              </a:rPr>
              <a:t>ESTIMATING PAIRWISE DISTANCE MATRICES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66800" y="2214936"/>
            <a:ext cx="10210800" cy="446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2499" dirty="0">
                <a:solidFill>
                  <a:srgbClr val="2E2E2E"/>
                </a:solidFill>
                <a:latin typeface="Montserrat Classic"/>
              </a:rPr>
              <a:t>Representing the data as a pairwise matrix of distance scores.</a:t>
            </a:r>
          </a:p>
        </p:txBody>
      </p:sp>
      <p:sp>
        <p:nvSpPr>
          <p:cNvPr id="5" name="Freeform 5"/>
          <p:cNvSpPr/>
          <p:nvPr/>
        </p:nvSpPr>
        <p:spPr>
          <a:xfrm rot="8243363" flipH="1">
            <a:off x="-1355616" y="7258999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E344104-3912-2639-0365-772F960178ED}"/>
              </a:ext>
            </a:extLst>
          </p:cNvPr>
          <p:cNvSpPr txBox="1"/>
          <p:nvPr/>
        </p:nvSpPr>
        <p:spPr>
          <a:xfrm>
            <a:off x="1097280" y="3053104"/>
            <a:ext cx="15590520" cy="446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2499" dirty="0">
                <a:solidFill>
                  <a:srgbClr val="2E2E2E"/>
                </a:solidFill>
                <a:latin typeface="Montserrat Classic"/>
              </a:rPr>
              <a:t>These matrices can be used to train models to classify the specificity of unseen sets of TCR data.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D396835-D149-72F2-1EE3-E20276347991}"/>
              </a:ext>
            </a:extLst>
          </p:cNvPr>
          <p:cNvSpPr txBox="1"/>
          <p:nvPr/>
        </p:nvSpPr>
        <p:spPr>
          <a:xfrm>
            <a:off x="1097280" y="3998291"/>
            <a:ext cx="14904720" cy="959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2499" dirty="0">
                <a:solidFill>
                  <a:srgbClr val="2E2E2E"/>
                </a:solidFill>
                <a:latin typeface="Montserrat Classic"/>
              </a:rPr>
              <a:t>Relied on the effective encoding and embedding of a large quantity of string-type data and incorporated BLOSUM matrices to preserve biological semantics of amino acid sequences.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25F7BA8-C400-CD51-BCA4-7BD94C39F516}"/>
              </a:ext>
            </a:extLst>
          </p:cNvPr>
          <p:cNvSpPr txBox="1"/>
          <p:nvPr/>
        </p:nvSpPr>
        <p:spPr>
          <a:xfrm>
            <a:off x="1097280" y="6875758"/>
            <a:ext cx="14904720" cy="959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2499" dirty="0">
                <a:solidFill>
                  <a:srgbClr val="2E2E2E"/>
                </a:solidFill>
                <a:latin typeface="Montserrat Classic"/>
              </a:rPr>
              <a:t>The resulting matrices are massive in size as they are square matrices with tens of thousands of rows/columns, occupying gigabytes of storage space even when compressed.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BFC5A795-C4F1-44FE-D9D6-3C51133C07F7}"/>
              </a:ext>
            </a:extLst>
          </p:cNvPr>
          <p:cNvSpPr txBox="1"/>
          <p:nvPr/>
        </p:nvSpPr>
        <p:spPr>
          <a:xfrm>
            <a:off x="990600" y="5328832"/>
            <a:ext cx="14904720" cy="959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2499" dirty="0">
                <a:solidFill>
                  <a:srgbClr val="2E2E2E"/>
                </a:solidFill>
                <a:latin typeface="Montserrat Classic"/>
              </a:rPr>
              <a:t>The distance scores were calculated using cosine similarity of vectorized data as pairwise global sequence alignment was deemed to be too computationally intensive.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FB7B67E6318A4C8FC5CCBE62571EC7" ma:contentTypeVersion="10" ma:contentTypeDescription="Create a new document." ma:contentTypeScope="" ma:versionID="d07f875a7448d4eae47eb69e8e4ba8ae">
  <xsd:schema xmlns:xsd="http://www.w3.org/2001/XMLSchema" xmlns:xs="http://www.w3.org/2001/XMLSchema" xmlns:p="http://schemas.microsoft.com/office/2006/metadata/properties" xmlns:ns3="74de7b5d-c345-4a5c-b4f5-3a2c8901d5f8" xmlns:ns4="535bab9b-7813-4808-88ae-14e2cdb41c84" targetNamespace="http://schemas.microsoft.com/office/2006/metadata/properties" ma:root="true" ma:fieldsID="3d2cef296fa052e72994fffaf0667b4f" ns3:_="" ns4:_="">
    <xsd:import namespace="74de7b5d-c345-4a5c-b4f5-3a2c8901d5f8"/>
    <xsd:import namespace="535bab9b-7813-4808-88ae-14e2cdb41c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e7b5d-c345-4a5c-b4f5-3a2c8901d5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bab9b-7813-4808-88ae-14e2cdb41c8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4de7b5d-c345-4a5c-b4f5-3a2c8901d5f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A0CBFD-4E59-434D-B8FF-D752ECEB6F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e7b5d-c345-4a5c-b4f5-3a2c8901d5f8"/>
    <ds:schemaRef ds:uri="535bab9b-7813-4808-88ae-14e2cdb41c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C4D71E-7C28-497E-8F55-2E41ED5AD2A1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535bab9b-7813-4808-88ae-14e2cdb41c84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74de7b5d-c345-4a5c-b4f5-3a2c8901d5f8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35DC249-703B-4225-9E69-E4575702C3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207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Montserrat Classic</vt:lpstr>
      <vt:lpstr>Montserrat Classic Bold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Cameron-Cole</dc:creator>
  <cp:lastModifiedBy>Calvin Cameron-Cole</cp:lastModifiedBy>
  <cp:revision>6</cp:revision>
  <dcterms:created xsi:type="dcterms:W3CDTF">2006-08-16T00:00:00Z</dcterms:created>
  <dcterms:modified xsi:type="dcterms:W3CDTF">2024-03-13T17:14:44Z</dcterms:modified>
  <dc:identifier>DAF-0oHI7f4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0x01010088FB7B67E6318A4C8FC5CCBE62571EC7</vt:lpwstr>
  </property>
</Properties>
</file>