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5" r:id="rId4"/>
    <p:sldId id="269" r:id="rId5"/>
    <p:sldId id="268" r:id="rId6"/>
    <p:sldId id="275" r:id="rId7"/>
    <p:sldId id="271" r:id="rId8"/>
    <p:sldId id="274" r:id="rId9"/>
    <p:sldId id="276" r:id="rId10"/>
    <p:sldId id="277" r:id="rId11"/>
    <p:sldId id="272" r:id="rId12"/>
    <p:sldId id="273" r:id="rId13"/>
    <p:sldId id="280" r:id="rId14"/>
    <p:sldId id="279" r:id="rId15"/>
    <p:sldId id="282" r:id="rId16"/>
    <p:sldId id="281" r:id="rId17"/>
    <p:sldId id="283" r:id="rId18"/>
    <p:sldId id="284" r:id="rId19"/>
    <p:sldId id="286" r:id="rId20"/>
    <p:sldId id="285" r:id="rId21"/>
    <p:sldId id="263" r:id="rId22"/>
    <p:sldId id="258" r:id="rId23"/>
    <p:sldId id="287" r:id="rId24"/>
    <p:sldId id="288" r:id="rId25"/>
    <p:sldId id="262" r:id="rId26"/>
    <p:sldId id="261" r:id="rId27"/>
    <p:sldId id="289" r:id="rId28"/>
    <p:sldId id="290" r:id="rId29"/>
    <p:sldId id="291" r:id="rId30"/>
    <p:sldId id="292" r:id="rId31"/>
    <p:sldId id="29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FF7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48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2850E4-55B2-EE7D-7E97-1C1074F71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4EA9BA-61FC-0DF1-2ABC-B7C284F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8324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A Comprehensive Analysis Of Bank Transaction Data: Exploring The Value Behind The Data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340AD-EAC1-A1F9-E65F-EE0D0CC16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009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Data Science Mini Project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Problem C – Group 25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Bohan Liu, </a:t>
            </a:r>
            <a:r>
              <a:rPr lang="en-US" altLang="zh-CN" dirty="0" err="1">
                <a:solidFill>
                  <a:schemeClr val="bg1"/>
                </a:solidFill>
              </a:rPr>
              <a:t>Haolong</a:t>
            </a:r>
            <a:r>
              <a:rPr lang="en-US" altLang="zh-CN" dirty="0">
                <a:solidFill>
                  <a:schemeClr val="bg1"/>
                </a:solidFill>
              </a:rPr>
              <a:t> Li, </a:t>
            </a:r>
            <a:r>
              <a:rPr lang="en-US" altLang="zh-CN" dirty="0" err="1">
                <a:solidFill>
                  <a:schemeClr val="bg1"/>
                </a:solidFill>
              </a:rPr>
              <a:t>Shuyao</a:t>
            </a:r>
            <a:r>
              <a:rPr lang="en-US" altLang="zh-CN" dirty="0">
                <a:solidFill>
                  <a:schemeClr val="bg1"/>
                </a:solidFill>
              </a:rPr>
              <a:t> Yi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 descr="图片包含 图形用户界面&#10;&#10;描述已自动生成">
            <a:extLst>
              <a:ext uri="{FF2B5EF4-FFF2-40B4-BE49-F238E27FC236}">
                <a16:creationId xmlns:a16="http://schemas.microsoft.com/office/drawing/2014/main" id="{A6D5A2E7-2A00-2EFD-276D-2C28BDC4C2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254" y="-701448"/>
            <a:ext cx="2438405" cy="2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72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41B627B-2421-01E3-BDCE-4679317594C8}"/>
              </a:ext>
            </a:extLst>
          </p:cNvPr>
          <p:cNvSpPr/>
          <p:nvPr/>
        </p:nvSpPr>
        <p:spPr>
          <a:xfrm>
            <a:off x="5312835" y="0"/>
            <a:ext cx="6879166" cy="6858000"/>
          </a:xfrm>
          <a:custGeom>
            <a:avLst/>
            <a:gdLst>
              <a:gd name="connsiteX0" fmla="*/ 0 w 9709451"/>
              <a:gd name="connsiteY0" fmla="*/ 0 h 6858000"/>
              <a:gd name="connsiteX1" fmla="*/ 9709451 w 9709451"/>
              <a:gd name="connsiteY1" fmla="*/ 0 h 6858000"/>
              <a:gd name="connsiteX2" fmla="*/ 9709451 w 9709451"/>
              <a:gd name="connsiteY2" fmla="*/ 6858000 h 6858000"/>
              <a:gd name="connsiteX3" fmla="*/ 0 w 9709451"/>
              <a:gd name="connsiteY3" fmla="*/ 6858000 h 6858000"/>
              <a:gd name="connsiteX4" fmla="*/ 90819 w 9709451"/>
              <a:gd name="connsiteY4" fmla="*/ 6793418 h 6858000"/>
              <a:gd name="connsiteX5" fmla="*/ 1777294 w 9709451"/>
              <a:gd name="connsiteY5" fmla="*/ 3429000 h 6858000"/>
              <a:gd name="connsiteX6" fmla="*/ 90819 w 9709451"/>
              <a:gd name="connsiteY6" fmla="*/ 645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9451" h="6858000">
                <a:moveTo>
                  <a:pt x="0" y="0"/>
                </a:moveTo>
                <a:lnTo>
                  <a:pt x="9709451" y="0"/>
                </a:lnTo>
                <a:lnTo>
                  <a:pt x="9709451" y="6858000"/>
                </a:lnTo>
                <a:lnTo>
                  <a:pt x="0" y="6858000"/>
                </a:lnTo>
                <a:lnTo>
                  <a:pt x="90819" y="6793418"/>
                </a:lnTo>
                <a:cubicBezTo>
                  <a:pt x="1114613" y="6027768"/>
                  <a:pt x="1777294" y="4805773"/>
                  <a:pt x="1777294" y="3429000"/>
                </a:cubicBezTo>
                <a:cubicBezTo>
                  <a:pt x="1777294" y="2052227"/>
                  <a:pt x="1114613" y="830232"/>
                  <a:pt x="90819" y="64583"/>
                </a:cubicBezTo>
                <a:close/>
              </a:path>
            </a:pathLst>
          </a:cu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>
            <a:off x="7351970" y="1028747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7351968" y="1008254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ECE6AD-57AE-7B0C-3EB4-DE71617DEC49}"/>
              </a:ext>
            </a:extLst>
          </p:cNvPr>
          <p:cNvSpPr/>
          <p:nvPr/>
        </p:nvSpPr>
        <p:spPr>
          <a:xfrm>
            <a:off x="7351970" y="498501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CAE61D60-D84C-A1EB-04ED-882A19ED7A66}"/>
              </a:ext>
            </a:extLst>
          </p:cNvPr>
          <p:cNvSpPr/>
          <p:nvPr/>
        </p:nvSpPr>
        <p:spPr>
          <a:xfrm>
            <a:off x="10661230" y="4979039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7BA1F90-19F2-8E57-671B-BE9B7F820491}"/>
              </a:ext>
            </a:extLst>
          </p:cNvPr>
          <p:cNvSpPr/>
          <p:nvPr/>
        </p:nvSpPr>
        <p:spPr>
          <a:xfrm>
            <a:off x="7351970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41FFCD6-F6E7-1178-1F7E-96298F1CD585}"/>
              </a:ext>
            </a:extLst>
          </p:cNvPr>
          <p:cNvSpPr/>
          <p:nvPr/>
        </p:nvSpPr>
        <p:spPr>
          <a:xfrm>
            <a:off x="7351971" y="2928256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A27F57-3B5B-0125-8A4A-F81CC9D596F7}"/>
              </a:ext>
            </a:extLst>
          </p:cNvPr>
          <p:cNvSpPr txBox="1"/>
          <p:nvPr/>
        </p:nvSpPr>
        <p:spPr>
          <a:xfrm>
            <a:off x="7715436" y="5014977"/>
            <a:ext cx="2902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dirty="0"/>
              <a:t>Customer Account Security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B1A1A4-6B80-524E-D4FD-882F12A801EE}"/>
              </a:ext>
            </a:extLst>
          </p:cNvPr>
          <p:cNvSpPr txBox="1"/>
          <p:nvPr/>
        </p:nvSpPr>
        <p:spPr>
          <a:xfrm>
            <a:off x="263399" y="1678794"/>
            <a:ext cx="5566715" cy="314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/>
              <a:t>Unusual Transaction Time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/>
              <a:t>Unusual Transaction Frequency</a:t>
            </a:r>
          </a:p>
          <a:p>
            <a:pPr marL="571500" indent="-5715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/>
              <a:t>Unusual Transaction Amount</a:t>
            </a:r>
          </a:p>
        </p:txBody>
      </p:sp>
    </p:spTree>
    <p:extLst>
      <p:ext uri="{BB962C8B-B14F-4D97-AF65-F5344CB8AC3E}">
        <p14:creationId xmlns:p14="http://schemas.microsoft.com/office/powerpoint/2010/main" val="1298352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Lower Income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01</a:t>
            </a:r>
            <a:endParaRPr lang="zh-CN" altLang="en-US" dirty="0"/>
          </a:p>
        </p:txBody>
      </p:sp>
      <p:pic>
        <p:nvPicPr>
          <p:cNvPr id="17" name="图片 16" descr="图表, 瀑布图&#10;&#10;描述已自动生成">
            <a:extLst>
              <a:ext uri="{FF2B5EF4-FFF2-40B4-BE49-F238E27FC236}">
                <a16:creationId xmlns:a16="http://schemas.microsoft.com/office/drawing/2014/main" id="{A8778972-4062-350F-1AED-0E97D0DE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042"/>
            <a:ext cx="10752836" cy="58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94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 Higher Income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01</a:t>
            </a:r>
            <a:endParaRPr lang="zh-CN" altLang="en-US" dirty="0"/>
          </a:p>
        </p:txBody>
      </p:sp>
      <p:pic>
        <p:nvPicPr>
          <p:cNvPr id="3" name="图片 2" descr="图表, 条形图&#10;&#10;描述已自动生成">
            <a:extLst>
              <a:ext uri="{FF2B5EF4-FFF2-40B4-BE49-F238E27FC236}">
                <a16:creationId xmlns:a16="http://schemas.microsoft.com/office/drawing/2014/main" id="{22DBD6D9-F818-5AF2-FDD7-710F206CD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5" y="116114"/>
            <a:ext cx="8885924" cy="66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45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 Time Analysis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A0F2640E-E795-46F3-820D-5B88E51B9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03" y="0"/>
            <a:ext cx="563049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FA19B6-428F-C864-A2AE-8048D1EC3FC4}"/>
              </a:ext>
            </a:extLst>
          </p:cNvPr>
          <p:cNvSpPr txBox="1"/>
          <p:nvPr/>
        </p:nvSpPr>
        <p:spPr>
          <a:xfrm>
            <a:off x="217674" y="524041"/>
            <a:ext cx="2366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First 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Dataset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37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 Time Analysis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pic>
        <p:nvPicPr>
          <p:cNvPr id="2" name="图片 1" descr="图表, 折线图&#10;&#10;描述已自动生成">
            <a:extLst>
              <a:ext uri="{FF2B5EF4-FFF2-40B4-BE49-F238E27FC236}">
                <a16:creationId xmlns:a16="http://schemas.microsoft.com/office/drawing/2014/main" id="{1BAE01BE-B55B-569F-8995-B067B0AB2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" y="1269000"/>
            <a:ext cx="10661139" cy="54148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25D0B8D-22FE-FDA6-A981-8C9D51161179}"/>
              </a:ext>
            </a:extLst>
          </p:cNvPr>
          <p:cNvSpPr txBox="1"/>
          <p:nvPr/>
        </p:nvSpPr>
        <p:spPr>
          <a:xfrm>
            <a:off x="3033486" y="333829"/>
            <a:ext cx="471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First Dataset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39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 Time Analysis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5D0B8D-22FE-FDA6-A981-8C9D51161179}"/>
              </a:ext>
            </a:extLst>
          </p:cNvPr>
          <p:cNvSpPr txBox="1"/>
          <p:nvPr/>
        </p:nvSpPr>
        <p:spPr>
          <a:xfrm>
            <a:off x="3159461" y="182962"/>
            <a:ext cx="471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Second Dataset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7F4EA0C5-2DC8-99C5-A9AF-B58C8C8F4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950699"/>
            <a:ext cx="10595429" cy="53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15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 Time Analysis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5D0B8D-22FE-FDA6-A981-8C9D51161179}"/>
              </a:ext>
            </a:extLst>
          </p:cNvPr>
          <p:cNvSpPr txBox="1"/>
          <p:nvPr/>
        </p:nvSpPr>
        <p:spPr>
          <a:xfrm>
            <a:off x="3159461" y="182962"/>
            <a:ext cx="471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Second Dataset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D062DBEB-EF2D-84F5-516F-2D423332A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96" y="918604"/>
            <a:ext cx="8006675" cy="57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6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 </a:t>
            </a:r>
            <a:r>
              <a:rPr lang="en-GB" altLang="zh-CN" sz="2800" dirty="0">
                <a:solidFill>
                  <a:schemeClr val="tx1"/>
                </a:solidFill>
              </a:rPr>
              <a:t>Merchant Analysis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EBCCEC52-18CA-6A90-E484-97E4D94F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65" y="0"/>
            <a:ext cx="5630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5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  </a:t>
            </a:r>
            <a:r>
              <a:rPr lang="en-GB" altLang="zh-CN" sz="2800" dirty="0">
                <a:solidFill>
                  <a:schemeClr val="tx1"/>
                </a:solidFill>
              </a:rPr>
              <a:t>Transaction Analysis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5D0B8D-22FE-FDA6-A981-8C9D51161179}"/>
              </a:ext>
            </a:extLst>
          </p:cNvPr>
          <p:cNvSpPr txBox="1"/>
          <p:nvPr/>
        </p:nvSpPr>
        <p:spPr>
          <a:xfrm>
            <a:off x="357905" y="313591"/>
            <a:ext cx="30239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First 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Dataset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68E0384F-5B33-6D4E-119C-D2FB771D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33" y="0"/>
            <a:ext cx="4102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0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  </a:t>
            </a:r>
            <a:r>
              <a:rPr lang="en-GB" altLang="zh-CN" sz="2800" dirty="0">
                <a:solidFill>
                  <a:schemeClr val="tx1"/>
                </a:solidFill>
              </a:rPr>
              <a:t>Transaction Analysis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5D0B8D-22FE-FDA6-A981-8C9D51161179}"/>
              </a:ext>
            </a:extLst>
          </p:cNvPr>
          <p:cNvSpPr txBox="1"/>
          <p:nvPr/>
        </p:nvSpPr>
        <p:spPr>
          <a:xfrm>
            <a:off x="4584038" y="167266"/>
            <a:ext cx="302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Second Dataset</a:t>
            </a:r>
          </a:p>
        </p:txBody>
      </p:sp>
      <p:pic>
        <p:nvPicPr>
          <p:cNvPr id="5" name="图片 4" descr="图表, 瀑布图&#10;&#10;描述已自动生成">
            <a:extLst>
              <a:ext uri="{FF2B5EF4-FFF2-40B4-BE49-F238E27FC236}">
                <a16:creationId xmlns:a16="http://schemas.microsoft.com/office/drawing/2014/main" id="{03A405DF-EDFA-B651-BF68-D160E5E89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6" y="752041"/>
            <a:ext cx="10566400" cy="57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68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CF31DB-81A5-9E67-A233-E3E81791AC97}"/>
              </a:ext>
            </a:extLst>
          </p:cNvPr>
          <p:cNvSpPr txBox="1"/>
          <p:nvPr/>
        </p:nvSpPr>
        <p:spPr>
          <a:xfrm>
            <a:off x="2595856" y="210693"/>
            <a:ext cx="700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dirty="0">
                <a:latin typeface="Arial Black" panose="020B0A04020102020204" pitchFamily="34" charset="0"/>
                <a:cs typeface="Times New Roman" panose="02020603050405020304" pitchFamily="18" charset="0"/>
              </a:rPr>
              <a:t>Literature Review</a:t>
            </a:r>
            <a:endParaRPr lang="zh-CN" altLang="en-US" sz="5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50B75A2-327D-54A6-5605-2EA4F067D78B}"/>
              </a:ext>
            </a:extLst>
          </p:cNvPr>
          <p:cNvSpPr/>
          <p:nvPr/>
        </p:nvSpPr>
        <p:spPr>
          <a:xfrm>
            <a:off x="2321779" y="1539551"/>
            <a:ext cx="1080000" cy="487058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GB" altLang="zh-CN" sz="4000" dirty="0">
                <a:latin typeface="Arial Black" panose="020B0A04020102020204" pitchFamily="34" charset="0"/>
              </a:rPr>
              <a:t>ROLES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3518273-AE3A-E753-E509-E8E72D5546BA}"/>
              </a:ext>
            </a:extLst>
          </p:cNvPr>
          <p:cNvSpPr/>
          <p:nvPr/>
        </p:nvSpPr>
        <p:spPr>
          <a:xfrm>
            <a:off x="8790221" y="1539551"/>
            <a:ext cx="1080000" cy="487058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GB" altLang="zh-CN" sz="4000" dirty="0">
                <a:latin typeface="Arial Black" panose="020B0A04020102020204" pitchFamily="34" charset="0"/>
              </a:rPr>
              <a:t>EFFECTS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963993-ADE0-E099-6CA2-DEA372845BC7}"/>
              </a:ext>
            </a:extLst>
          </p:cNvPr>
          <p:cNvSpPr/>
          <p:nvPr/>
        </p:nvSpPr>
        <p:spPr>
          <a:xfrm>
            <a:off x="5556000" y="1539551"/>
            <a:ext cx="1080000" cy="487058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GB" altLang="zh-CN" sz="4000" dirty="0">
                <a:latin typeface="Arial Black" panose="020B0A04020102020204" pitchFamily="34" charset="0"/>
              </a:rPr>
              <a:t>METHODS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772219-0B6F-5B9E-46F4-3DD1065206DB}"/>
              </a:ext>
            </a:extLst>
          </p:cNvPr>
          <p:cNvGrpSpPr/>
          <p:nvPr/>
        </p:nvGrpSpPr>
        <p:grpSpPr>
          <a:xfrm>
            <a:off x="2892096" y="1031383"/>
            <a:ext cx="6438125" cy="335902"/>
            <a:chOff x="2892096" y="1031383"/>
            <a:chExt cx="6438125" cy="335902"/>
          </a:xfrm>
        </p:grpSpPr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B39FEF90-4878-EDF7-67FF-611DDF4B62E8}"/>
                </a:ext>
              </a:extLst>
            </p:cNvPr>
            <p:cNvSpPr/>
            <p:nvPr/>
          </p:nvSpPr>
          <p:spPr>
            <a:xfrm rot="5400000">
              <a:off x="5943208" y="-2019729"/>
              <a:ext cx="335902" cy="6438125"/>
            </a:xfrm>
            <a:prstGeom prst="leftBrace">
              <a:avLst>
                <a:gd name="adj1" fmla="val 0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13DF232-4AC2-2399-CA33-2420DA2CCBB4}"/>
                </a:ext>
              </a:extLst>
            </p:cNvPr>
            <p:cNvCxnSpPr/>
            <p:nvPr/>
          </p:nvCxnSpPr>
          <p:spPr>
            <a:xfrm>
              <a:off x="6111159" y="1180671"/>
              <a:ext cx="0" cy="167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693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01C362-3978-1BE7-3A1A-CD17EBE73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 rot="5400000">
            <a:off x="9306286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dirty="0">
                <a:solidFill>
                  <a:schemeClr val="tx1"/>
                </a:solidFill>
              </a:rPr>
              <a:t>         </a:t>
            </a:r>
            <a:r>
              <a:rPr lang="en-GB" altLang="zh-CN" sz="2800" dirty="0">
                <a:solidFill>
                  <a:schemeClr val="tx1"/>
                </a:solidFill>
              </a:rPr>
              <a:t>Transaction Analysis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971674" y="1269000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5D0B8D-22FE-FDA6-A981-8C9D51161179}"/>
              </a:ext>
            </a:extLst>
          </p:cNvPr>
          <p:cNvSpPr txBox="1"/>
          <p:nvPr/>
        </p:nvSpPr>
        <p:spPr>
          <a:xfrm>
            <a:off x="4584038" y="167266"/>
            <a:ext cx="3023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Second Dataset</a:t>
            </a:r>
          </a:p>
        </p:txBody>
      </p:sp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DAEF6CA3-9986-329F-FDBE-6FEE531B5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10" y="752041"/>
            <a:ext cx="8091239" cy="603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7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26EF6F1-60A4-E42B-1B2F-45F0B5F80085}"/>
              </a:ext>
            </a:extLst>
          </p:cNvPr>
          <p:cNvSpPr/>
          <p:nvPr/>
        </p:nvSpPr>
        <p:spPr>
          <a:xfrm>
            <a:off x="5523722" y="0"/>
            <a:ext cx="6668277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8F7DF-154E-BE35-8E5E-408340567A6C}"/>
              </a:ext>
            </a:extLst>
          </p:cNvPr>
          <p:cNvGrpSpPr/>
          <p:nvPr/>
        </p:nvGrpSpPr>
        <p:grpSpPr>
          <a:xfrm>
            <a:off x="-1875948" y="691686"/>
            <a:ext cx="3751895" cy="1569660"/>
            <a:chOff x="1507066" y="635702"/>
            <a:chExt cx="3751895" cy="15696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B53C99-AB49-C455-D1DF-7CB74EBB9C80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9C60F-8BBB-8D39-BFAB-F28C9C404FD6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1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B01CEF-30FB-8BA5-4AC7-C92DB79B9988}"/>
              </a:ext>
            </a:extLst>
          </p:cNvPr>
          <p:cNvGrpSpPr/>
          <p:nvPr/>
        </p:nvGrpSpPr>
        <p:grpSpPr>
          <a:xfrm>
            <a:off x="-1880809" y="2700154"/>
            <a:ext cx="3751895" cy="1569660"/>
            <a:chOff x="1507066" y="635702"/>
            <a:chExt cx="3751895" cy="15696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E4C9E5-A1F4-CDF0-1204-E7566329AF5D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28B95-AEAD-C73B-C302-5FFD5E04D4CB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447DF6-8488-25E2-F271-5B071F3CA67B}"/>
              </a:ext>
            </a:extLst>
          </p:cNvPr>
          <p:cNvGrpSpPr/>
          <p:nvPr/>
        </p:nvGrpSpPr>
        <p:grpSpPr>
          <a:xfrm>
            <a:off x="-1875948" y="4708622"/>
            <a:ext cx="3751895" cy="1569660"/>
            <a:chOff x="1507066" y="635702"/>
            <a:chExt cx="3751895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11F0F5-9DC9-4531-327A-BD35290A75B1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B016B7-F118-D0FA-4EA9-7AF24FB78450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3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01DD20-9AC6-004D-A026-FA5111E1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00"/>
          <a:stretch/>
        </p:blipFill>
        <p:spPr>
          <a:xfrm rot="10800000">
            <a:off x="657333" y="-531000"/>
            <a:ext cx="468734" cy="792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4A542-0D0A-ED74-2228-587BD95BF5C2}"/>
              </a:ext>
            </a:extLst>
          </p:cNvPr>
          <p:cNvSpPr/>
          <p:nvPr/>
        </p:nvSpPr>
        <p:spPr>
          <a:xfrm>
            <a:off x="0" y="0"/>
            <a:ext cx="6573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BFA989-0470-41E0-DD51-9B77CC9C149A}"/>
              </a:ext>
            </a:extLst>
          </p:cNvPr>
          <p:cNvGrpSpPr/>
          <p:nvPr/>
        </p:nvGrpSpPr>
        <p:grpSpPr>
          <a:xfrm>
            <a:off x="6096000" y="729000"/>
            <a:ext cx="0" cy="5400000"/>
            <a:chOff x="6497217" y="729000"/>
            <a:chExt cx="0" cy="540000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CB85354-A8EB-AC1D-2B6F-AD90CF76F860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54000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A45DCB6-E065-0789-AE2A-EBFE62D9779E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180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EE9E265-CAAB-3F7B-0584-C0482DAA04F8}"/>
              </a:ext>
            </a:extLst>
          </p:cNvPr>
          <p:cNvSpPr txBox="1"/>
          <p:nvPr/>
        </p:nvSpPr>
        <p:spPr>
          <a:xfrm>
            <a:off x="6331131" y="691686"/>
            <a:ext cx="5547359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800" dirty="0">
                <a:solidFill>
                  <a:schemeClr val="bg1"/>
                </a:solidFill>
              </a:rPr>
              <a:t>Higher Level Analysis: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Customer Value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RFM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CLV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Customer Spending Habits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LSTM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Customer Account Security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Isolation Forest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26EF6F1-60A4-E42B-1B2F-45F0B5F80085}"/>
              </a:ext>
            </a:extLst>
          </p:cNvPr>
          <p:cNvSpPr/>
          <p:nvPr/>
        </p:nvSpPr>
        <p:spPr>
          <a:xfrm>
            <a:off x="5524800" y="0"/>
            <a:ext cx="66672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8F7DF-154E-BE35-8E5E-408340567A6C}"/>
              </a:ext>
            </a:extLst>
          </p:cNvPr>
          <p:cNvGrpSpPr/>
          <p:nvPr/>
        </p:nvGrpSpPr>
        <p:grpSpPr>
          <a:xfrm>
            <a:off x="657332" y="691686"/>
            <a:ext cx="3751895" cy="1569660"/>
            <a:chOff x="1507066" y="635702"/>
            <a:chExt cx="3751895" cy="15696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B53C99-AB49-C455-D1DF-7CB74EBB9C80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rgbClr val="FF78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9C60F-8BBB-8D39-BFAB-F28C9C404FD6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1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B01CEF-30FB-8BA5-4AC7-C92DB79B9988}"/>
              </a:ext>
            </a:extLst>
          </p:cNvPr>
          <p:cNvGrpSpPr/>
          <p:nvPr/>
        </p:nvGrpSpPr>
        <p:grpSpPr>
          <a:xfrm>
            <a:off x="-1880809" y="2700154"/>
            <a:ext cx="3751895" cy="1569660"/>
            <a:chOff x="1507066" y="635702"/>
            <a:chExt cx="3751895" cy="15696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E4C9E5-A1F4-CDF0-1204-E7566329AF5D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28B95-AEAD-C73B-C302-5FFD5E04D4CB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447DF6-8488-25E2-F271-5B071F3CA67B}"/>
              </a:ext>
            </a:extLst>
          </p:cNvPr>
          <p:cNvGrpSpPr/>
          <p:nvPr/>
        </p:nvGrpSpPr>
        <p:grpSpPr>
          <a:xfrm>
            <a:off x="-1875948" y="4708622"/>
            <a:ext cx="3751895" cy="1569660"/>
            <a:chOff x="1507066" y="635702"/>
            <a:chExt cx="3751895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11F0F5-9DC9-4531-327A-BD35290A75B1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B016B7-F118-D0FA-4EA9-7AF24FB78450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3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01DD20-9AC6-004D-A026-FA5111E1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00"/>
          <a:stretch/>
        </p:blipFill>
        <p:spPr>
          <a:xfrm rot="10800000">
            <a:off x="657333" y="-531000"/>
            <a:ext cx="468734" cy="792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4A542-0D0A-ED74-2228-587BD95BF5C2}"/>
              </a:ext>
            </a:extLst>
          </p:cNvPr>
          <p:cNvSpPr/>
          <p:nvPr/>
        </p:nvSpPr>
        <p:spPr>
          <a:xfrm>
            <a:off x="0" y="0"/>
            <a:ext cx="6573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8FC09F-32CC-863C-F578-ABFAADB6C42D}"/>
              </a:ext>
            </a:extLst>
          </p:cNvPr>
          <p:cNvGrpSpPr/>
          <p:nvPr/>
        </p:nvGrpSpPr>
        <p:grpSpPr>
          <a:xfrm>
            <a:off x="6096000" y="729000"/>
            <a:ext cx="0" cy="5400000"/>
            <a:chOff x="6497217" y="729000"/>
            <a:chExt cx="0" cy="540000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BE09DB0-7DC2-8CA7-4CC4-42D36465C64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54000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647D3E8-BBA5-A05D-9056-70DC69DEC67B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180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537C1C3-183F-0386-E8ED-10C1CA401DDE}"/>
              </a:ext>
            </a:extLst>
          </p:cNvPr>
          <p:cNvSpPr txBox="1"/>
          <p:nvPr/>
        </p:nvSpPr>
        <p:spPr>
          <a:xfrm>
            <a:off x="7335851" y="393074"/>
            <a:ext cx="304509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solidFill>
                  <a:schemeClr val="bg1"/>
                </a:solidFill>
              </a:rPr>
              <a:t>Customer Value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7B718C-1F74-96A3-AA3C-73AF037831A5}"/>
              </a:ext>
            </a:extLst>
          </p:cNvPr>
          <p:cNvSpPr txBox="1"/>
          <p:nvPr/>
        </p:nvSpPr>
        <p:spPr>
          <a:xfrm>
            <a:off x="6601105" y="1199969"/>
            <a:ext cx="48726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RFM Analysis: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Calculate the customers RFM level by using the quartile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Separate the customers RFM class by using the RFM level (such as 1-1-1)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CLV Analysis: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Implement a BG/NBD model to predict future purchasing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Implement a Gamma-Gamma model to  estimate customers future monetary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Calculate the CLV by using results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9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26EF6F1-60A4-E42B-1B2F-45F0B5F80085}"/>
              </a:ext>
            </a:extLst>
          </p:cNvPr>
          <p:cNvSpPr/>
          <p:nvPr/>
        </p:nvSpPr>
        <p:spPr>
          <a:xfrm>
            <a:off x="5524800" y="0"/>
            <a:ext cx="66672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8F7DF-154E-BE35-8E5E-408340567A6C}"/>
              </a:ext>
            </a:extLst>
          </p:cNvPr>
          <p:cNvGrpSpPr/>
          <p:nvPr/>
        </p:nvGrpSpPr>
        <p:grpSpPr>
          <a:xfrm>
            <a:off x="657332" y="691686"/>
            <a:ext cx="3751895" cy="1569660"/>
            <a:chOff x="1507066" y="635702"/>
            <a:chExt cx="3751895" cy="15696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B53C99-AB49-C455-D1DF-7CB74EBB9C80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rgbClr val="FF78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9C60F-8BBB-8D39-BFAB-F28C9C404FD6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1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B01CEF-30FB-8BA5-4AC7-C92DB79B9988}"/>
              </a:ext>
            </a:extLst>
          </p:cNvPr>
          <p:cNvGrpSpPr/>
          <p:nvPr/>
        </p:nvGrpSpPr>
        <p:grpSpPr>
          <a:xfrm>
            <a:off x="-1880809" y="2700154"/>
            <a:ext cx="3751895" cy="1569660"/>
            <a:chOff x="1507066" y="635702"/>
            <a:chExt cx="3751895" cy="15696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E4C9E5-A1F4-CDF0-1204-E7566329AF5D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28B95-AEAD-C73B-C302-5FFD5E04D4CB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447DF6-8488-25E2-F271-5B071F3CA67B}"/>
              </a:ext>
            </a:extLst>
          </p:cNvPr>
          <p:cNvGrpSpPr/>
          <p:nvPr/>
        </p:nvGrpSpPr>
        <p:grpSpPr>
          <a:xfrm>
            <a:off x="-1875948" y="4708622"/>
            <a:ext cx="3751895" cy="1569660"/>
            <a:chOff x="1507066" y="635702"/>
            <a:chExt cx="3751895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11F0F5-9DC9-4531-327A-BD35290A75B1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B016B7-F118-D0FA-4EA9-7AF24FB78450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3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01DD20-9AC6-004D-A026-FA5111E1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00"/>
          <a:stretch/>
        </p:blipFill>
        <p:spPr>
          <a:xfrm rot="10800000">
            <a:off x="657333" y="-531000"/>
            <a:ext cx="468734" cy="792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4A542-0D0A-ED74-2228-587BD95BF5C2}"/>
              </a:ext>
            </a:extLst>
          </p:cNvPr>
          <p:cNvSpPr/>
          <p:nvPr/>
        </p:nvSpPr>
        <p:spPr>
          <a:xfrm>
            <a:off x="0" y="0"/>
            <a:ext cx="6573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8FC09F-32CC-863C-F578-ABFAADB6C42D}"/>
              </a:ext>
            </a:extLst>
          </p:cNvPr>
          <p:cNvGrpSpPr/>
          <p:nvPr/>
        </p:nvGrpSpPr>
        <p:grpSpPr>
          <a:xfrm>
            <a:off x="6096000" y="729000"/>
            <a:ext cx="0" cy="5400000"/>
            <a:chOff x="6497217" y="729000"/>
            <a:chExt cx="0" cy="540000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BE09DB0-7DC2-8CA7-4CC4-42D36465C64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54000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647D3E8-BBA5-A05D-9056-70DC69DEC67B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180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537C1C3-183F-0386-E8ED-10C1CA401DDE}"/>
              </a:ext>
            </a:extLst>
          </p:cNvPr>
          <p:cNvSpPr txBox="1"/>
          <p:nvPr/>
        </p:nvSpPr>
        <p:spPr>
          <a:xfrm>
            <a:off x="7335851" y="393074"/>
            <a:ext cx="304509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solidFill>
                  <a:schemeClr val="bg1"/>
                </a:solidFill>
              </a:rPr>
              <a:t>RFM Analysis</a:t>
            </a:r>
          </a:p>
        </p:txBody>
      </p:sp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717737A0-2C64-D165-6FA9-7497972EE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56" y="1457999"/>
            <a:ext cx="4832865" cy="44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63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26EF6F1-60A4-E42B-1B2F-45F0B5F80085}"/>
              </a:ext>
            </a:extLst>
          </p:cNvPr>
          <p:cNvSpPr/>
          <p:nvPr/>
        </p:nvSpPr>
        <p:spPr>
          <a:xfrm>
            <a:off x="5524800" y="0"/>
            <a:ext cx="66672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8F7DF-154E-BE35-8E5E-408340567A6C}"/>
              </a:ext>
            </a:extLst>
          </p:cNvPr>
          <p:cNvGrpSpPr/>
          <p:nvPr/>
        </p:nvGrpSpPr>
        <p:grpSpPr>
          <a:xfrm>
            <a:off x="657332" y="691686"/>
            <a:ext cx="3751895" cy="1569660"/>
            <a:chOff x="1507066" y="635702"/>
            <a:chExt cx="3751895" cy="15696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B53C99-AB49-C455-D1DF-7CB74EBB9C80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rgbClr val="FF78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9C60F-8BBB-8D39-BFAB-F28C9C404FD6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1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B01CEF-30FB-8BA5-4AC7-C92DB79B9988}"/>
              </a:ext>
            </a:extLst>
          </p:cNvPr>
          <p:cNvGrpSpPr/>
          <p:nvPr/>
        </p:nvGrpSpPr>
        <p:grpSpPr>
          <a:xfrm>
            <a:off x="-1880809" y="2700154"/>
            <a:ext cx="3751895" cy="1569660"/>
            <a:chOff x="1507066" y="635702"/>
            <a:chExt cx="3751895" cy="15696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E4C9E5-A1F4-CDF0-1204-E7566329AF5D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28B95-AEAD-C73B-C302-5FFD5E04D4CB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447DF6-8488-25E2-F271-5B071F3CA67B}"/>
              </a:ext>
            </a:extLst>
          </p:cNvPr>
          <p:cNvGrpSpPr/>
          <p:nvPr/>
        </p:nvGrpSpPr>
        <p:grpSpPr>
          <a:xfrm>
            <a:off x="-1875948" y="4708622"/>
            <a:ext cx="3751895" cy="1569660"/>
            <a:chOff x="1507066" y="635702"/>
            <a:chExt cx="3751895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11F0F5-9DC9-4531-327A-BD35290A75B1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B016B7-F118-D0FA-4EA9-7AF24FB78450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3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01DD20-9AC6-004D-A026-FA5111E1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00"/>
          <a:stretch/>
        </p:blipFill>
        <p:spPr>
          <a:xfrm rot="10800000">
            <a:off x="657333" y="-531000"/>
            <a:ext cx="468734" cy="792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4A542-0D0A-ED74-2228-587BD95BF5C2}"/>
              </a:ext>
            </a:extLst>
          </p:cNvPr>
          <p:cNvSpPr/>
          <p:nvPr/>
        </p:nvSpPr>
        <p:spPr>
          <a:xfrm>
            <a:off x="0" y="0"/>
            <a:ext cx="6573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8FC09F-32CC-863C-F578-ABFAADB6C42D}"/>
              </a:ext>
            </a:extLst>
          </p:cNvPr>
          <p:cNvGrpSpPr/>
          <p:nvPr/>
        </p:nvGrpSpPr>
        <p:grpSpPr>
          <a:xfrm>
            <a:off x="6096000" y="729000"/>
            <a:ext cx="0" cy="5400000"/>
            <a:chOff x="6497217" y="729000"/>
            <a:chExt cx="0" cy="540000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BE09DB0-7DC2-8CA7-4CC4-42D36465C64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54000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647D3E8-BBA5-A05D-9056-70DC69DEC67B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180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537C1C3-183F-0386-E8ED-10C1CA401DDE}"/>
              </a:ext>
            </a:extLst>
          </p:cNvPr>
          <p:cNvSpPr txBox="1"/>
          <p:nvPr/>
        </p:nvSpPr>
        <p:spPr>
          <a:xfrm>
            <a:off x="7335851" y="393074"/>
            <a:ext cx="3045098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solidFill>
                  <a:schemeClr val="bg1"/>
                </a:solidFill>
              </a:rPr>
              <a:t>CLV Analysis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64A9AF3-CE2E-2BFD-F3CC-17CA2063E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37222"/>
              </p:ext>
            </p:extLst>
          </p:nvPr>
        </p:nvGraphicFramePr>
        <p:xfrm>
          <a:off x="6382991" y="2529000"/>
          <a:ext cx="495081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5409">
                  <a:extLst>
                    <a:ext uri="{9D8B030D-6E8A-4147-A177-3AD203B41FA5}">
                      <a16:colId xmlns:a16="http://schemas.microsoft.com/office/drawing/2014/main" val="3189260139"/>
                    </a:ext>
                  </a:extLst>
                </a:gridCol>
                <a:gridCol w="2475409">
                  <a:extLst>
                    <a:ext uri="{9D8B030D-6E8A-4147-A177-3AD203B41FA5}">
                      <a16:colId xmlns:a16="http://schemas.microsoft.com/office/drawing/2014/main" val="959520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Account 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CLV Results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104832000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4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105375973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2405.0041…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6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106601471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748.79396…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8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….</a:t>
                      </a:r>
                      <a:endParaRPr lang="zh-CN" altLang="en-US" dirty="0"/>
                    </a:p>
                  </a:txBody>
                  <a:tcPr vert="eaVert"/>
                </a:tc>
                <a:extLst>
                  <a:ext uri="{0D108BD9-81ED-4DB2-BD59-A6C34878D82A}">
                    <a16:rowId xmlns:a16="http://schemas.microsoft.com/office/drawing/2014/main" val="362907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999752672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333.99685…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47760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9C03205-9AC4-B08F-9EAC-5D25C0AA97B4}"/>
              </a:ext>
            </a:extLst>
          </p:cNvPr>
          <p:cNvSpPr txBox="1"/>
          <p:nvPr/>
        </p:nvSpPr>
        <p:spPr>
          <a:xfrm>
            <a:off x="6308605" y="1969538"/>
            <a:ext cx="205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Example Form: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79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26EF6F1-60A4-E42B-1B2F-45F0B5F80085}"/>
              </a:ext>
            </a:extLst>
          </p:cNvPr>
          <p:cNvSpPr/>
          <p:nvPr/>
        </p:nvSpPr>
        <p:spPr>
          <a:xfrm>
            <a:off x="5524800" y="0"/>
            <a:ext cx="66672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8F7DF-154E-BE35-8E5E-408340567A6C}"/>
              </a:ext>
            </a:extLst>
          </p:cNvPr>
          <p:cNvGrpSpPr/>
          <p:nvPr/>
        </p:nvGrpSpPr>
        <p:grpSpPr>
          <a:xfrm>
            <a:off x="-1875948" y="691686"/>
            <a:ext cx="3751895" cy="1569660"/>
            <a:chOff x="1507066" y="635702"/>
            <a:chExt cx="3751895" cy="15696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B53C99-AB49-C455-D1DF-7CB74EBB9C80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9C60F-8BBB-8D39-BFAB-F28C9C404FD6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1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B01CEF-30FB-8BA5-4AC7-C92DB79B9988}"/>
              </a:ext>
            </a:extLst>
          </p:cNvPr>
          <p:cNvGrpSpPr/>
          <p:nvPr/>
        </p:nvGrpSpPr>
        <p:grpSpPr>
          <a:xfrm>
            <a:off x="657332" y="2700154"/>
            <a:ext cx="3751895" cy="1569660"/>
            <a:chOff x="1507066" y="635702"/>
            <a:chExt cx="3751895" cy="15696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E4C9E5-A1F4-CDF0-1204-E7566329AF5D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rgbClr val="FF78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28B95-AEAD-C73B-C302-5FFD5E04D4CB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447DF6-8488-25E2-F271-5B071F3CA67B}"/>
              </a:ext>
            </a:extLst>
          </p:cNvPr>
          <p:cNvGrpSpPr/>
          <p:nvPr/>
        </p:nvGrpSpPr>
        <p:grpSpPr>
          <a:xfrm>
            <a:off x="-1875948" y="4708622"/>
            <a:ext cx="3751895" cy="1569660"/>
            <a:chOff x="1507066" y="635702"/>
            <a:chExt cx="3751895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11F0F5-9DC9-4531-327A-BD35290A75B1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B016B7-F118-D0FA-4EA9-7AF24FB78450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3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01DD20-9AC6-004D-A026-FA5111E1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00"/>
          <a:stretch/>
        </p:blipFill>
        <p:spPr>
          <a:xfrm rot="10800000">
            <a:off x="657333" y="-531000"/>
            <a:ext cx="468734" cy="792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4A542-0D0A-ED74-2228-587BD95BF5C2}"/>
              </a:ext>
            </a:extLst>
          </p:cNvPr>
          <p:cNvSpPr/>
          <p:nvPr/>
        </p:nvSpPr>
        <p:spPr>
          <a:xfrm>
            <a:off x="0" y="0"/>
            <a:ext cx="6573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5C5AD4-3113-52DC-6587-35588A2B1A2B}"/>
              </a:ext>
            </a:extLst>
          </p:cNvPr>
          <p:cNvGrpSpPr/>
          <p:nvPr/>
        </p:nvGrpSpPr>
        <p:grpSpPr>
          <a:xfrm>
            <a:off x="6096000" y="729000"/>
            <a:ext cx="0" cy="5400000"/>
            <a:chOff x="6497217" y="729000"/>
            <a:chExt cx="0" cy="540000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1FCAFBA4-683B-43B9-B2FE-E0F4075CF7D5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54000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48CE92A-DAD4-4049-FEDE-44390A08339C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2529000"/>
              <a:ext cx="0" cy="180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DCF1E04D-61B2-2D91-99DF-56FBB00A0FD8}"/>
              </a:ext>
            </a:extLst>
          </p:cNvPr>
          <p:cNvSpPr txBox="1"/>
          <p:nvPr/>
        </p:nvSpPr>
        <p:spPr>
          <a:xfrm>
            <a:off x="6677068" y="393074"/>
            <a:ext cx="436266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solidFill>
                  <a:schemeClr val="bg1"/>
                </a:solidFill>
              </a:rPr>
              <a:t>Customer Spending Habits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B64B06-E621-4195-F50F-F418C2AD63E9}"/>
              </a:ext>
            </a:extLst>
          </p:cNvPr>
          <p:cNvSpPr txBox="1"/>
          <p:nvPr/>
        </p:nvSpPr>
        <p:spPr>
          <a:xfrm>
            <a:off x="6422098" y="1632247"/>
            <a:ext cx="48726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LSTM:</a:t>
            </a: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Data Preprocessing: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Set the input (amount and tag) and output (merchant types) value sizes to 2 and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Parameter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Before: Loss = 1.93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After: Loss = 1.75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70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26EF6F1-60A4-E42B-1B2F-45F0B5F80085}"/>
              </a:ext>
            </a:extLst>
          </p:cNvPr>
          <p:cNvSpPr/>
          <p:nvPr/>
        </p:nvSpPr>
        <p:spPr>
          <a:xfrm>
            <a:off x="5524800" y="0"/>
            <a:ext cx="66672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8F7DF-154E-BE35-8E5E-408340567A6C}"/>
              </a:ext>
            </a:extLst>
          </p:cNvPr>
          <p:cNvGrpSpPr/>
          <p:nvPr/>
        </p:nvGrpSpPr>
        <p:grpSpPr>
          <a:xfrm>
            <a:off x="-1875948" y="691686"/>
            <a:ext cx="3751895" cy="1569660"/>
            <a:chOff x="1507066" y="635702"/>
            <a:chExt cx="3751895" cy="15696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B53C99-AB49-C455-D1DF-7CB74EBB9C80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9C60F-8BBB-8D39-BFAB-F28C9C404FD6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1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B01CEF-30FB-8BA5-4AC7-C92DB79B9988}"/>
              </a:ext>
            </a:extLst>
          </p:cNvPr>
          <p:cNvGrpSpPr/>
          <p:nvPr/>
        </p:nvGrpSpPr>
        <p:grpSpPr>
          <a:xfrm>
            <a:off x="-1880809" y="2700154"/>
            <a:ext cx="3751895" cy="1569660"/>
            <a:chOff x="1507066" y="635702"/>
            <a:chExt cx="3751895" cy="15696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E4C9E5-A1F4-CDF0-1204-E7566329AF5D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28B95-AEAD-C73B-C302-5FFD5E04D4CB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447DF6-8488-25E2-F271-5B071F3CA67B}"/>
              </a:ext>
            </a:extLst>
          </p:cNvPr>
          <p:cNvGrpSpPr/>
          <p:nvPr/>
        </p:nvGrpSpPr>
        <p:grpSpPr>
          <a:xfrm>
            <a:off x="657332" y="4708622"/>
            <a:ext cx="3751895" cy="1569660"/>
            <a:chOff x="1507066" y="635702"/>
            <a:chExt cx="3751895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11F0F5-9DC9-4531-327A-BD35290A75B1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rgbClr val="FF78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B016B7-F118-D0FA-4EA9-7AF24FB78450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3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01DD20-9AC6-004D-A026-FA5111E1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00"/>
          <a:stretch/>
        </p:blipFill>
        <p:spPr>
          <a:xfrm rot="10800000">
            <a:off x="657333" y="-531000"/>
            <a:ext cx="468734" cy="792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4A542-0D0A-ED74-2228-587BD95BF5C2}"/>
              </a:ext>
            </a:extLst>
          </p:cNvPr>
          <p:cNvSpPr/>
          <p:nvPr/>
        </p:nvSpPr>
        <p:spPr>
          <a:xfrm>
            <a:off x="0" y="0"/>
            <a:ext cx="6573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A9ADDD-33AD-B42A-0625-4CEDB35459C2}"/>
              </a:ext>
            </a:extLst>
          </p:cNvPr>
          <p:cNvGrpSpPr/>
          <p:nvPr/>
        </p:nvGrpSpPr>
        <p:grpSpPr>
          <a:xfrm>
            <a:off x="6096000" y="729000"/>
            <a:ext cx="0" cy="5400816"/>
            <a:chOff x="6497217" y="729000"/>
            <a:chExt cx="0" cy="540081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6060571-CA08-26C8-294C-59BEEDE4395B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54000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E9FE663-6488-0805-5389-EB9DC83BD9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4329816"/>
              <a:ext cx="0" cy="180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C228E11-B2EA-B901-9BA9-825B3D6E4152}"/>
              </a:ext>
            </a:extLst>
          </p:cNvPr>
          <p:cNvSpPr txBox="1"/>
          <p:nvPr/>
        </p:nvSpPr>
        <p:spPr>
          <a:xfrm>
            <a:off x="6677068" y="393074"/>
            <a:ext cx="436266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solidFill>
                  <a:schemeClr val="bg1"/>
                </a:solidFill>
              </a:rPr>
              <a:t>Customer Account Security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10B9C7-F883-21D4-5271-5B8ADE49D6FB}"/>
              </a:ext>
            </a:extLst>
          </p:cNvPr>
          <p:cNvSpPr txBox="1"/>
          <p:nvPr/>
        </p:nvSpPr>
        <p:spPr>
          <a:xfrm>
            <a:off x="6422098" y="1191357"/>
            <a:ext cx="48726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Fraud Detection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Detection Indicators: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Unusual Transaction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Before 7:00 a.m.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After 10:00 p.m.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Unusual Transaction Frequency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Over twice the average frequency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Unusual Transaction Amount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Income exceeds average income by 1.5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Outcome exceeds 50% balance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03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26EF6F1-60A4-E42B-1B2F-45F0B5F80085}"/>
              </a:ext>
            </a:extLst>
          </p:cNvPr>
          <p:cNvSpPr/>
          <p:nvPr/>
        </p:nvSpPr>
        <p:spPr>
          <a:xfrm>
            <a:off x="5524800" y="0"/>
            <a:ext cx="66672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8F7DF-154E-BE35-8E5E-408340567A6C}"/>
              </a:ext>
            </a:extLst>
          </p:cNvPr>
          <p:cNvGrpSpPr/>
          <p:nvPr/>
        </p:nvGrpSpPr>
        <p:grpSpPr>
          <a:xfrm>
            <a:off x="-1875948" y="691686"/>
            <a:ext cx="3751895" cy="1569660"/>
            <a:chOff x="1507066" y="635702"/>
            <a:chExt cx="3751895" cy="15696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B53C99-AB49-C455-D1DF-7CB74EBB9C80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9C60F-8BBB-8D39-BFAB-F28C9C404FD6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1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B01CEF-30FB-8BA5-4AC7-C92DB79B9988}"/>
              </a:ext>
            </a:extLst>
          </p:cNvPr>
          <p:cNvGrpSpPr/>
          <p:nvPr/>
        </p:nvGrpSpPr>
        <p:grpSpPr>
          <a:xfrm>
            <a:off x="-1880809" y="2700154"/>
            <a:ext cx="3751895" cy="1569660"/>
            <a:chOff x="1507066" y="635702"/>
            <a:chExt cx="3751895" cy="15696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E4C9E5-A1F4-CDF0-1204-E7566329AF5D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28B95-AEAD-C73B-C302-5FFD5E04D4CB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447DF6-8488-25E2-F271-5B071F3CA67B}"/>
              </a:ext>
            </a:extLst>
          </p:cNvPr>
          <p:cNvGrpSpPr/>
          <p:nvPr/>
        </p:nvGrpSpPr>
        <p:grpSpPr>
          <a:xfrm>
            <a:off x="657332" y="4708622"/>
            <a:ext cx="3751895" cy="1569660"/>
            <a:chOff x="1507066" y="635702"/>
            <a:chExt cx="3751895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11F0F5-9DC9-4531-327A-BD35290A75B1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rgbClr val="FF78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B016B7-F118-D0FA-4EA9-7AF24FB78450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3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01DD20-9AC6-004D-A026-FA5111E1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00"/>
          <a:stretch/>
        </p:blipFill>
        <p:spPr>
          <a:xfrm rot="10800000">
            <a:off x="657333" y="-531000"/>
            <a:ext cx="468734" cy="792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4A542-0D0A-ED74-2228-587BD95BF5C2}"/>
              </a:ext>
            </a:extLst>
          </p:cNvPr>
          <p:cNvSpPr/>
          <p:nvPr/>
        </p:nvSpPr>
        <p:spPr>
          <a:xfrm>
            <a:off x="0" y="0"/>
            <a:ext cx="6573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A9ADDD-33AD-B42A-0625-4CEDB35459C2}"/>
              </a:ext>
            </a:extLst>
          </p:cNvPr>
          <p:cNvGrpSpPr/>
          <p:nvPr/>
        </p:nvGrpSpPr>
        <p:grpSpPr>
          <a:xfrm>
            <a:off x="6096000" y="729000"/>
            <a:ext cx="0" cy="5400816"/>
            <a:chOff x="6497217" y="729000"/>
            <a:chExt cx="0" cy="540081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6060571-CA08-26C8-294C-59BEEDE4395B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54000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E9FE663-6488-0805-5389-EB9DC83BD9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4329816"/>
              <a:ext cx="0" cy="180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C228E11-B2EA-B901-9BA9-825B3D6E4152}"/>
              </a:ext>
            </a:extLst>
          </p:cNvPr>
          <p:cNvSpPr txBox="1"/>
          <p:nvPr/>
        </p:nvSpPr>
        <p:spPr>
          <a:xfrm>
            <a:off x="6677068" y="393074"/>
            <a:ext cx="436266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solidFill>
                  <a:schemeClr val="bg1"/>
                </a:solidFill>
              </a:rPr>
              <a:t>Fraud Detection</a:t>
            </a:r>
          </a:p>
        </p:txBody>
      </p:sp>
      <p:pic>
        <p:nvPicPr>
          <p:cNvPr id="20" name="图片 19" descr="图表, 饼图&#10;&#10;描述已自动生成">
            <a:extLst>
              <a:ext uri="{FF2B5EF4-FFF2-40B4-BE49-F238E27FC236}">
                <a16:creationId xmlns:a16="http://schemas.microsoft.com/office/drawing/2014/main" id="{9C03B8AE-6049-AE70-238C-4AE3E583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38" y="2016516"/>
            <a:ext cx="5839124" cy="296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7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26EF6F1-60A4-E42B-1B2F-45F0B5F80085}"/>
              </a:ext>
            </a:extLst>
          </p:cNvPr>
          <p:cNvSpPr/>
          <p:nvPr/>
        </p:nvSpPr>
        <p:spPr>
          <a:xfrm>
            <a:off x="5524800" y="0"/>
            <a:ext cx="66672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8F7DF-154E-BE35-8E5E-408340567A6C}"/>
              </a:ext>
            </a:extLst>
          </p:cNvPr>
          <p:cNvGrpSpPr/>
          <p:nvPr/>
        </p:nvGrpSpPr>
        <p:grpSpPr>
          <a:xfrm>
            <a:off x="-1875948" y="691686"/>
            <a:ext cx="3751895" cy="1569660"/>
            <a:chOff x="1507066" y="635702"/>
            <a:chExt cx="3751895" cy="15696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B53C99-AB49-C455-D1DF-7CB74EBB9C80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9C60F-8BBB-8D39-BFAB-F28C9C404FD6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1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B01CEF-30FB-8BA5-4AC7-C92DB79B9988}"/>
              </a:ext>
            </a:extLst>
          </p:cNvPr>
          <p:cNvGrpSpPr/>
          <p:nvPr/>
        </p:nvGrpSpPr>
        <p:grpSpPr>
          <a:xfrm>
            <a:off x="-1880809" y="2700154"/>
            <a:ext cx="3751895" cy="1569660"/>
            <a:chOff x="1507066" y="635702"/>
            <a:chExt cx="3751895" cy="15696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E4C9E5-A1F4-CDF0-1204-E7566329AF5D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28B95-AEAD-C73B-C302-5FFD5E04D4CB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447DF6-8488-25E2-F271-5B071F3CA67B}"/>
              </a:ext>
            </a:extLst>
          </p:cNvPr>
          <p:cNvGrpSpPr/>
          <p:nvPr/>
        </p:nvGrpSpPr>
        <p:grpSpPr>
          <a:xfrm>
            <a:off x="657332" y="4708622"/>
            <a:ext cx="3751895" cy="1569660"/>
            <a:chOff x="1507066" y="635702"/>
            <a:chExt cx="3751895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11F0F5-9DC9-4531-327A-BD35290A75B1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rgbClr val="FF78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B016B7-F118-D0FA-4EA9-7AF24FB78450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3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01DD20-9AC6-004D-A026-FA5111E1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00"/>
          <a:stretch/>
        </p:blipFill>
        <p:spPr>
          <a:xfrm rot="10800000">
            <a:off x="657333" y="-531000"/>
            <a:ext cx="468734" cy="792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4A542-0D0A-ED74-2228-587BD95BF5C2}"/>
              </a:ext>
            </a:extLst>
          </p:cNvPr>
          <p:cNvSpPr/>
          <p:nvPr/>
        </p:nvSpPr>
        <p:spPr>
          <a:xfrm>
            <a:off x="0" y="0"/>
            <a:ext cx="6573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A9ADDD-33AD-B42A-0625-4CEDB35459C2}"/>
              </a:ext>
            </a:extLst>
          </p:cNvPr>
          <p:cNvGrpSpPr/>
          <p:nvPr/>
        </p:nvGrpSpPr>
        <p:grpSpPr>
          <a:xfrm>
            <a:off x="6096000" y="729000"/>
            <a:ext cx="0" cy="5400816"/>
            <a:chOff x="6497217" y="729000"/>
            <a:chExt cx="0" cy="540081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6060571-CA08-26C8-294C-59BEEDE4395B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54000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E9FE663-6488-0805-5389-EB9DC83BD9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4329816"/>
              <a:ext cx="0" cy="180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C228E11-B2EA-B901-9BA9-825B3D6E4152}"/>
              </a:ext>
            </a:extLst>
          </p:cNvPr>
          <p:cNvSpPr txBox="1"/>
          <p:nvPr/>
        </p:nvSpPr>
        <p:spPr>
          <a:xfrm>
            <a:off x="6677068" y="393074"/>
            <a:ext cx="436266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solidFill>
                  <a:schemeClr val="bg1"/>
                </a:solidFill>
              </a:rPr>
              <a:t>Fraud Detection</a:t>
            </a:r>
          </a:p>
        </p:txBody>
      </p:sp>
      <p:pic>
        <p:nvPicPr>
          <p:cNvPr id="17" name="图片 16" descr="图表, 饼图&#10;&#10;描述已自动生成">
            <a:extLst>
              <a:ext uri="{FF2B5EF4-FFF2-40B4-BE49-F238E27FC236}">
                <a16:creationId xmlns:a16="http://schemas.microsoft.com/office/drawing/2014/main" id="{F5287A1D-AFFC-7B6E-2A86-2F3A63D13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53" y="1608456"/>
            <a:ext cx="5827494" cy="38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1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26EF6F1-60A4-E42B-1B2F-45F0B5F80085}"/>
              </a:ext>
            </a:extLst>
          </p:cNvPr>
          <p:cNvSpPr/>
          <p:nvPr/>
        </p:nvSpPr>
        <p:spPr>
          <a:xfrm>
            <a:off x="5524800" y="0"/>
            <a:ext cx="66672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8F7DF-154E-BE35-8E5E-408340567A6C}"/>
              </a:ext>
            </a:extLst>
          </p:cNvPr>
          <p:cNvGrpSpPr/>
          <p:nvPr/>
        </p:nvGrpSpPr>
        <p:grpSpPr>
          <a:xfrm>
            <a:off x="-1875948" y="691686"/>
            <a:ext cx="3751895" cy="1569660"/>
            <a:chOff x="1507066" y="635702"/>
            <a:chExt cx="3751895" cy="156966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B53C99-AB49-C455-D1DF-7CB74EBB9C80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9C60F-8BBB-8D39-BFAB-F28C9C404FD6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1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B01CEF-30FB-8BA5-4AC7-C92DB79B9988}"/>
              </a:ext>
            </a:extLst>
          </p:cNvPr>
          <p:cNvGrpSpPr/>
          <p:nvPr/>
        </p:nvGrpSpPr>
        <p:grpSpPr>
          <a:xfrm>
            <a:off x="-1880809" y="2700154"/>
            <a:ext cx="3751895" cy="1569660"/>
            <a:chOff x="1507066" y="635702"/>
            <a:chExt cx="3751895" cy="15696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E4C9E5-A1F4-CDF0-1204-E7566329AF5D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28B95-AEAD-C73B-C302-5FFD5E04D4CB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2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447DF6-8488-25E2-F271-5B071F3CA67B}"/>
              </a:ext>
            </a:extLst>
          </p:cNvPr>
          <p:cNvGrpSpPr/>
          <p:nvPr/>
        </p:nvGrpSpPr>
        <p:grpSpPr>
          <a:xfrm>
            <a:off x="657332" y="4708622"/>
            <a:ext cx="3751895" cy="1569660"/>
            <a:chOff x="1507066" y="635702"/>
            <a:chExt cx="3751895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11F0F5-9DC9-4531-327A-BD35290A75B1}"/>
                </a:ext>
              </a:extLst>
            </p:cNvPr>
            <p:cNvSpPr/>
            <p:nvPr/>
          </p:nvSpPr>
          <p:spPr>
            <a:xfrm>
              <a:off x="1507066" y="880532"/>
              <a:ext cx="3312000" cy="1080000"/>
            </a:xfrm>
            <a:prstGeom prst="rect">
              <a:avLst/>
            </a:prstGeom>
            <a:solidFill>
              <a:srgbClr val="FF78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5B016B7-F118-D0FA-4EA9-7AF24FB78450}"/>
                </a:ext>
              </a:extLst>
            </p:cNvPr>
            <p:cNvSpPr txBox="1"/>
            <p:nvPr/>
          </p:nvSpPr>
          <p:spPr>
            <a:xfrm>
              <a:off x="4357259" y="635702"/>
              <a:ext cx="9017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zh-CN" sz="9600" b="1" dirty="0">
                  <a:solidFill>
                    <a:schemeClr val="bg1"/>
                  </a:solidFill>
                  <a:effectLst>
                    <a:outerShdw blurRad="101600" dist="38100" sx="102000" sy="102000" algn="ctr" rotWithShape="0">
                      <a:prstClr val="black">
                        <a:alpha val="85000"/>
                      </a:prstClr>
                    </a:outerShdw>
                  </a:effectLst>
                  <a:latin typeface="Bauhaus 93" panose="04030905020B02020C02" pitchFamily="82" charset="0"/>
                </a:rPr>
                <a:t>3</a:t>
              </a:r>
              <a:endParaRPr lang="zh-CN" altLang="en-US" sz="9600" b="1" dirty="0">
                <a:solidFill>
                  <a:schemeClr val="bg1"/>
                </a:solidFill>
                <a:effectLst>
                  <a:outerShdw blurRad="101600" dist="38100" sx="102000" sy="102000" algn="ctr" rotWithShape="0">
                    <a:prstClr val="black">
                      <a:alpha val="85000"/>
                    </a:prst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01DD20-9AC6-004D-A026-FA5111E10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00"/>
          <a:stretch/>
        </p:blipFill>
        <p:spPr>
          <a:xfrm rot="10800000">
            <a:off x="657333" y="-531000"/>
            <a:ext cx="468734" cy="792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4A542-0D0A-ED74-2228-587BD95BF5C2}"/>
              </a:ext>
            </a:extLst>
          </p:cNvPr>
          <p:cNvSpPr/>
          <p:nvPr/>
        </p:nvSpPr>
        <p:spPr>
          <a:xfrm>
            <a:off x="0" y="0"/>
            <a:ext cx="6573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A9ADDD-33AD-B42A-0625-4CEDB35459C2}"/>
              </a:ext>
            </a:extLst>
          </p:cNvPr>
          <p:cNvGrpSpPr/>
          <p:nvPr/>
        </p:nvGrpSpPr>
        <p:grpSpPr>
          <a:xfrm>
            <a:off x="6096000" y="729000"/>
            <a:ext cx="0" cy="5400816"/>
            <a:chOff x="6497217" y="729000"/>
            <a:chExt cx="0" cy="540081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46060571-CA08-26C8-294C-59BEEDE4395B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729000"/>
              <a:ext cx="0" cy="54000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E9FE663-6488-0805-5389-EB9DC83BD9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7217" y="4329816"/>
              <a:ext cx="0" cy="180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C228E11-B2EA-B901-9BA9-825B3D6E4152}"/>
              </a:ext>
            </a:extLst>
          </p:cNvPr>
          <p:cNvSpPr txBox="1"/>
          <p:nvPr/>
        </p:nvSpPr>
        <p:spPr>
          <a:xfrm>
            <a:off x="6677068" y="393074"/>
            <a:ext cx="436266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solidFill>
                  <a:schemeClr val="bg1"/>
                </a:solidFill>
              </a:rPr>
              <a:t>Fraud Detection</a:t>
            </a:r>
          </a:p>
        </p:txBody>
      </p:sp>
      <p:pic>
        <p:nvPicPr>
          <p:cNvPr id="17" name="图片 16" descr="图表, 饼图&#10;&#10;描述已自动生成">
            <a:extLst>
              <a:ext uri="{FF2B5EF4-FFF2-40B4-BE49-F238E27FC236}">
                <a16:creationId xmlns:a16="http://schemas.microsoft.com/office/drawing/2014/main" id="{C9CFE26B-CC65-5C01-5362-BCF595298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92" y="2279489"/>
            <a:ext cx="5861817" cy="270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97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CF31DB-81A5-9E67-A233-E3E81791AC97}"/>
              </a:ext>
            </a:extLst>
          </p:cNvPr>
          <p:cNvSpPr txBox="1"/>
          <p:nvPr/>
        </p:nvSpPr>
        <p:spPr>
          <a:xfrm>
            <a:off x="2525877" y="210693"/>
            <a:ext cx="7140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dirty="0">
                <a:latin typeface="Arial Black" panose="020B0A04020102020204" pitchFamily="34" charset="0"/>
                <a:cs typeface="Times New Roman" panose="02020603050405020304" pitchFamily="18" charset="0"/>
              </a:rPr>
              <a:t>Literature Review</a:t>
            </a:r>
            <a:endParaRPr lang="zh-CN" altLang="en-US" sz="5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50B75A2-327D-54A6-5605-2EA4F067D78B}"/>
              </a:ext>
            </a:extLst>
          </p:cNvPr>
          <p:cNvSpPr/>
          <p:nvPr/>
        </p:nvSpPr>
        <p:spPr>
          <a:xfrm>
            <a:off x="708446" y="1539551"/>
            <a:ext cx="7548442" cy="4870580"/>
          </a:xfrm>
          <a:prstGeom prst="roundRect">
            <a:avLst>
              <a:gd name="adj" fmla="val 4981"/>
            </a:avLst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3518273-AE3A-E753-E509-E8E72D5546BA}"/>
              </a:ext>
            </a:extLst>
          </p:cNvPr>
          <p:cNvSpPr/>
          <p:nvPr/>
        </p:nvSpPr>
        <p:spPr>
          <a:xfrm>
            <a:off x="10420488" y="1539551"/>
            <a:ext cx="1080000" cy="487058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GB" altLang="zh-CN" sz="4000" dirty="0">
                <a:latin typeface="Arial Black" panose="020B0A04020102020204" pitchFamily="34" charset="0"/>
              </a:rPr>
              <a:t>EFFECTS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963993-ADE0-E099-6CA2-DEA372845BC7}"/>
              </a:ext>
            </a:extLst>
          </p:cNvPr>
          <p:cNvSpPr/>
          <p:nvPr/>
        </p:nvSpPr>
        <p:spPr>
          <a:xfrm>
            <a:off x="8798688" y="1539551"/>
            <a:ext cx="1080000" cy="487058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GB" altLang="zh-CN" sz="4000" dirty="0">
                <a:latin typeface="Arial Black" panose="020B0A04020102020204" pitchFamily="34" charset="0"/>
              </a:rPr>
              <a:t>METHODS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8BBC1-D601-1E41-6B16-117020E3CB17}"/>
              </a:ext>
            </a:extLst>
          </p:cNvPr>
          <p:cNvSpPr txBox="1"/>
          <p:nvPr/>
        </p:nvSpPr>
        <p:spPr>
          <a:xfrm>
            <a:off x="7408286" y="2948473"/>
            <a:ext cx="800219" cy="20527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GB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ROLES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443292-9724-050E-132A-A1775B5CCB1E}"/>
              </a:ext>
            </a:extLst>
          </p:cNvPr>
          <p:cNvSpPr txBox="1"/>
          <p:nvPr/>
        </p:nvSpPr>
        <p:spPr>
          <a:xfrm>
            <a:off x="1151939" y="1982546"/>
            <a:ext cx="4917233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</a:rPr>
              <a:t>Applications In Banking Industries:</a:t>
            </a:r>
          </a:p>
          <a:p>
            <a:endParaRPr lang="en-GB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</a:rPr>
              <a:t>Marketing Strategy Improvement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</a:rPr>
              <a:t>Customer Relationship Management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</a:rPr>
              <a:t>Risk Management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20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2850E4-55B2-EE7D-7E97-1C1074F716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/>
              <a:t>Any Questions?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95239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" y="-468723"/>
            <a:ext cx="10981690" cy="5695950"/>
          </a:xfrm>
          <a:prstGeom prst="rect">
            <a:avLst/>
          </a:prstGeom>
        </p:spPr>
      </p:pic>
      <p:sp>
        <p:nvSpPr>
          <p:cNvPr id="5" name="任意多边形 4"/>
          <p:cNvSpPr/>
          <p:nvPr/>
        </p:nvSpPr>
        <p:spPr>
          <a:xfrm>
            <a:off x="0" y="-510494"/>
            <a:ext cx="12208510" cy="68567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26" h="10798">
                <a:moveTo>
                  <a:pt x="17131" y="5726"/>
                </a:moveTo>
                <a:lnTo>
                  <a:pt x="17131" y="6308"/>
                </a:lnTo>
                <a:lnTo>
                  <a:pt x="17790" y="6308"/>
                </a:lnTo>
                <a:lnTo>
                  <a:pt x="17790" y="5726"/>
                </a:lnTo>
                <a:lnTo>
                  <a:pt x="17131" y="5726"/>
                </a:lnTo>
                <a:close/>
                <a:moveTo>
                  <a:pt x="7683" y="4547"/>
                </a:moveTo>
                <a:lnTo>
                  <a:pt x="7945" y="5402"/>
                </a:lnTo>
                <a:lnTo>
                  <a:pt x="7422" y="5402"/>
                </a:lnTo>
                <a:lnTo>
                  <a:pt x="7683" y="4547"/>
                </a:lnTo>
                <a:close/>
                <a:moveTo>
                  <a:pt x="17107" y="3931"/>
                </a:moveTo>
                <a:lnTo>
                  <a:pt x="17107" y="4473"/>
                </a:lnTo>
                <a:lnTo>
                  <a:pt x="17240" y="5561"/>
                </a:lnTo>
                <a:lnTo>
                  <a:pt x="17676" y="5561"/>
                </a:lnTo>
                <a:lnTo>
                  <a:pt x="17812" y="4473"/>
                </a:lnTo>
                <a:lnTo>
                  <a:pt x="17812" y="3931"/>
                </a:lnTo>
                <a:lnTo>
                  <a:pt x="17107" y="3931"/>
                </a:lnTo>
                <a:close/>
                <a:moveTo>
                  <a:pt x="11988" y="3931"/>
                </a:moveTo>
                <a:lnTo>
                  <a:pt x="11988" y="6308"/>
                </a:lnTo>
                <a:lnTo>
                  <a:pt x="12723" y="6308"/>
                </a:lnTo>
                <a:lnTo>
                  <a:pt x="12723" y="5728"/>
                </a:lnTo>
                <a:lnTo>
                  <a:pt x="13102" y="5330"/>
                </a:lnTo>
                <a:lnTo>
                  <a:pt x="13603" y="6308"/>
                </a:lnTo>
                <a:lnTo>
                  <a:pt x="14508" y="6308"/>
                </a:lnTo>
                <a:lnTo>
                  <a:pt x="13603" y="4828"/>
                </a:lnTo>
                <a:lnTo>
                  <a:pt x="14469" y="3931"/>
                </a:lnTo>
                <a:lnTo>
                  <a:pt x="13493" y="3931"/>
                </a:lnTo>
                <a:lnTo>
                  <a:pt x="12723" y="4830"/>
                </a:lnTo>
                <a:lnTo>
                  <a:pt x="12723" y="3931"/>
                </a:lnTo>
                <a:lnTo>
                  <a:pt x="11988" y="3931"/>
                </a:lnTo>
                <a:close/>
                <a:moveTo>
                  <a:pt x="9224" y="3931"/>
                </a:moveTo>
                <a:lnTo>
                  <a:pt x="9224" y="6308"/>
                </a:lnTo>
                <a:lnTo>
                  <a:pt x="9915" y="6308"/>
                </a:lnTo>
                <a:lnTo>
                  <a:pt x="9915" y="5003"/>
                </a:lnTo>
                <a:lnTo>
                  <a:pt x="10805" y="6308"/>
                </a:lnTo>
                <a:lnTo>
                  <a:pt x="11497" y="6308"/>
                </a:lnTo>
                <a:lnTo>
                  <a:pt x="11497" y="3931"/>
                </a:lnTo>
                <a:lnTo>
                  <a:pt x="10805" y="3931"/>
                </a:lnTo>
                <a:lnTo>
                  <a:pt x="10805" y="5246"/>
                </a:lnTo>
                <a:lnTo>
                  <a:pt x="9910" y="3931"/>
                </a:lnTo>
                <a:lnTo>
                  <a:pt x="9224" y="3931"/>
                </a:lnTo>
                <a:close/>
                <a:moveTo>
                  <a:pt x="7290" y="3931"/>
                </a:moveTo>
                <a:lnTo>
                  <a:pt x="6397" y="6308"/>
                </a:lnTo>
                <a:lnTo>
                  <a:pt x="7148" y="6308"/>
                </a:lnTo>
                <a:lnTo>
                  <a:pt x="7263" y="5916"/>
                </a:lnTo>
                <a:lnTo>
                  <a:pt x="8099" y="5916"/>
                </a:lnTo>
                <a:lnTo>
                  <a:pt x="8216" y="6308"/>
                </a:lnTo>
                <a:lnTo>
                  <a:pt x="8985" y="6308"/>
                </a:lnTo>
                <a:lnTo>
                  <a:pt x="8091" y="3931"/>
                </a:lnTo>
                <a:lnTo>
                  <a:pt x="7290" y="3931"/>
                </a:lnTo>
                <a:close/>
                <a:moveTo>
                  <a:pt x="3874" y="3931"/>
                </a:moveTo>
                <a:lnTo>
                  <a:pt x="3874" y="6308"/>
                </a:lnTo>
                <a:lnTo>
                  <a:pt x="4609" y="6308"/>
                </a:lnTo>
                <a:lnTo>
                  <a:pt x="4609" y="5347"/>
                </a:lnTo>
                <a:lnTo>
                  <a:pt x="5411" y="5347"/>
                </a:lnTo>
                <a:lnTo>
                  <a:pt x="5411" y="6308"/>
                </a:lnTo>
                <a:lnTo>
                  <a:pt x="6149" y="6308"/>
                </a:lnTo>
                <a:lnTo>
                  <a:pt x="6149" y="3931"/>
                </a:lnTo>
                <a:lnTo>
                  <a:pt x="5411" y="3931"/>
                </a:lnTo>
                <a:lnTo>
                  <a:pt x="5411" y="4763"/>
                </a:lnTo>
                <a:lnTo>
                  <a:pt x="4609" y="4763"/>
                </a:lnTo>
                <a:lnTo>
                  <a:pt x="4609" y="3931"/>
                </a:lnTo>
                <a:lnTo>
                  <a:pt x="3874" y="3931"/>
                </a:lnTo>
                <a:close/>
                <a:moveTo>
                  <a:pt x="1306" y="3931"/>
                </a:moveTo>
                <a:lnTo>
                  <a:pt x="1306" y="4518"/>
                </a:lnTo>
                <a:lnTo>
                  <a:pt x="2055" y="4518"/>
                </a:lnTo>
                <a:lnTo>
                  <a:pt x="2055" y="6308"/>
                </a:lnTo>
                <a:lnTo>
                  <a:pt x="2790" y="6308"/>
                </a:lnTo>
                <a:lnTo>
                  <a:pt x="2790" y="4518"/>
                </a:lnTo>
                <a:lnTo>
                  <a:pt x="3538" y="4518"/>
                </a:lnTo>
                <a:lnTo>
                  <a:pt x="3538" y="3931"/>
                </a:lnTo>
                <a:lnTo>
                  <a:pt x="1306" y="3931"/>
                </a:lnTo>
                <a:close/>
                <a:moveTo>
                  <a:pt x="15722" y="3891"/>
                </a:moveTo>
                <a:cubicBezTo>
                  <a:pt x="15475" y="3891"/>
                  <a:pt x="15280" y="3922"/>
                  <a:pt x="15138" y="3984"/>
                </a:cubicBezTo>
                <a:cubicBezTo>
                  <a:pt x="14996" y="4046"/>
                  <a:pt x="14889" y="4132"/>
                  <a:pt x="14818" y="4240"/>
                </a:cubicBezTo>
                <a:cubicBezTo>
                  <a:pt x="14748" y="4349"/>
                  <a:pt x="14712" y="4464"/>
                  <a:pt x="14712" y="4586"/>
                </a:cubicBezTo>
                <a:cubicBezTo>
                  <a:pt x="14712" y="4772"/>
                  <a:pt x="14781" y="4925"/>
                  <a:pt x="14920" y="5045"/>
                </a:cubicBezTo>
                <a:cubicBezTo>
                  <a:pt x="15057" y="5165"/>
                  <a:pt x="15287" y="5261"/>
                  <a:pt x="15609" y="5334"/>
                </a:cubicBezTo>
                <a:cubicBezTo>
                  <a:pt x="15805" y="5377"/>
                  <a:pt x="15931" y="5423"/>
                  <a:pt x="15985" y="5472"/>
                </a:cubicBezTo>
                <a:cubicBezTo>
                  <a:pt x="16039" y="5520"/>
                  <a:pt x="16066" y="5575"/>
                  <a:pt x="16066" y="5637"/>
                </a:cubicBezTo>
                <a:cubicBezTo>
                  <a:pt x="16066" y="5702"/>
                  <a:pt x="16038" y="5759"/>
                  <a:pt x="15981" y="5808"/>
                </a:cubicBezTo>
                <a:cubicBezTo>
                  <a:pt x="15924" y="5857"/>
                  <a:pt x="15843" y="5882"/>
                  <a:pt x="15738" y="5882"/>
                </a:cubicBezTo>
                <a:cubicBezTo>
                  <a:pt x="15598" y="5882"/>
                  <a:pt x="15490" y="5834"/>
                  <a:pt x="15414" y="5737"/>
                </a:cubicBezTo>
                <a:cubicBezTo>
                  <a:pt x="15368" y="5678"/>
                  <a:pt x="15337" y="5591"/>
                  <a:pt x="15322" y="5478"/>
                </a:cubicBezTo>
                <a:lnTo>
                  <a:pt x="14623" y="5522"/>
                </a:lnTo>
                <a:cubicBezTo>
                  <a:pt x="14644" y="5762"/>
                  <a:pt x="14732" y="5959"/>
                  <a:pt x="14887" y="6115"/>
                </a:cubicBezTo>
                <a:cubicBezTo>
                  <a:pt x="15043" y="6271"/>
                  <a:pt x="15323" y="6349"/>
                  <a:pt x="15727" y="6349"/>
                </a:cubicBezTo>
                <a:cubicBezTo>
                  <a:pt x="15957" y="6349"/>
                  <a:pt x="16148" y="6315"/>
                  <a:pt x="16299" y="6249"/>
                </a:cubicBezTo>
                <a:cubicBezTo>
                  <a:pt x="16451" y="6182"/>
                  <a:pt x="16568" y="6085"/>
                  <a:pt x="16653" y="5956"/>
                </a:cubicBezTo>
                <a:cubicBezTo>
                  <a:pt x="16737" y="5828"/>
                  <a:pt x="16779" y="5687"/>
                  <a:pt x="16779" y="5535"/>
                </a:cubicBezTo>
                <a:cubicBezTo>
                  <a:pt x="16779" y="5405"/>
                  <a:pt x="16748" y="5288"/>
                  <a:pt x="16684" y="5183"/>
                </a:cubicBezTo>
                <a:cubicBezTo>
                  <a:pt x="16621" y="5078"/>
                  <a:pt x="16520" y="4990"/>
                  <a:pt x="16381" y="4920"/>
                </a:cubicBezTo>
                <a:cubicBezTo>
                  <a:pt x="16242" y="4849"/>
                  <a:pt x="16012" y="4779"/>
                  <a:pt x="15691" y="4710"/>
                </a:cubicBezTo>
                <a:cubicBezTo>
                  <a:pt x="15562" y="4683"/>
                  <a:pt x="15480" y="4653"/>
                  <a:pt x="15445" y="4622"/>
                </a:cubicBezTo>
                <a:cubicBezTo>
                  <a:pt x="15409" y="4592"/>
                  <a:pt x="15392" y="4558"/>
                  <a:pt x="15392" y="4520"/>
                </a:cubicBezTo>
                <a:cubicBezTo>
                  <a:pt x="15392" y="4468"/>
                  <a:pt x="15413" y="4424"/>
                  <a:pt x="15456" y="4388"/>
                </a:cubicBezTo>
                <a:cubicBezTo>
                  <a:pt x="15500" y="4352"/>
                  <a:pt x="15564" y="4334"/>
                  <a:pt x="15649" y="4334"/>
                </a:cubicBezTo>
                <a:cubicBezTo>
                  <a:pt x="15753" y="4334"/>
                  <a:pt x="15834" y="4358"/>
                  <a:pt x="15893" y="4406"/>
                </a:cubicBezTo>
                <a:cubicBezTo>
                  <a:pt x="15952" y="4455"/>
                  <a:pt x="15991" y="4533"/>
                  <a:pt x="16009" y="4640"/>
                </a:cubicBezTo>
                <a:lnTo>
                  <a:pt x="16701" y="4599"/>
                </a:lnTo>
                <a:cubicBezTo>
                  <a:pt x="16671" y="4353"/>
                  <a:pt x="16576" y="4173"/>
                  <a:pt x="16417" y="4060"/>
                </a:cubicBezTo>
                <a:cubicBezTo>
                  <a:pt x="16257" y="3947"/>
                  <a:pt x="16026" y="3891"/>
                  <a:pt x="15722" y="3891"/>
                </a:cubicBezTo>
                <a:close/>
                <a:moveTo>
                  <a:pt x="0" y="0"/>
                </a:moveTo>
                <a:lnTo>
                  <a:pt x="19226" y="0"/>
                </a:lnTo>
                <a:lnTo>
                  <a:pt x="19226" y="10798"/>
                </a:lnTo>
                <a:lnTo>
                  <a:pt x="0" y="107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D8884-975C-52DD-025F-5757666DBAEE}"/>
              </a:ext>
            </a:extLst>
          </p:cNvPr>
          <p:cNvSpPr txBox="1"/>
          <p:nvPr/>
        </p:nvSpPr>
        <p:spPr>
          <a:xfrm>
            <a:off x="4390571" y="4746171"/>
            <a:ext cx="341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2024.5.10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CF31DB-81A5-9E67-A233-E3E81791AC97}"/>
              </a:ext>
            </a:extLst>
          </p:cNvPr>
          <p:cNvSpPr txBox="1"/>
          <p:nvPr/>
        </p:nvSpPr>
        <p:spPr>
          <a:xfrm>
            <a:off x="2595856" y="210693"/>
            <a:ext cx="700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dirty="0">
                <a:latin typeface="Arial Black" panose="020B0A04020102020204" pitchFamily="34" charset="0"/>
                <a:cs typeface="Times New Roman" panose="02020603050405020304" pitchFamily="18" charset="0"/>
              </a:rPr>
              <a:t>Literature Review</a:t>
            </a:r>
            <a:endParaRPr lang="zh-CN" altLang="en-US" sz="5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50B75A2-327D-54A6-5605-2EA4F067D78B}"/>
              </a:ext>
            </a:extLst>
          </p:cNvPr>
          <p:cNvSpPr/>
          <p:nvPr/>
        </p:nvSpPr>
        <p:spPr>
          <a:xfrm>
            <a:off x="713103" y="1539551"/>
            <a:ext cx="1080000" cy="487058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GB" altLang="zh-CN" sz="4000" dirty="0">
                <a:latin typeface="Arial Black" panose="020B0A04020102020204" pitchFamily="34" charset="0"/>
              </a:rPr>
              <a:t>ROLES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3518273-AE3A-E753-E509-E8E72D5546BA}"/>
              </a:ext>
            </a:extLst>
          </p:cNvPr>
          <p:cNvSpPr/>
          <p:nvPr/>
        </p:nvSpPr>
        <p:spPr>
          <a:xfrm>
            <a:off x="10415821" y="1539551"/>
            <a:ext cx="1080000" cy="487058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GB" altLang="zh-CN" sz="4000" dirty="0">
                <a:latin typeface="Arial Black" panose="020B0A04020102020204" pitchFamily="34" charset="0"/>
              </a:rPr>
              <a:t>EFFECTS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963993-ADE0-E099-6CA2-DEA372845BC7}"/>
              </a:ext>
            </a:extLst>
          </p:cNvPr>
          <p:cNvSpPr/>
          <p:nvPr/>
        </p:nvSpPr>
        <p:spPr>
          <a:xfrm>
            <a:off x="2345267" y="1539551"/>
            <a:ext cx="7521817" cy="4870580"/>
          </a:xfrm>
          <a:prstGeom prst="roundRect">
            <a:avLst>
              <a:gd name="adj" fmla="val 6063"/>
            </a:avLst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503852-A49F-D5D9-1967-A6719C2E7D6E}"/>
              </a:ext>
            </a:extLst>
          </p:cNvPr>
          <p:cNvSpPr txBox="1"/>
          <p:nvPr/>
        </p:nvSpPr>
        <p:spPr>
          <a:xfrm>
            <a:off x="9012646" y="2473044"/>
            <a:ext cx="800219" cy="30035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GB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METHODS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AE8B9-3A60-6C4A-B51C-BF001DC30628}"/>
              </a:ext>
            </a:extLst>
          </p:cNvPr>
          <p:cNvSpPr txBox="1"/>
          <p:nvPr/>
        </p:nvSpPr>
        <p:spPr>
          <a:xfrm>
            <a:off x="2850270" y="2121873"/>
            <a:ext cx="491723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</a:rPr>
              <a:t>User Profiling:</a:t>
            </a:r>
          </a:p>
          <a:p>
            <a:endParaRPr lang="en-GB" altLang="zh-C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400" dirty="0">
                <a:solidFill>
                  <a:schemeClr val="bg1"/>
                </a:solidFill>
              </a:rPr>
              <a:t>Based on real data and marketing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400" dirty="0">
                <a:solidFill>
                  <a:schemeClr val="bg1"/>
                </a:solidFill>
              </a:rPr>
              <a:t>Evaluating customer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2400" dirty="0">
                <a:solidFill>
                  <a:schemeClr val="bg1"/>
                </a:solidFill>
              </a:rPr>
              <a:t>Provide basic info, behaviour habits</a:t>
            </a:r>
          </a:p>
        </p:txBody>
      </p:sp>
    </p:spTree>
    <p:extLst>
      <p:ext uri="{BB962C8B-B14F-4D97-AF65-F5344CB8AC3E}">
        <p14:creationId xmlns:p14="http://schemas.microsoft.com/office/powerpoint/2010/main" val="662838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CF31DB-81A5-9E67-A233-E3E81791AC97}"/>
              </a:ext>
            </a:extLst>
          </p:cNvPr>
          <p:cNvSpPr txBox="1"/>
          <p:nvPr/>
        </p:nvSpPr>
        <p:spPr>
          <a:xfrm>
            <a:off x="2595856" y="210693"/>
            <a:ext cx="700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dirty="0">
                <a:latin typeface="Arial Black" panose="020B0A04020102020204" pitchFamily="34" charset="0"/>
                <a:cs typeface="Times New Roman" panose="02020603050405020304" pitchFamily="18" charset="0"/>
              </a:rPr>
              <a:t>Literature Review</a:t>
            </a:r>
            <a:endParaRPr lang="zh-CN" altLang="en-US" sz="5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50B75A2-327D-54A6-5605-2EA4F067D78B}"/>
              </a:ext>
            </a:extLst>
          </p:cNvPr>
          <p:cNvSpPr/>
          <p:nvPr/>
        </p:nvSpPr>
        <p:spPr>
          <a:xfrm>
            <a:off x="713103" y="1539551"/>
            <a:ext cx="1080000" cy="487058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GB" altLang="zh-CN" sz="4000" dirty="0">
                <a:latin typeface="Arial Black" panose="020B0A04020102020204" pitchFamily="34" charset="0"/>
              </a:rPr>
              <a:t>ROLES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3518273-AE3A-E753-E509-E8E72D5546BA}"/>
              </a:ext>
            </a:extLst>
          </p:cNvPr>
          <p:cNvSpPr/>
          <p:nvPr/>
        </p:nvSpPr>
        <p:spPr>
          <a:xfrm>
            <a:off x="3998085" y="1539551"/>
            <a:ext cx="7497741" cy="4870580"/>
          </a:xfrm>
          <a:prstGeom prst="roundRect">
            <a:avLst>
              <a:gd name="adj" fmla="val 5889"/>
            </a:avLst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963993-ADE0-E099-6CA2-DEA372845BC7}"/>
              </a:ext>
            </a:extLst>
          </p:cNvPr>
          <p:cNvSpPr/>
          <p:nvPr/>
        </p:nvSpPr>
        <p:spPr>
          <a:xfrm>
            <a:off x="2355594" y="1539551"/>
            <a:ext cx="1080000" cy="4870580"/>
          </a:xfrm>
          <a:prstGeom prst="round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GB" altLang="zh-CN" sz="4000" dirty="0">
                <a:latin typeface="Arial Black" panose="020B0A04020102020204" pitchFamily="34" charset="0"/>
              </a:rPr>
              <a:t>METHODS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CA4FB4-0BAD-FE44-0CBD-E1E0B25A81EA}"/>
              </a:ext>
            </a:extLst>
          </p:cNvPr>
          <p:cNvSpPr txBox="1"/>
          <p:nvPr/>
        </p:nvSpPr>
        <p:spPr>
          <a:xfrm>
            <a:off x="10646720" y="2473044"/>
            <a:ext cx="800219" cy="30035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GB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EFFECTS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047220-A7BA-3B5F-7C0C-1610D1DBB7C4}"/>
              </a:ext>
            </a:extLst>
          </p:cNvPr>
          <p:cNvSpPr txBox="1"/>
          <p:nvPr/>
        </p:nvSpPr>
        <p:spPr>
          <a:xfrm>
            <a:off x="4526669" y="1901333"/>
            <a:ext cx="4917233" cy="395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dirty="0">
                <a:solidFill>
                  <a:schemeClr val="bg1"/>
                </a:solidFill>
              </a:rPr>
              <a:t>Results From The Analysis:</a:t>
            </a:r>
          </a:p>
          <a:p>
            <a:endParaRPr lang="en-GB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</a:rPr>
              <a:t>Identify high-value customers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</a:rPr>
              <a:t>Ability to provide targeted 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</a:rPr>
              <a:t>Ability to identify unusual transaction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</a:rPr>
              <a:t>Fraud prevention and detection</a:t>
            </a:r>
          </a:p>
        </p:txBody>
      </p:sp>
    </p:spTree>
    <p:extLst>
      <p:ext uri="{BB962C8B-B14F-4D97-AF65-F5344CB8AC3E}">
        <p14:creationId xmlns:p14="http://schemas.microsoft.com/office/powerpoint/2010/main" val="2372343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8CF31DB-81A5-9E67-A233-E3E81791AC97}"/>
              </a:ext>
            </a:extLst>
          </p:cNvPr>
          <p:cNvSpPr txBox="1"/>
          <p:nvPr/>
        </p:nvSpPr>
        <p:spPr>
          <a:xfrm>
            <a:off x="2595856" y="210693"/>
            <a:ext cx="700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dirty="0">
                <a:latin typeface="Arial Black" panose="020B0A04020102020204" pitchFamily="34" charset="0"/>
                <a:cs typeface="Times New Roman" panose="02020603050405020304" pitchFamily="18" charset="0"/>
              </a:rPr>
              <a:t>Literature Review</a:t>
            </a:r>
            <a:endParaRPr lang="zh-CN" altLang="en-US" sz="5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3518273-AE3A-E753-E509-E8E72D5546BA}"/>
              </a:ext>
            </a:extLst>
          </p:cNvPr>
          <p:cNvSpPr/>
          <p:nvPr/>
        </p:nvSpPr>
        <p:spPr>
          <a:xfrm>
            <a:off x="745061" y="1539551"/>
            <a:ext cx="10750765" cy="4870580"/>
          </a:xfrm>
          <a:prstGeom prst="roundRect">
            <a:avLst>
              <a:gd name="adj" fmla="val 5889"/>
            </a:avLst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047220-A7BA-3B5F-7C0C-1610D1DBB7C4}"/>
              </a:ext>
            </a:extLst>
          </p:cNvPr>
          <p:cNvSpPr txBox="1"/>
          <p:nvPr/>
        </p:nvSpPr>
        <p:spPr>
          <a:xfrm>
            <a:off x="1320800" y="3190011"/>
            <a:ext cx="3922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800" b="1" dirty="0">
                <a:solidFill>
                  <a:schemeClr val="bg1"/>
                </a:solidFill>
              </a:rPr>
              <a:t>Main Analysis Directions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21369D-493A-5415-47F6-B441FA111803}"/>
              </a:ext>
            </a:extLst>
          </p:cNvPr>
          <p:cNvSpPr txBox="1"/>
          <p:nvPr/>
        </p:nvSpPr>
        <p:spPr>
          <a:xfrm>
            <a:off x="5936343" y="2176976"/>
            <a:ext cx="4934857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Customer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zh-CN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Customer Spending Habits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altLang="zh-CN" sz="28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bg1"/>
                </a:solidFill>
              </a:rPr>
              <a:t>Customer Account Security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2559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41B627B-2421-01E3-BDCE-4679317594C8}"/>
              </a:ext>
            </a:extLst>
          </p:cNvPr>
          <p:cNvSpPr/>
          <p:nvPr/>
        </p:nvSpPr>
        <p:spPr>
          <a:xfrm>
            <a:off x="5312835" y="0"/>
            <a:ext cx="6879166" cy="6858000"/>
          </a:xfrm>
          <a:custGeom>
            <a:avLst/>
            <a:gdLst>
              <a:gd name="connsiteX0" fmla="*/ 0 w 9709451"/>
              <a:gd name="connsiteY0" fmla="*/ 0 h 6858000"/>
              <a:gd name="connsiteX1" fmla="*/ 9709451 w 9709451"/>
              <a:gd name="connsiteY1" fmla="*/ 0 h 6858000"/>
              <a:gd name="connsiteX2" fmla="*/ 9709451 w 9709451"/>
              <a:gd name="connsiteY2" fmla="*/ 6858000 h 6858000"/>
              <a:gd name="connsiteX3" fmla="*/ 0 w 9709451"/>
              <a:gd name="connsiteY3" fmla="*/ 6858000 h 6858000"/>
              <a:gd name="connsiteX4" fmla="*/ 90819 w 9709451"/>
              <a:gd name="connsiteY4" fmla="*/ 6793418 h 6858000"/>
              <a:gd name="connsiteX5" fmla="*/ 1777294 w 9709451"/>
              <a:gd name="connsiteY5" fmla="*/ 3429000 h 6858000"/>
              <a:gd name="connsiteX6" fmla="*/ 90819 w 9709451"/>
              <a:gd name="connsiteY6" fmla="*/ 645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9451" h="6858000">
                <a:moveTo>
                  <a:pt x="0" y="0"/>
                </a:moveTo>
                <a:lnTo>
                  <a:pt x="9709451" y="0"/>
                </a:lnTo>
                <a:lnTo>
                  <a:pt x="9709451" y="6858000"/>
                </a:lnTo>
                <a:lnTo>
                  <a:pt x="0" y="6858000"/>
                </a:lnTo>
                <a:lnTo>
                  <a:pt x="90819" y="6793418"/>
                </a:lnTo>
                <a:cubicBezTo>
                  <a:pt x="1114613" y="6027768"/>
                  <a:pt x="1777294" y="4805773"/>
                  <a:pt x="1777294" y="3429000"/>
                </a:cubicBezTo>
                <a:cubicBezTo>
                  <a:pt x="1777294" y="2052227"/>
                  <a:pt x="1114613" y="830232"/>
                  <a:pt x="90819" y="64583"/>
                </a:cubicBezTo>
                <a:close/>
              </a:path>
            </a:pathLst>
          </a:cu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6CA95-17CE-07C2-9DEE-EBA45DB387FA}"/>
              </a:ext>
            </a:extLst>
          </p:cNvPr>
          <p:cNvSpPr txBox="1"/>
          <p:nvPr/>
        </p:nvSpPr>
        <p:spPr>
          <a:xfrm>
            <a:off x="1015999" y="2179395"/>
            <a:ext cx="3773714" cy="24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3600" dirty="0">
                <a:latin typeface="Arial Black" panose="020B0A04020102020204" pitchFamily="34" charset="0"/>
              </a:rPr>
              <a:t>Exploratory Data </a:t>
            </a:r>
          </a:p>
          <a:p>
            <a:pPr>
              <a:lnSpc>
                <a:spcPct val="150000"/>
              </a:lnSpc>
            </a:pPr>
            <a:r>
              <a:rPr lang="en-GB" altLang="zh-CN" sz="3600" dirty="0">
                <a:latin typeface="Arial Black" panose="020B0A04020102020204" pitchFamily="34" charset="0"/>
              </a:rPr>
              <a:t>Analysis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>
            <a:off x="7351970" y="1028747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7351968" y="1008254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ECE6AD-57AE-7B0C-3EB4-DE71617DEC49}"/>
              </a:ext>
            </a:extLst>
          </p:cNvPr>
          <p:cNvSpPr/>
          <p:nvPr/>
        </p:nvSpPr>
        <p:spPr>
          <a:xfrm>
            <a:off x="7351970" y="498501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CAE61D60-D84C-A1EB-04ED-882A19ED7A66}"/>
              </a:ext>
            </a:extLst>
          </p:cNvPr>
          <p:cNvSpPr/>
          <p:nvPr/>
        </p:nvSpPr>
        <p:spPr>
          <a:xfrm>
            <a:off x="7351973" y="4964525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7BA1F90-19F2-8E57-671B-BE9B7F820491}"/>
              </a:ext>
            </a:extLst>
          </p:cNvPr>
          <p:cNvSpPr/>
          <p:nvPr/>
        </p:nvSpPr>
        <p:spPr>
          <a:xfrm>
            <a:off x="7351970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hlinkClick r:id="rId4" action="ppaction://hlinksldjump"/>
            <a:extLst>
              <a:ext uri="{FF2B5EF4-FFF2-40B4-BE49-F238E27FC236}">
                <a16:creationId xmlns:a16="http://schemas.microsoft.com/office/drawing/2014/main" id="{641FFCD6-F6E7-1178-1F7E-96298F1CD585}"/>
              </a:ext>
            </a:extLst>
          </p:cNvPr>
          <p:cNvSpPr/>
          <p:nvPr/>
        </p:nvSpPr>
        <p:spPr>
          <a:xfrm>
            <a:off x="7351971" y="2928256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961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41B627B-2421-01E3-BDCE-4679317594C8}"/>
              </a:ext>
            </a:extLst>
          </p:cNvPr>
          <p:cNvSpPr/>
          <p:nvPr/>
        </p:nvSpPr>
        <p:spPr>
          <a:xfrm>
            <a:off x="5312835" y="0"/>
            <a:ext cx="6879166" cy="6858000"/>
          </a:xfrm>
          <a:custGeom>
            <a:avLst/>
            <a:gdLst>
              <a:gd name="connsiteX0" fmla="*/ 0 w 9709451"/>
              <a:gd name="connsiteY0" fmla="*/ 0 h 6858000"/>
              <a:gd name="connsiteX1" fmla="*/ 9709451 w 9709451"/>
              <a:gd name="connsiteY1" fmla="*/ 0 h 6858000"/>
              <a:gd name="connsiteX2" fmla="*/ 9709451 w 9709451"/>
              <a:gd name="connsiteY2" fmla="*/ 6858000 h 6858000"/>
              <a:gd name="connsiteX3" fmla="*/ 0 w 9709451"/>
              <a:gd name="connsiteY3" fmla="*/ 6858000 h 6858000"/>
              <a:gd name="connsiteX4" fmla="*/ 90819 w 9709451"/>
              <a:gd name="connsiteY4" fmla="*/ 6793418 h 6858000"/>
              <a:gd name="connsiteX5" fmla="*/ 1777294 w 9709451"/>
              <a:gd name="connsiteY5" fmla="*/ 3429000 h 6858000"/>
              <a:gd name="connsiteX6" fmla="*/ 90819 w 9709451"/>
              <a:gd name="connsiteY6" fmla="*/ 645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9451" h="6858000">
                <a:moveTo>
                  <a:pt x="0" y="0"/>
                </a:moveTo>
                <a:lnTo>
                  <a:pt x="9709451" y="0"/>
                </a:lnTo>
                <a:lnTo>
                  <a:pt x="9709451" y="6858000"/>
                </a:lnTo>
                <a:lnTo>
                  <a:pt x="0" y="6858000"/>
                </a:lnTo>
                <a:lnTo>
                  <a:pt x="90819" y="6793418"/>
                </a:lnTo>
                <a:cubicBezTo>
                  <a:pt x="1114613" y="6027768"/>
                  <a:pt x="1777294" y="4805773"/>
                  <a:pt x="1777294" y="3429000"/>
                </a:cubicBezTo>
                <a:cubicBezTo>
                  <a:pt x="1777294" y="2052227"/>
                  <a:pt x="1114613" y="830232"/>
                  <a:pt x="90819" y="64583"/>
                </a:cubicBezTo>
                <a:close/>
              </a:path>
            </a:pathLst>
          </a:cu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6CA95-17CE-07C2-9DEE-EBA45DB387FA}"/>
              </a:ext>
            </a:extLst>
          </p:cNvPr>
          <p:cNvSpPr txBox="1"/>
          <p:nvPr/>
        </p:nvSpPr>
        <p:spPr>
          <a:xfrm>
            <a:off x="674429" y="2495816"/>
            <a:ext cx="4638406" cy="317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altLang="zh-CN" sz="2400" dirty="0"/>
              <a:t>Taking the account average balance of 5000 pounds as Threshold: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/>
              <a:t>Lower Income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/>
              <a:t>Higher Income</a:t>
            </a:r>
            <a:endParaRPr lang="zh-CN" altLang="en-US" sz="28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>
            <a:off x="7351970" y="1028747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10661222" y="1008254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ECE6AD-57AE-7B0C-3EB4-DE71617DEC49}"/>
              </a:ext>
            </a:extLst>
          </p:cNvPr>
          <p:cNvSpPr/>
          <p:nvPr/>
        </p:nvSpPr>
        <p:spPr>
          <a:xfrm>
            <a:off x="7351970" y="498501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E61D60-D84C-A1EB-04ED-882A19ED7A66}"/>
              </a:ext>
            </a:extLst>
          </p:cNvPr>
          <p:cNvSpPr/>
          <p:nvPr/>
        </p:nvSpPr>
        <p:spPr>
          <a:xfrm>
            <a:off x="7351973" y="4964525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7BA1F90-19F2-8E57-671B-BE9B7F820491}"/>
              </a:ext>
            </a:extLst>
          </p:cNvPr>
          <p:cNvSpPr/>
          <p:nvPr/>
        </p:nvSpPr>
        <p:spPr>
          <a:xfrm>
            <a:off x="7351970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41FFCD6-F6E7-1178-1F7E-96298F1CD585}"/>
              </a:ext>
            </a:extLst>
          </p:cNvPr>
          <p:cNvSpPr/>
          <p:nvPr/>
        </p:nvSpPr>
        <p:spPr>
          <a:xfrm>
            <a:off x="7351971" y="2928256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8D0F72-C533-CEC6-1B6A-C5301D82F3B3}"/>
              </a:ext>
            </a:extLst>
          </p:cNvPr>
          <p:cNvSpPr txBox="1"/>
          <p:nvPr/>
        </p:nvSpPr>
        <p:spPr>
          <a:xfrm>
            <a:off x="7657376" y="1247388"/>
            <a:ext cx="290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dirty="0"/>
              <a:t>Customer Value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87459B-922A-34E4-EA07-6B206F9606B8}"/>
              </a:ext>
            </a:extLst>
          </p:cNvPr>
          <p:cNvSpPr txBox="1"/>
          <p:nvPr/>
        </p:nvSpPr>
        <p:spPr>
          <a:xfrm>
            <a:off x="674429" y="847278"/>
            <a:ext cx="274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Balance Difference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23096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41B627B-2421-01E3-BDCE-4679317594C8}"/>
              </a:ext>
            </a:extLst>
          </p:cNvPr>
          <p:cNvSpPr/>
          <p:nvPr/>
        </p:nvSpPr>
        <p:spPr>
          <a:xfrm>
            <a:off x="5312835" y="0"/>
            <a:ext cx="6879166" cy="6858000"/>
          </a:xfrm>
          <a:custGeom>
            <a:avLst/>
            <a:gdLst>
              <a:gd name="connsiteX0" fmla="*/ 0 w 9709451"/>
              <a:gd name="connsiteY0" fmla="*/ 0 h 6858000"/>
              <a:gd name="connsiteX1" fmla="*/ 9709451 w 9709451"/>
              <a:gd name="connsiteY1" fmla="*/ 0 h 6858000"/>
              <a:gd name="connsiteX2" fmla="*/ 9709451 w 9709451"/>
              <a:gd name="connsiteY2" fmla="*/ 6858000 h 6858000"/>
              <a:gd name="connsiteX3" fmla="*/ 0 w 9709451"/>
              <a:gd name="connsiteY3" fmla="*/ 6858000 h 6858000"/>
              <a:gd name="connsiteX4" fmla="*/ 90819 w 9709451"/>
              <a:gd name="connsiteY4" fmla="*/ 6793418 h 6858000"/>
              <a:gd name="connsiteX5" fmla="*/ 1777294 w 9709451"/>
              <a:gd name="connsiteY5" fmla="*/ 3429000 h 6858000"/>
              <a:gd name="connsiteX6" fmla="*/ 90819 w 9709451"/>
              <a:gd name="connsiteY6" fmla="*/ 645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9451" h="6858000">
                <a:moveTo>
                  <a:pt x="0" y="0"/>
                </a:moveTo>
                <a:lnTo>
                  <a:pt x="9709451" y="0"/>
                </a:lnTo>
                <a:lnTo>
                  <a:pt x="9709451" y="6858000"/>
                </a:lnTo>
                <a:lnTo>
                  <a:pt x="0" y="6858000"/>
                </a:lnTo>
                <a:lnTo>
                  <a:pt x="90819" y="6793418"/>
                </a:lnTo>
                <a:cubicBezTo>
                  <a:pt x="1114613" y="6027768"/>
                  <a:pt x="1777294" y="4805773"/>
                  <a:pt x="1777294" y="3429000"/>
                </a:cubicBezTo>
                <a:cubicBezTo>
                  <a:pt x="1777294" y="2052227"/>
                  <a:pt x="1114613" y="830232"/>
                  <a:pt x="90819" y="64583"/>
                </a:cubicBezTo>
                <a:close/>
              </a:path>
            </a:pathLst>
          </a:custGeom>
          <a:solidFill>
            <a:srgbClr val="3030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DDF8EB3-1BD0-4D22-A2F6-C10D4D36AB64}"/>
              </a:ext>
            </a:extLst>
          </p:cNvPr>
          <p:cNvSpPr/>
          <p:nvPr/>
        </p:nvSpPr>
        <p:spPr>
          <a:xfrm>
            <a:off x="7351970" y="1028747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hlinkClick r:id="rId2" action="ppaction://hlinksldjump"/>
            <a:extLst>
              <a:ext uri="{FF2B5EF4-FFF2-40B4-BE49-F238E27FC236}">
                <a16:creationId xmlns:a16="http://schemas.microsoft.com/office/drawing/2014/main" id="{FE17CFA4-39B4-075F-33CF-152DF277535D}"/>
              </a:ext>
            </a:extLst>
          </p:cNvPr>
          <p:cNvSpPr/>
          <p:nvPr/>
        </p:nvSpPr>
        <p:spPr>
          <a:xfrm>
            <a:off x="7351968" y="1008254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01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ECE6AD-57AE-7B0C-3EB4-DE71617DEC49}"/>
              </a:ext>
            </a:extLst>
          </p:cNvPr>
          <p:cNvSpPr/>
          <p:nvPr/>
        </p:nvSpPr>
        <p:spPr>
          <a:xfrm>
            <a:off x="7351970" y="498501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E61D60-D84C-A1EB-04ED-882A19ED7A66}"/>
              </a:ext>
            </a:extLst>
          </p:cNvPr>
          <p:cNvSpPr/>
          <p:nvPr/>
        </p:nvSpPr>
        <p:spPr>
          <a:xfrm>
            <a:off x="7351973" y="4964525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03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7BA1F90-19F2-8E57-671B-BE9B7F820491}"/>
              </a:ext>
            </a:extLst>
          </p:cNvPr>
          <p:cNvSpPr/>
          <p:nvPr/>
        </p:nvSpPr>
        <p:spPr>
          <a:xfrm>
            <a:off x="7351970" y="2934388"/>
            <a:ext cx="4320000" cy="9892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hlinkClick r:id="rId3" action="ppaction://hlinksldjump"/>
            <a:extLst>
              <a:ext uri="{FF2B5EF4-FFF2-40B4-BE49-F238E27FC236}">
                <a16:creationId xmlns:a16="http://schemas.microsoft.com/office/drawing/2014/main" id="{641FFCD6-F6E7-1178-1F7E-96298F1CD585}"/>
              </a:ext>
            </a:extLst>
          </p:cNvPr>
          <p:cNvSpPr/>
          <p:nvPr/>
        </p:nvSpPr>
        <p:spPr>
          <a:xfrm>
            <a:off x="10661229" y="2928256"/>
            <a:ext cx="1001488" cy="1001488"/>
          </a:xfrm>
          <a:prstGeom prst="ellipse">
            <a:avLst/>
          </a:prstGeom>
          <a:solidFill>
            <a:srgbClr val="FF78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000" dirty="0"/>
              <a:t>02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EE7446-3D62-CF1D-DA21-49B149145B3C}"/>
              </a:ext>
            </a:extLst>
          </p:cNvPr>
          <p:cNvSpPr txBox="1"/>
          <p:nvPr/>
        </p:nvSpPr>
        <p:spPr>
          <a:xfrm>
            <a:off x="7744466" y="2964194"/>
            <a:ext cx="2902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dirty="0"/>
              <a:t>Customer Spending Habits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3C51A8-95A8-CEAE-5441-AB3D770D2F56}"/>
              </a:ext>
            </a:extLst>
          </p:cNvPr>
          <p:cNvSpPr txBox="1"/>
          <p:nvPr/>
        </p:nvSpPr>
        <p:spPr>
          <a:xfrm>
            <a:off x="674429" y="2009742"/>
            <a:ext cx="4638406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/>
              <a:t>Time Analysis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/>
              <a:t>Merchant Analysis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altLang="zh-CN" sz="2800" dirty="0"/>
              <a:t>Transaction Analysis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1817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449</Words>
  <Application>Microsoft Office PowerPoint</Application>
  <PresentationFormat>宽屏</PresentationFormat>
  <Paragraphs>213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Bauhaus 93</vt:lpstr>
      <vt:lpstr>Calibri</vt:lpstr>
      <vt:lpstr>WPS</vt:lpstr>
      <vt:lpstr>A Comprehensive Analysis Of Bank Transaction Data: Exploring The Value Behind The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Bohan Liu</cp:lastModifiedBy>
  <cp:revision>128</cp:revision>
  <dcterms:created xsi:type="dcterms:W3CDTF">2023-08-09T12:44:55Z</dcterms:created>
  <dcterms:modified xsi:type="dcterms:W3CDTF">2024-05-09T00:46:42Z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