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handoutMasterIdLst>
    <p:handoutMasterId r:id="rId8"/>
  </p:handoutMasterIdLst>
  <p:sldIdLst>
    <p:sldId id="271" r:id="rId4"/>
    <p:sldId id="283" r:id="rId6"/>
    <p:sldId id="282"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3840" userDrawn="1">
          <p15:clr>
            <a:srgbClr val="A4A3A4"/>
          </p15:clr>
        </p15:guide>
        <p15:guide id="3" orient="horz" pos="3894" userDrawn="1">
          <p15:clr>
            <a:srgbClr val="A4A3A4"/>
          </p15:clr>
        </p15:guide>
        <p15:guide id="4" pos="411" userDrawn="1">
          <p15:clr>
            <a:srgbClr val="A4A3A4"/>
          </p15:clr>
        </p15:guide>
        <p15:guide id="5" pos="7304" userDrawn="1">
          <p15:clr>
            <a:srgbClr val="A4A3A4"/>
          </p15:clr>
        </p15:guide>
        <p15:guide id="6" orient="horz" pos="4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6A9"/>
    <a:srgbClr val="F7DAEE"/>
    <a:srgbClr val="DFD3EB"/>
    <a:srgbClr val="ABE7EE"/>
    <a:srgbClr val="295D83"/>
    <a:srgbClr val="D2B08E"/>
    <a:srgbClr val="E5D1BD"/>
    <a:srgbClr val="5C819D"/>
    <a:srgbClr val="BE9D78"/>
    <a:srgbClr val="CCB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3" d="100"/>
          <a:sy n="53" d="100"/>
        </p:scale>
        <p:origin x="-90" y="-192"/>
      </p:cViewPr>
      <p:guideLst>
        <p:guide orient="horz" pos="2125"/>
        <p:guide pos="3840"/>
        <p:guide orient="horz" pos="3894"/>
        <p:guide pos="411"/>
        <p:guide pos="7304"/>
        <p:guide orient="horz" pos="4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gs" Target="tags/tag28.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ECC2E-93AD-49E0-85B7-0BAE21C4C4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B031A-7678-499F-A8FE-3DDFEA1712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In our exploration of data visualization, we focus on key variables including time, transaction location categories, and balances. Our analysis of transaction amounts and frequencies by location reveals that bars and supermarkets are prominent in terms of total transaction volume. The data illustrates that while bars experience higher transaction frequencies, the average transaction amount is relatively low. This underscores the necessity for banks to ensure the reliability of payment systems in such venues. In contrast, supermarkets show lower frequency but higher average transactions, indicating strong purchasing power among customers who tend to make larger purchases. Banks, therefore, must provide efficient services capable of processing large transactions at these locations and might consider introducing loyalty or reward programs to encourage repeat business.</a:t>
            </a:r>
            <a:endParaRPr lang="zh-CN" altLang="en-US"/>
          </a:p>
        </p:txBody>
      </p:sp>
      <p:sp>
        <p:nvSpPr>
          <p:cNvPr id="4" name="灯片编号占位符 3"/>
          <p:cNvSpPr>
            <a:spLocks noGrp="1"/>
          </p:cNvSpPr>
          <p:nvPr>
            <p:ph type="sldNum" sz="quarter" idx="10"/>
          </p:nvPr>
        </p:nvSpPr>
        <p:spPr/>
        <p:txBody>
          <a:bodyPr/>
          <a:lstStyle/>
          <a:p>
            <a:fld id="{DE8B031A-7678-499F-A8FE-3DDFEA1712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As depicted in our graphs for December 2025, both transaction volumes and frequencies exhibit a significant rise throughout the month, likely spurred by the festive season of Christmas and New Year. This period also coincides with many companies disbursing year-end bonuses, increasing individual disposable income and thus boosting consumer spending. Banks have an opportunity during this time to offer special promotions or financial products and should intensify risk management strategies to ensure the safety and stability of transactions during this peak period.</a:t>
            </a:r>
            <a:endParaRPr lang="zh-CN" altLang="en-US"/>
          </a:p>
        </p:txBody>
      </p:sp>
      <p:sp>
        <p:nvSpPr>
          <p:cNvPr id="4" name="灯片编号占位符 3"/>
          <p:cNvSpPr>
            <a:spLocks noGrp="1"/>
          </p:cNvSpPr>
          <p:nvPr>
            <p:ph type="sldNum" sz="quarter" idx="10"/>
          </p:nvPr>
        </p:nvSpPr>
        <p:spPr/>
        <p:txBody>
          <a:bodyPr/>
          <a:lstStyle/>
          <a:p>
            <a:fld id="{DE8B031A-7678-499F-A8FE-3DDFEA1712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Beyond annual trends, it is crucial to delve into the weekly transaction trends. We notice that from Monday to Thursday, both transaction totals and counts are significantly lower compared to Friday through Sunday. This likely reflects the increased time people have for financial transactions and shopping activities over the weekends. During weekends, venues such as bars and entertainment spots see increased totals and frequencies of transactions, whereas supermarkets and electronics stores maintain a stable flow of transactions. This suggests a preference for spending at leisure locations like bars and restaurants over the weekend, while shopping at supermarkets or electronics stores remains consistent.</a:t>
            </a:r>
            <a:endParaRPr lang="zh-CN" altLang="en-US"/>
          </a:p>
        </p:txBody>
      </p:sp>
      <p:sp>
        <p:nvSpPr>
          <p:cNvPr id="4" name="灯片编号占位符 3"/>
          <p:cNvSpPr>
            <a:spLocks noGrp="1"/>
          </p:cNvSpPr>
          <p:nvPr>
            <p:ph type="sldNum" sz="quarter" idx="10"/>
          </p:nvPr>
        </p:nvSpPr>
        <p:spPr/>
        <p:txBody>
          <a:bodyPr/>
          <a:lstStyle/>
          <a:p>
            <a:fld id="{DE8B031A-7678-499F-A8FE-3DDFEA1712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807998-1738-47A5-80D3-F0ABC8FE4D34}" type="slidenum">
              <a:rPr lang="zh-CN" altLang="en-US" smtClean="0"/>
            </a:fld>
            <a:endParaRPr lang="zh-CN" altLang="en-US"/>
          </a:p>
        </p:txBody>
      </p:sp>
      <p:sp>
        <p:nvSpPr>
          <p:cNvPr id="6" name="TextBox 5"/>
          <p:cNvSpPr txBox="1"/>
          <p:nvPr userDrawn="1"/>
        </p:nvSpPr>
        <p:spPr>
          <a:xfrm>
            <a:off x="2447765" y="2890992"/>
            <a:ext cx="540060" cy="121920"/>
          </a:xfrm>
          <a:prstGeom prst="rect">
            <a:avLst/>
          </a:prstGeom>
          <a:noFill/>
        </p:spPr>
        <p:txBody>
          <a:bodyPr wrap="square" rtlCol="0">
            <a:spAutoFit/>
          </a:bodyPr>
          <a:lstStyle/>
          <a:p>
            <a:pPr>
              <a:lnSpc>
                <a:spcPct val="200000"/>
              </a:lnSpc>
            </a:pPr>
            <a:r>
              <a:rPr lang="zh-CN" altLang="en-US" sz="100" dirty="0">
                <a:latin typeface="微软雅黑" panose="020B0503020204020204" pitchFamily="34" charset="-122"/>
                <a:ea typeface="微软雅黑" panose="020B0503020204020204" pitchFamily="34" charset="-122"/>
                <a:hlinkClick r:id="rId2"/>
              </a:rPr>
              <a:t>行业</a:t>
            </a: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模板</a:t>
            </a:r>
            <a:r>
              <a:rPr lang="en-US" altLang="zh-CN" sz="100" dirty="0">
                <a:latin typeface="微软雅黑" panose="020B0503020204020204" pitchFamily="34" charset="-122"/>
                <a:ea typeface="微软雅黑" panose="020B0503020204020204" pitchFamily="34" charset="-122"/>
              </a:rPr>
              <a:t>http://www.www.2ppt.com.com/hangye/</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A31360-4846-4F13-94FF-13CC0CAFA3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807998-1738-47A5-80D3-F0ABC8FE4D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31360-4846-4F13-94FF-13CC0CAFA3B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07998-1738-47A5-80D3-F0ABC8FE4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1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33"/>
          <p:cNvPicPr>
            <a:picLocks noChangeAspect="1"/>
          </p:cNvPicPr>
          <p:nvPr/>
        </p:nvPicPr>
        <p:blipFill>
          <a:blip r:embed="rId1"/>
          <a:stretch>
            <a:fillRect/>
          </a:stretch>
        </p:blipFill>
        <p:spPr>
          <a:xfrm>
            <a:off x="5623560" y="4016375"/>
            <a:ext cx="6233160" cy="1784985"/>
          </a:xfrm>
          <a:prstGeom prst="rect">
            <a:avLst/>
          </a:prstGeom>
        </p:spPr>
      </p:pic>
      <p:pic>
        <p:nvPicPr>
          <p:cNvPr id="4" name="图片 3" descr="222"/>
          <p:cNvPicPr>
            <a:picLocks noChangeAspect="1"/>
          </p:cNvPicPr>
          <p:nvPr/>
        </p:nvPicPr>
        <p:blipFill>
          <a:blip r:embed="rId2"/>
          <a:stretch>
            <a:fillRect/>
          </a:stretch>
        </p:blipFill>
        <p:spPr>
          <a:xfrm>
            <a:off x="83185" y="1005205"/>
            <a:ext cx="6312535" cy="1775460"/>
          </a:xfrm>
          <a:prstGeom prst="rect">
            <a:avLst/>
          </a:prstGeom>
        </p:spPr>
      </p:pic>
      <p:grpSp>
        <p:nvGrpSpPr>
          <p:cNvPr id="32" name="组合 31"/>
          <p:cNvGrpSpPr/>
          <p:nvPr/>
        </p:nvGrpSpPr>
        <p:grpSpPr>
          <a:xfrm>
            <a:off x="6726555" y="584200"/>
            <a:ext cx="5179060" cy="3669030"/>
            <a:chOff x="12909" y="856"/>
            <a:chExt cx="5688" cy="5778"/>
          </a:xfrm>
        </p:grpSpPr>
        <p:sp>
          <p:nvSpPr>
            <p:cNvPr id="20" name="文本框 19"/>
            <p:cNvSpPr txBox="1"/>
            <p:nvPr>
              <p:custDataLst>
                <p:tags r:id="rId3"/>
              </p:custDataLst>
            </p:nvPr>
          </p:nvSpPr>
          <p:spPr>
            <a:xfrm>
              <a:off x="12909" y="2128"/>
              <a:ext cx="5070" cy="4506"/>
            </a:xfrm>
            <a:prstGeom prst="rect">
              <a:avLst/>
            </a:prstGeom>
            <a:noFill/>
          </p:spPr>
          <p:txBody>
            <a:bodyPr wrap="square">
              <a:spAutoFit/>
            </a:bodyPr>
            <a:p>
              <a:pPr marL="0" marR="0" algn="l">
                <a:lnSpc>
                  <a:spcPct val="150000"/>
                </a:lnSpc>
                <a:spcBef>
                  <a:spcPts val="0"/>
                </a:spcBef>
                <a:spcAft>
                  <a:spcPts val="0"/>
                </a:spcAft>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Observations: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Bars: High transaction frequency, low average transaction value.</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Supermarkets: Low transaction frequency, high average transaction value.</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4" name="文本框 23"/>
            <p:cNvSpPr txBox="1"/>
            <p:nvPr>
              <p:custDataLst>
                <p:tags r:id="rId4"/>
              </p:custDataLst>
            </p:nvPr>
          </p:nvSpPr>
          <p:spPr>
            <a:xfrm>
              <a:off x="12909" y="856"/>
              <a:ext cx="5688" cy="1307"/>
            </a:xfrm>
            <a:prstGeom prst="rect">
              <a:avLst/>
            </a:prstGeom>
            <a:noFill/>
          </p:spPr>
          <p:txBody>
            <a:bodyPr wrap="square">
              <a:sp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Distribution of Transaction Volume and Frequency by Location</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30" name="组合 29"/>
          <p:cNvGrpSpPr/>
          <p:nvPr/>
        </p:nvGrpSpPr>
        <p:grpSpPr>
          <a:xfrm>
            <a:off x="932815" y="3050540"/>
            <a:ext cx="4800600" cy="3484880"/>
            <a:chOff x="12864" y="5400"/>
            <a:chExt cx="5677" cy="5488"/>
          </a:xfrm>
        </p:grpSpPr>
        <p:sp>
          <p:nvSpPr>
            <p:cNvPr id="21" name="文本框 20"/>
            <p:cNvSpPr txBox="1"/>
            <p:nvPr>
              <p:custDataLst>
                <p:tags r:id="rId5"/>
              </p:custDataLst>
            </p:nvPr>
          </p:nvSpPr>
          <p:spPr>
            <a:xfrm>
              <a:off x="12909" y="6382"/>
              <a:ext cx="5070" cy="4506"/>
            </a:xfrm>
            <a:prstGeom prst="rect">
              <a:avLst/>
            </a:prstGeom>
            <a:noFill/>
          </p:spPr>
          <p:txBody>
            <a:bodyPr wrap="square">
              <a:spAutoFit/>
            </a:bodyPr>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Ensure stability of payment systems at bars.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Provide efficient large transaction processing services at supermarkets.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Introduce loyalty or reward programs tailored to merchants.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5" name="文本框 24"/>
            <p:cNvSpPr txBox="1"/>
            <p:nvPr>
              <p:custDataLst>
                <p:tags r:id="rId6"/>
              </p:custDataLst>
            </p:nvPr>
          </p:nvSpPr>
          <p:spPr>
            <a:xfrm>
              <a:off x="12864" y="5400"/>
              <a:ext cx="5677" cy="725"/>
            </a:xfrm>
            <a:prstGeom prst="rect">
              <a:avLst/>
            </a:prstGeom>
            <a:noFill/>
          </p:spPr>
          <p:txBody>
            <a:bodyPr wrap="square">
              <a:sp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Bank Strategy Recommendations</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27" name="组合 26"/>
          <p:cNvGrpSpPr/>
          <p:nvPr/>
        </p:nvGrpSpPr>
        <p:grpSpPr>
          <a:xfrm>
            <a:off x="6395720" y="773430"/>
            <a:ext cx="248920" cy="2686035"/>
            <a:chOff x="12279" y="1168"/>
            <a:chExt cx="392" cy="4537"/>
          </a:xfrm>
        </p:grpSpPr>
        <p:sp>
          <p:nvSpPr>
            <p:cNvPr id="14" name="椭圆 13"/>
            <p:cNvSpPr/>
            <p:nvPr>
              <p:custDataLst>
                <p:tags r:id="rId7"/>
              </p:custDataLst>
            </p:nvPr>
          </p:nvSpPr>
          <p:spPr>
            <a:xfrm>
              <a:off x="12279" y="1168"/>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solidFill>
                  <a:srgbClr val="ABE7EE"/>
                </a:solidFill>
              </a:endParaRPr>
            </a:p>
          </p:txBody>
        </p:sp>
        <p:cxnSp>
          <p:nvCxnSpPr>
            <p:cNvPr id="17" name="直接连接符 16"/>
            <p:cNvCxnSpPr/>
            <p:nvPr>
              <p:custDataLst>
                <p:tags r:id="rId8"/>
              </p:custDataLst>
            </p:nvPr>
          </p:nvCxnSpPr>
          <p:spPr>
            <a:xfrm flipV="1">
              <a:off x="12470" y="1732"/>
              <a:ext cx="11" cy="3973"/>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27685" y="3105785"/>
            <a:ext cx="248920" cy="3122295"/>
            <a:chOff x="12279" y="5530"/>
            <a:chExt cx="392" cy="4917"/>
          </a:xfrm>
        </p:grpSpPr>
        <p:sp>
          <p:nvSpPr>
            <p:cNvPr id="15" name="椭圆 14"/>
            <p:cNvSpPr/>
            <p:nvPr>
              <p:custDataLst>
                <p:tags r:id="rId9"/>
              </p:custDataLst>
            </p:nvPr>
          </p:nvSpPr>
          <p:spPr>
            <a:xfrm>
              <a:off x="12279" y="5530"/>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endParaRPr>
            </a:p>
          </p:txBody>
        </p:sp>
        <p:cxnSp>
          <p:nvCxnSpPr>
            <p:cNvPr id="8" name="直接连接符 7"/>
            <p:cNvCxnSpPr/>
            <p:nvPr>
              <p:custDataLst>
                <p:tags r:id="rId10"/>
              </p:custDataLst>
            </p:nvPr>
          </p:nvCxnSpPr>
          <p:spPr>
            <a:xfrm flipV="1">
              <a:off x="12480" y="6071"/>
              <a:ext cx="2" cy="4376"/>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54965" y="200660"/>
            <a:ext cx="7081520" cy="470535"/>
            <a:chOff x="522" y="232"/>
            <a:chExt cx="11152" cy="741"/>
          </a:xfrm>
        </p:grpSpPr>
        <p:sp>
          <p:nvSpPr>
            <p:cNvPr id="10" name="箭头: V 形 1"/>
            <p:cNvSpPr/>
            <p:nvPr>
              <p:custDataLst>
                <p:tags r:id="rId11"/>
              </p:custDataLst>
            </p:nvPr>
          </p:nvSpPr>
          <p:spPr>
            <a:xfrm>
              <a:off x="522" y="232"/>
              <a:ext cx="1520" cy="741"/>
            </a:xfrm>
            <a:prstGeom prst="chevron">
              <a:avLst/>
            </a:prstGeom>
            <a:gradFill>
              <a:gsLst>
                <a:gs pos="59000">
                  <a:schemeClr val="accent3">
                    <a:alpha val="62000"/>
                    <a:lumMod val="86000"/>
                  </a:schemeClr>
                </a:gs>
                <a:gs pos="0">
                  <a:schemeClr val="accent3">
                    <a:lumMod val="25000"/>
                    <a:lumOff val="75000"/>
                  </a:schemeClr>
                </a:gs>
                <a:gs pos="100000">
                  <a:schemeClr val="accent3">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208" y="248"/>
              <a:ext cx="9466" cy="725"/>
            </a:xfrm>
            <a:prstGeom prst="rect">
              <a:avLst/>
            </a:prstGeom>
            <a:noFill/>
          </p:spPr>
          <p:txBody>
            <a:bodyPr wrap="square" rtlCol="0">
              <a:spAutoFit/>
            </a:bodyPr>
            <a:p>
              <a:r>
                <a:rPr lang="en-US" altLang="zh-CN" sz="2400" b="1">
                  <a:latin typeface="Times New Roman" panose="02020603050405020304" pitchFamily="18" charset="0"/>
                  <a:ea typeface="Malgun Gothic" panose="020B0503020000020004" charset="-127"/>
                  <a:cs typeface="Times New Roman" panose="02020603050405020304" pitchFamily="18" charset="0"/>
                </a:rPr>
                <a:t>Analysis of Transaction Venue Categories</a:t>
              </a:r>
              <a:endParaRPr lang="en-US" altLang="zh-CN" sz="2400" b="1">
                <a:latin typeface="Times New Roman" panose="02020603050405020304" pitchFamily="18" charset="0"/>
                <a:ea typeface="Malgun Gothic" panose="020B0503020000020004" charset="-127"/>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
          <p:cNvPicPr>
            <a:picLocks noChangeAspect="1"/>
          </p:cNvPicPr>
          <p:nvPr/>
        </p:nvPicPr>
        <p:blipFill>
          <a:blip r:embed="rId1"/>
          <a:stretch>
            <a:fillRect/>
          </a:stretch>
        </p:blipFill>
        <p:spPr>
          <a:xfrm>
            <a:off x="4643755" y="1799590"/>
            <a:ext cx="7197090" cy="3618230"/>
          </a:xfrm>
          <a:prstGeom prst="rect">
            <a:avLst/>
          </a:prstGeom>
        </p:spPr>
      </p:pic>
      <p:grpSp>
        <p:nvGrpSpPr>
          <p:cNvPr id="3" name="组合 2"/>
          <p:cNvGrpSpPr/>
          <p:nvPr/>
        </p:nvGrpSpPr>
        <p:grpSpPr>
          <a:xfrm>
            <a:off x="305435" y="603885"/>
            <a:ext cx="248920" cy="3379470"/>
            <a:chOff x="481" y="951"/>
            <a:chExt cx="392" cy="5322"/>
          </a:xfrm>
        </p:grpSpPr>
        <p:sp>
          <p:nvSpPr>
            <p:cNvPr id="14" name="椭圆 13"/>
            <p:cNvSpPr/>
            <p:nvPr>
              <p:custDataLst>
                <p:tags r:id="rId2"/>
              </p:custDataLst>
            </p:nvPr>
          </p:nvSpPr>
          <p:spPr>
            <a:xfrm>
              <a:off x="481" y="951"/>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solidFill>
                  <a:srgbClr val="ABE7EE"/>
                </a:solidFill>
              </a:endParaRPr>
            </a:p>
          </p:txBody>
        </p:sp>
        <p:cxnSp>
          <p:nvCxnSpPr>
            <p:cNvPr id="17" name="直接连接符 16"/>
            <p:cNvCxnSpPr/>
            <p:nvPr>
              <p:custDataLst>
                <p:tags r:id="rId3"/>
              </p:custDataLst>
            </p:nvPr>
          </p:nvCxnSpPr>
          <p:spPr>
            <a:xfrm>
              <a:off x="684" y="1515"/>
              <a:ext cx="0" cy="4759"/>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05435" y="4121150"/>
            <a:ext cx="248920" cy="2382520"/>
            <a:chOff x="481" y="6490"/>
            <a:chExt cx="392" cy="3752"/>
          </a:xfrm>
        </p:grpSpPr>
        <p:sp>
          <p:nvSpPr>
            <p:cNvPr id="15" name="椭圆 14"/>
            <p:cNvSpPr/>
            <p:nvPr>
              <p:custDataLst>
                <p:tags r:id="rId4"/>
              </p:custDataLst>
            </p:nvPr>
          </p:nvSpPr>
          <p:spPr>
            <a:xfrm>
              <a:off x="481" y="6490"/>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endParaRPr>
            </a:p>
          </p:txBody>
        </p:sp>
        <p:cxnSp>
          <p:nvCxnSpPr>
            <p:cNvPr id="8" name="直接连接符 7"/>
            <p:cNvCxnSpPr/>
            <p:nvPr>
              <p:custDataLst>
                <p:tags r:id="rId5"/>
              </p:custDataLst>
            </p:nvPr>
          </p:nvCxnSpPr>
          <p:spPr>
            <a:xfrm>
              <a:off x="673" y="7088"/>
              <a:ext cx="20" cy="3154"/>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51510" y="433705"/>
            <a:ext cx="4458970" cy="3414395"/>
            <a:chOff x="1026" y="683"/>
            <a:chExt cx="7022" cy="5377"/>
          </a:xfrm>
        </p:grpSpPr>
        <p:sp>
          <p:nvSpPr>
            <p:cNvPr id="20" name="文本框 19"/>
            <p:cNvSpPr txBox="1"/>
            <p:nvPr>
              <p:custDataLst>
                <p:tags r:id="rId6"/>
              </p:custDataLst>
            </p:nvPr>
          </p:nvSpPr>
          <p:spPr>
            <a:xfrm>
              <a:off x="1054" y="1554"/>
              <a:ext cx="6259" cy="4506"/>
            </a:xfrm>
            <a:prstGeom prst="rect">
              <a:avLst/>
            </a:prstGeom>
            <a:noFill/>
          </p:spPr>
          <p:txBody>
            <a:bodyPr wrap="square">
              <a:spAutoFit/>
            </a:bodyPr>
            <a:p>
              <a:pPr marL="0" marR="0" algn="l">
                <a:lnSpc>
                  <a:spcPct val="150000"/>
                </a:lnSpc>
                <a:spcBef>
                  <a:spcPts val="0"/>
                </a:spcBef>
                <a:spcAft>
                  <a:spcPts val="0"/>
                </a:spcAft>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Observations: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Significant increase in transaction volume and frequency during Christmas and New Year.</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Consumption boosted by year-end bonus disbursements.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4" name="文本框 23"/>
            <p:cNvSpPr txBox="1"/>
            <p:nvPr>
              <p:custDataLst>
                <p:tags r:id="rId7"/>
              </p:custDataLst>
            </p:nvPr>
          </p:nvSpPr>
          <p:spPr>
            <a:xfrm>
              <a:off x="1026" y="683"/>
              <a:ext cx="7022" cy="725"/>
            </a:xfrm>
            <a:prstGeom prst="rect">
              <a:avLst/>
            </a:prstGeom>
            <a:noFill/>
          </p:spPr>
          <p:txBody>
            <a:bodyPr wrap="square">
              <a:sp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Year-End Consumption Trends</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6" name="组合 5"/>
          <p:cNvGrpSpPr/>
          <p:nvPr/>
        </p:nvGrpSpPr>
        <p:grpSpPr>
          <a:xfrm>
            <a:off x="615950" y="4017010"/>
            <a:ext cx="4450080" cy="2486025"/>
            <a:chOff x="970" y="6326"/>
            <a:chExt cx="7008" cy="3915"/>
          </a:xfrm>
        </p:grpSpPr>
        <p:sp>
          <p:nvSpPr>
            <p:cNvPr id="21" name="文本框 20"/>
            <p:cNvSpPr txBox="1"/>
            <p:nvPr>
              <p:custDataLst>
                <p:tags r:id="rId8"/>
              </p:custDataLst>
            </p:nvPr>
          </p:nvSpPr>
          <p:spPr>
            <a:xfrm>
              <a:off x="1026" y="7189"/>
              <a:ext cx="6259" cy="3053"/>
            </a:xfrm>
            <a:prstGeom prst="rect">
              <a:avLst/>
            </a:prstGeom>
            <a:noFill/>
          </p:spPr>
          <p:txBody>
            <a:bodyPr wrap="square">
              <a:spAutoFit/>
            </a:bodyPr>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Offer special holiday promotions and financial products.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Strengthen risk management to ensure transaction security.</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5" name="文本框 24"/>
            <p:cNvSpPr txBox="1"/>
            <p:nvPr>
              <p:custDataLst>
                <p:tags r:id="rId9"/>
              </p:custDataLst>
            </p:nvPr>
          </p:nvSpPr>
          <p:spPr>
            <a:xfrm>
              <a:off x="970" y="6326"/>
              <a:ext cx="7009" cy="725"/>
            </a:xfrm>
            <a:prstGeom prst="rect">
              <a:avLst/>
            </a:prstGeom>
            <a:noFill/>
          </p:spPr>
          <p:txBody>
            <a:bodyPr wrap="square">
              <a:sp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Bank Action Recommendations</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19" name="组合 18"/>
          <p:cNvGrpSpPr/>
          <p:nvPr/>
        </p:nvGrpSpPr>
        <p:grpSpPr>
          <a:xfrm flipH="1">
            <a:off x="5920105" y="664845"/>
            <a:ext cx="6567170" cy="470535"/>
            <a:chOff x="522" y="232"/>
            <a:chExt cx="10342" cy="741"/>
          </a:xfrm>
        </p:grpSpPr>
        <p:sp>
          <p:nvSpPr>
            <p:cNvPr id="10" name="箭头: V 形 1"/>
            <p:cNvSpPr/>
            <p:nvPr>
              <p:custDataLst>
                <p:tags r:id="rId10"/>
              </p:custDataLst>
            </p:nvPr>
          </p:nvSpPr>
          <p:spPr>
            <a:xfrm>
              <a:off x="522" y="232"/>
              <a:ext cx="1520" cy="741"/>
            </a:xfrm>
            <a:prstGeom prst="chevron">
              <a:avLst/>
            </a:prstGeom>
            <a:gradFill>
              <a:gsLst>
                <a:gs pos="59000">
                  <a:schemeClr val="accent3">
                    <a:alpha val="62000"/>
                    <a:lumMod val="86000"/>
                  </a:schemeClr>
                </a:gs>
                <a:gs pos="0">
                  <a:schemeClr val="accent3">
                    <a:lumMod val="25000"/>
                    <a:lumOff val="75000"/>
                  </a:schemeClr>
                </a:gs>
                <a:gs pos="100000">
                  <a:schemeClr val="accent3">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1878" y="248"/>
              <a:ext cx="8986" cy="725"/>
            </a:xfrm>
            <a:prstGeom prst="rect">
              <a:avLst/>
            </a:prstGeom>
            <a:noFill/>
          </p:spPr>
          <p:txBody>
            <a:bodyPr wrap="square" rtlCol="0">
              <a:spAutoFit/>
            </a:bodyPr>
            <a:p>
              <a:r>
                <a:rPr lang="en-US" altLang="zh-CN" sz="2400" b="1">
                  <a:latin typeface="Times New Roman" panose="02020603050405020304" pitchFamily="18" charset="0"/>
                  <a:ea typeface="Malgun Gothic" panose="020B0503020000020004" charset="-127"/>
                  <a:cs typeface="Times New Roman" panose="02020603050405020304" pitchFamily="18" charset="0"/>
                </a:rPr>
                <a:t>Analysis of Holiday Consumption Impact</a:t>
              </a:r>
              <a:endParaRPr lang="en-US" altLang="zh-CN" sz="2400" b="1">
                <a:latin typeface="Times New Roman" panose="02020603050405020304" pitchFamily="18" charset="0"/>
                <a:ea typeface="Malgun Gothic" panose="020B0503020000020004" charset="-127"/>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525260" y="631190"/>
            <a:ext cx="5503545" cy="3380740"/>
            <a:chOff x="10276" y="994"/>
            <a:chExt cx="8667" cy="5324"/>
          </a:xfrm>
        </p:grpSpPr>
        <p:sp>
          <p:nvSpPr>
            <p:cNvPr id="20" name="文本框 19"/>
            <p:cNvSpPr txBox="1"/>
            <p:nvPr>
              <p:custDataLst>
                <p:tags r:id="rId1"/>
              </p:custDataLst>
            </p:nvPr>
          </p:nvSpPr>
          <p:spPr>
            <a:xfrm>
              <a:off x="10276" y="2248"/>
              <a:ext cx="8525" cy="4070"/>
            </a:xfrm>
            <a:prstGeom prst="rect">
              <a:avLst/>
            </a:prstGeom>
            <a:noFill/>
          </p:spPr>
          <p:txBody>
            <a:bodyPr wrap="square">
              <a:spAutoFit/>
            </a:bodyPr>
            <a:p>
              <a:pPr marL="0" marR="0" algn="l">
                <a:lnSpc>
                  <a:spcPct val="150000"/>
                </a:lnSpc>
                <a:spcBef>
                  <a:spcPts val="0"/>
                </a:spcBef>
                <a:spcAft>
                  <a:spcPts val="0"/>
                </a:spcAft>
              </a:pPr>
              <a:r>
                <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Observations:</a:t>
              </a:r>
              <a:endPar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Total transaction volume and frequency higher from Friday to Sunday compared to Monday to Thursday.</a:t>
              </a:r>
              <a:endPar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Increased consumption at bars and restaurants on weekends.</a:t>
              </a:r>
              <a:endParaRPr lang="zh-CN" altLang="en-US"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4" name="文本框 23"/>
            <p:cNvSpPr txBox="1"/>
            <p:nvPr>
              <p:custDataLst>
                <p:tags r:id="rId2"/>
              </p:custDataLst>
            </p:nvPr>
          </p:nvSpPr>
          <p:spPr>
            <a:xfrm>
              <a:off x="10281" y="994"/>
              <a:ext cx="8662" cy="1513"/>
            </a:xfrm>
            <a:prstGeom prst="rect">
              <a:avLst/>
            </a:prstGeom>
            <a:noFill/>
          </p:spPr>
          <p:txBody>
            <a:bodyPr wrap="square">
              <a:no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Comparison of Weekend and Weekday Transactions</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22" name="组合 21"/>
          <p:cNvGrpSpPr/>
          <p:nvPr/>
        </p:nvGrpSpPr>
        <p:grpSpPr>
          <a:xfrm>
            <a:off x="6463030" y="3668395"/>
            <a:ext cx="5542280" cy="2861945"/>
            <a:chOff x="10178" y="5777"/>
            <a:chExt cx="8728" cy="4507"/>
          </a:xfrm>
        </p:grpSpPr>
        <p:sp>
          <p:nvSpPr>
            <p:cNvPr id="21" name="文本框 20"/>
            <p:cNvSpPr txBox="1"/>
            <p:nvPr>
              <p:custDataLst>
                <p:tags r:id="rId3"/>
              </p:custDataLst>
            </p:nvPr>
          </p:nvSpPr>
          <p:spPr>
            <a:xfrm>
              <a:off x="10178" y="7232"/>
              <a:ext cx="7721" cy="3052"/>
            </a:xfrm>
            <a:prstGeom prst="rect">
              <a:avLst/>
            </a:prstGeom>
            <a:noFill/>
          </p:spPr>
          <p:txBody>
            <a:bodyPr wrap="square">
              <a:spAutoFit/>
            </a:bodyPr>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Bars and entertainment venues: Increase in transaction volume and frequency.</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a:p>
              <a:pPr marL="171450" marR="0" indent="-171450" algn="l">
                <a:lnSpc>
                  <a:spcPct val="150000"/>
                </a:lnSpc>
                <a:spcBef>
                  <a:spcPts val="0"/>
                </a:spcBef>
                <a:spcAft>
                  <a:spcPts val="0"/>
                </a:spcAft>
                <a:buFont typeface="Arial" panose="020B0604020202020204" pitchFamily="34" charset="0"/>
                <a:buChar char="•"/>
              </a:pPr>
              <a:r>
                <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rPr>
                <a:t>Supermarkets and online stores: Relatively stable transactions.</a:t>
              </a:r>
              <a:endParaRPr lang="zh-CN" altLang="en-US" sz="2000" kern="100" dirty="0">
                <a:solidFill>
                  <a:schemeClr val="tx1">
                    <a:lumMod val="75000"/>
                    <a:lumOff val="25000"/>
                  </a:schemeClr>
                </a:solidFill>
                <a:effectLst/>
                <a:latin typeface="Times New Roman" panose="02020603050405020304" pitchFamily="18" charset="0"/>
                <a:ea typeface="阿里巴巴普惠体 R" panose="00020600040101010101" pitchFamily="18" charset="-122"/>
                <a:cs typeface="Times New Roman" panose="02020603050405020304" pitchFamily="18" charset="0"/>
              </a:endParaRPr>
            </a:p>
          </p:txBody>
        </p:sp>
        <p:sp>
          <p:nvSpPr>
            <p:cNvPr id="25" name="文本框 24"/>
            <p:cNvSpPr txBox="1"/>
            <p:nvPr>
              <p:custDataLst>
                <p:tags r:id="rId4"/>
              </p:custDataLst>
            </p:nvPr>
          </p:nvSpPr>
          <p:spPr>
            <a:xfrm>
              <a:off x="10178" y="5777"/>
              <a:ext cx="8728" cy="1307"/>
            </a:xfrm>
            <a:prstGeom prst="rect">
              <a:avLst/>
            </a:prstGeom>
            <a:noFill/>
          </p:spPr>
          <p:txBody>
            <a:bodyPr wrap="square">
              <a:spAutoFit/>
            </a:bodyPr>
            <a:p>
              <a:r>
                <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rPr>
                <a:t>Weekend Performance of Consumption Venues</a:t>
              </a:r>
              <a:endParaRPr lang="zh-CN" altLang="en-US" sz="2400" dirty="0">
                <a:solidFill>
                  <a:schemeClr val="tx1">
                    <a:lumMod val="85000"/>
                    <a:lumOff val="15000"/>
                  </a:schemeClr>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23" name="组合 22"/>
          <p:cNvGrpSpPr/>
          <p:nvPr/>
        </p:nvGrpSpPr>
        <p:grpSpPr>
          <a:xfrm>
            <a:off x="5964555" y="899160"/>
            <a:ext cx="248920" cy="2912110"/>
            <a:chOff x="9393" y="1416"/>
            <a:chExt cx="392" cy="4586"/>
          </a:xfrm>
        </p:grpSpPr>
        <p:sp>
          <p:nvSpPr>
            <p:cNvPr id="14" name="椭圆 13"/>
            <p:cNvSpPr/>
            <p:nvPr>
              <p:custDataLst>
                <p:tags r:id="rId5"/>
              </p:custDataLst>
            </p:nvPr>
          </p:nvSpPr>
          <p:spPr>
            <a:xfrm>
              <a:off x="9393" y="1416"/>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solidFill>
                  <a:srgbClr val="ABE7EE"/>
                </a:solidFill>
              </a:endParaRPr>
            </a:p>
          </p:txBody>
        </p:sp>
        <p:cxnSp>
          <p:nvCxnSpPr>
            <p:cNvPr id="17" name="直接连接符 16"/>
            <p:cNvCxnSpPr/>
            <p:nvPr>
              <p:custDataLst>
                <p:tags r:id="rId6"/>
              </p:custDataLst>
            </p:nvPr>
          </p:nvCxnSpPr>
          <p:spPr>
            <a:xfrm flipH="1">
              <a:off x="9589" y="1980"/>
              <a:ext cx="7" cy="4022"/>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964555" y="3917950"/>
            <a:ext cx="248920" cy="2327910"/>
            <a:chOff x="9393" y="6170"/>
            <a:chExt cx="392" cy="3666"/>
          </a:xfrm>
        </p:grpSpPr>
        <p:sp>
          <p:nvSpPr>
            <p:cNvPr id="15" name="椭圆 14"/>
            <p:cNvSpPr/>
            <p:nvPr>
              <p:custDataLst>
                <p:tags r:id="rId7"/>
              </p:custDataLst>
            </p:nvPr>
          </p:nvSpPr>
          <p:spPr>
            <a:xfrm>
              <a:off x="9393" y="6170"/>
              <a:ext cx="392" cy="392"/>
            </a:xfrm>
            <a:prstGeom prst="ellipse">
              <a:avLst/>
            </a:prstGeom>
            <a:gradFill>
              <a:gsLst>
                <a:gs pos="50000">
                  <a:schemeClr val="accent3"/>
                </a:gs>
                <a:gs pos="0">
                  <a:schemeClr val="accent3">
                    <a:lumMod val="25000"/>
                    <a:lumOff val="75000"/>
                  </a:schemeClr>
                </a:gs>
                <a:gs pos="100000">
                  <a:schemeClr val="accent3">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rgbClr val="ABE7EE"/>
                  </a:solidFill>
                </a:ln>
              </a:endParaRPr>
            </a:p>
          </p:txBody>
        </p:sp>
        <p:cxnSp>
          <p:nvCxnSpPr>
            <p:cNvPr id="8" name="直接连接符 7"/>
            <p:cNvCxnSpPr/>
            <p:nvPr>
              <p:custDataLst>
                <p:tags r:id="rId8"/>
              </p:custDataLst>
            </p:nvPr>
          </p:nvCxnSpPr>
          <p:spPr>
            <a:xfrm flipH="1">
              <a:off x="9596" y="6720"/>
              <a:ext cx="3" cy="3116"/>
            </a:xfrm>
            <a:prstGeom prst="line">
              <a:avLst/>
            </a:prstGeom>
            <a:solidFill>
              <a:srgbClr val="D2B08E"/>
            </a:solidFill>
            <a:ln w="15240">
              <a:gradFill>
                <a:gsLst>
                  <a:gs pos="50000">
                    <a:schemeClr val="accent3"/>
                  </a:gs>
                  <a:gs pos="0">
                    <a:schemeClr val="accent3">
                      <a:lumMod val="25000"/>
                      <a:lumOff val="75000"/>
                    </a:schemeClr>
                  </a:gs>
                  <a:gs pos="100000">
                    <a:schemeClr val="accent3">
                      <a:lumMod val="8500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65760" y="186055"/>
            <a:ext cx="7080885" cy="470535"/>
            <a:chOff x="522" y="232"/>
            <a:chExt cx="11151" cy="741"/>
          </a:xfrm>
        </p:grpSpPr>
        <p:sp>
          <p:nvSpPr>
            <p:cNvPr id="10" name="箭头: V 形 1"/>
            <p:cNvSpPr/>
            <p:nvPr>
              <p:custDataLst>
                <p:tags r:id="rId9"/>
              </p:custDataLst>
            </p:nvPr>
          </p:nvSpPr>
          <p:spPr>
            <a:xfrm>
              <a:off x="522" y="232"/>
              <a:ext cx="1520" cy="741"/>
            </a:xfrm>
            <a:prstGeom prst="chevron">
              <a:avLst/>
            </a:prstGeom>
            <a:gradFill>
              <a:gsLst>
                <a:gs pos="59000">
                  <a:schemeClr val="accent3">
                    <a:alpha val="62000"/>
                    <a:lumMod val="86000"/>
                  </a:schemeClr>
                </a:gs>
                <a:gs pos="0">
                  <a:schemeClr val="accent3">
                    <a:lumMod val="25000"/>
                    <a:lumOff val="75000"/>
                  </a:schemeClr>
                </a:gs>
                <a:gs pos="100000">
                  <a:schemeClr val="accent3">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207" y="248"/>
              <a:ext cx="9466" cy="725"/>
            </a:xfrm>
            <a:prstGeom prst="rect">
              <a:avLst/>
            </a:prstGeom>
            <a:noFill/>
          </p:spPr>
          <p:txBody>
            <a:bodyPr wrap="square" rtlCol="0">
              <a:spAutoFit/>
            </a:bodyPr>
            <a:p>
              <a:r>
                <a:rPr lang="en-US" altLang="zh-CN" sz="2400" b="1">
                  <a:latin typeface="Times New Roman" panose="02020603050405020304" pitchFamily="18" charset="0"/>
                  <a:ea typeface="Malgun Gothic" panose="020B0503020000020004" charset="-127"/>
                  <a:cs typeface="Times New Roman" panose="02020603050405020304" pitchFamily="18" charset="0"/>
                </a:rPr>
                <a:t>Analysis of Weekend Consumption Trends</a:t>
              </a:r>
              <a:endParaRPr lang="en-US" altLang="zh-CN" sz="2400" b="1">
                <a:latin typeface="Times New Roman" panose="02020603050405020304" pitchFamily="18" charset="0"/>
                <a:ea typeface="Malgun Gothic" panose="020B0503020000020004" charset="-127"/>
                <a:cs typeface="Times New Roman" panose="02020603050405020304" pitchFamily="18" charset="0"/>
              </a:endParaRPr>
            </a:p>
          </p:txBody>
        </p:sp>
      </p:grpSp>
      <p:pic>
        <p:nvPicPr>
          <p:cNvPr id="7" name="图片 6" descr="5"/>
          <p:cNvPicPr>
            <a:picLocks noChangeAspect="1"/>
          </p:cNvPicPr>
          <p:nvPr/>
        </p:nvPicPr>
        <p:blipFill>
          <a:blip r:embed="rId10"/>
          <a:stretch>
            <a:fillRect/>
          </a:stretch>
        </p:blipFill>
        <p:spPr>
          <a:xfrm>
            <a:off x="290195" y="990600"/>
            <a:ext cx="5361305" cy="2266950"/>
          </a:xfrm>
          <a:prstGeom prst="rect">
            <a:avLst/>
          </a:prstGeom>
        </p:spPr>
      </p:pic>
      <p:pic>
        <p:nvPicPr>
          <p:cNvPr id="16" name="图片 15" descr="6"/>
          <p:cNvPicPr>
            <a:picLocks noChangeAspect="1"/>
          </p:cNvPicPr>
          <p:nvPr/>
        </p:nvPicPr>
        <p:blipFill>
          <a:blip r:embed="rId11"/>
          <a:stretch>
            <a:fillRect/>
          </a:stretch>
        </p:blipFill>
        <p:spPr>
          <a:xfrm>
            <a:off x="331470" y="3591560"/>
            <a:ext cx="5320665" cy="223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IAGRAM_VIRTUALLY_FRAME" val="{&quot;height&quot;:465.9428346456692,&quot;left&quot;:613.9455118110236,&quot;top&quot;:37.25,&quot;width&quot;:326.0685039370079}"/>
</p:tagLst>
</file>

<file path=ppt/tags/tag10.xml><?xml version="1.0" encoding="utf-8"?>
<p:tagLst xmlns:p="http://schemas.openxmlformats.org/presentationml/2006/main">
  <p:tag name="KSO_WM_DIAGRAM_VIRTUALLY_FRAME" val="{&quot;height&quot;:465.9428346456692,&quot;left&quot;:613.9455118110236,&quot;top&quot;:37.25,&quot;width&quot;:326.0685039370079}"/>
</p:tagLst>
</file>

<file path=ppt/tags/tag11.xml><?xml version="1.0" encoding="utf-8"?>
<p:tagLst xmlns:p="http://schemas.openxmlformats.org/presentationml/2006/main">
  <p:tag name="KSO_WM_DIAGRAM_VIRTUALLY_FRAME" val="{&quot;height&quot;:465.9428346456692,&quot;left&quot;:613.9455118110236,&quot;top&quot;:37.25,&quot;width&quot;:326.0685039370079}"/>
</p:tagLst>
</file>

<file path=ppt/tags/tag12.xml><?xml version="1.0" encoding="utf-8"?>
<p:tagLst xmlns:p="http://schemas.openxmlformats.org/presentationml/2006/main">
  <p:tag name="KSO_WM_DIAGRAM_VIRTUALLY_FRAME" val="{&quot;height&quot;:465.9428346456692,&quot;left&quot;:613.9455118110236,&quot;top&quot;:37.25,&quot;width&quot;:326.0685039370079}"/>
</p:tagLst>
</file>

<file path=ppt/tags/tag13.xml><?xml version="1.0" encoding="utf-8"?>
<p:tagLst xmlns:p="http://schemas.openxmlformats.org/presentationml/2006/main">
  <p:tag name="KSO_WM_DIAGRAM_VIRTUALLY_FRAME" val="{&quot;height&quot;:465.9428346456692,&quot;left&quot;:613.9455118110236,&quot;top&quot;:37.25,&quot;width&quot;:326.0685039370079}"/>
</p:tagLst>
</file>

<file path=ppt/tags/tag14.xml><?xml version="1.0" encoding="utf-8"?>
<p:tagLst xmlns:p="http://schemas.openxmlformats.org/presentationml/2006/main">
  <p:tag name="KSO_WM_DIAGRAM_VIRTUALLY_FRAME" val="{&quot;height&quot;:465.9428346456692,&quot;left&quot;:613.9455118110236,&quot;top&quot;:37.25,&quot;width&quot;:326.0685039370079}"/>
</p:tagLst>
</file>

<file path=ppt/tags/tag15.xml><?xml version="1.0" encoding="utf-8"?>
<p:tagLst xmlns:p="http://schemas.openxmlformats.org/presentationml/2006/main">
  <p:tag name="KSO_WM_DIAGRAM_VIRTUALLY_FRAME" val="{&quot;height&quot;:465.9428346456692,&quot;left&quot;:613.9455118110236,&quot;top&quot;:37.25,&quot;width&quot;:326.0685039370079}"/>
</p:tagLst>
</file>

<file path=ppt/tags/tag16.xml><?xml version="1.0" encoding="utf-8"?>
<p:tagLst xmlns:p="http://schemas.openxmlformats.org/presentationml/2006/main">
  <p:tag name="KSO_WM_DIAGRAM_VIRTUALLY_FRAME" val="{&quot;height&quot;:465.9428346456692,&quot;left&quot;:613.9455118110236,&quot;top&quot;:37.25,&quot;width&quot;:326.0685039370079}"/>
</p:tagLst>
</file>

<file path=ppt/tags/tag17.xml><?xml version="1.0" encoding="utf-8"?>
<p:tagLst xmlns:p="http://schemas.openxmlformats.org/presentationml/2006/main">
  <p:tag name="KSO_WM_DIAGRAM_VIRTUALLY_FRAME" val="{&quot;height&quot;:465.9428346456692,&quot;left&quot;:613.9455118110236,&quot;top&quot;:37.25,&quot;width&quot;:326.0685039370079}"/>
</p:tagLst>
</file>

<file path=ppt/tags/tag18.xml><?xml version="1.0" encoding="utf-8"?>
<p:tagLst xmlns:p="http://schemas.openxmlformats.org/presentationml/2006/main">
  <p:tag name="KSO_WM_DIAGRAM_VIRTUALLY_FRAME" val="{&quot;height&quot;:408.07149606299214,&quot;left&quot;:45.76944881889764,&quot;top&quot;:66.71425196850392,&quot;width&quot;:868.4611811023622}"/>
</p:tagLst>
</file>

<file path=ppt/tags/tag19.xml><?xml version="1.0" encoding="utf-8"?>
<p:tagLst xmlns:p="http://schemas.openxmlformats.org/presentationml/2006/main">
  <p:tag name="KSO_WM_DIAGRAM_VIRTUALLY_FRAME" val="{&quot;height&quot;:465.9428346456692,&quot;left&quot;:613.9455118110236,&quot;top&quot;:37.25,&quot;width&quot;:326.0685039370079}"/>
</p:tagLst>
</file>

<file path=ppt/tags/tag2.xml><?xml version="1.0" encoding="utf-8"?>
<p:tagLst xmlns:p="http://schemas.openxmlformats.org/presentationml/2006/main">
  <p:tag name="KSO_WM_DIAGRAM_VIRTUALLY_FRAME" val="{&quot;height&quot;:465.9428346456692,&quot;left&quot;:613.9455118110236,&quot;top&quot;:37.25,&quot;width&quot;:326.0685039370079}"/>
</p:tagLst>
</file>

<file path=ppt/tags/tag20.xml><?xml version="1.0" encoding="utf-8"?>
<p:tagLst xmlns:p="http://schemas.openxmlformats.org/presentationml/2006/main">
  <p:tag name="KSO_WM_DIAGRAM_VIRTUALLY_FRAME" val="{&quot;height&quot;:465.9428346456692,&quot;left&quot;:613.9455118110236,&quot;top&quot;:37.25,&quot;width&quot;:326.0685039370079}"/>
</p:tagLst>
</file>

<file path=ppt/tags/tag21.xml><?xml version="1.0" encoding="utf-8"?>
<p:tagLst xmlns:p="http://schemas.openxmlformats.org/presentationml/2006/main">
  <p:tag name="KSO_WM_DIAGRAM_VIRTUALLY_FRAME" val="{&quot;height&quot;:465.9428346456692,&quot;left&quot;:613.9455118110236,&quot;top&quot;:37.25,&quot;width&quot;:326.0685039370079}"/>
</p:tagLst>
</file>

<file path=ppt/tags/tag22.xml><?xml version="1.0" encoding="utf-8"?>
<p:tagLst xmlns:p="http://schemas.openxmlformats.org/presentationml/2006/main">
  <p:tag name="KSO_WM_DIAGRAM_VIRTUALLY_FRAME" val="{&quot;height&quot;:465.9428346456692,&quot;left&quot;:613.9455118110236,&quot;top&quot;:37.25,&quot;width&quot;:326.0685039370079}"/>
</p:tagLst>
</file>

<file path=ppt/tags/tag23.xml><?xml version="1.0" encoding="utf-8"?>
<p:tagLst xmlns:p="http://schemas.openxmlformats.org/presentationml/2006/main">
  <p:tag name="KSO_WM_DIAGRAM_VIRTUALLY_FRAME" val="{&quot;height&quot;:465.9428346456692,&quot;left&quot;:613.9455118110236,&quot;top&quot;:37.25,&quot;width&quot;:326.0685039370079}"/>
</p:tagLst>
</file>

<file path=ppt/tags/tag24.xml><?xml version="1.0" encoding="utf-8"?>
<p:tagLst xmlns:p="http://schemas.openxmlformats.org/presentationml/2006/main">
  <p:tag name="KSO_WM_DIAGRAM_VIRTUALLY_FRAME" val="{&quot;height&quot;:465.9428346456692,&quot;left&quot;:613.9455118110236,&quot;top&quot;:37.25,&quot;width&quot;:326.0685039370079}"/>
</p:tagLst>
</file>

<file path=ppt/tags/tag25.xml><?xml version="1.0" encoding="utf-8"?>
<p:tagLst xmlns:p="http://schemas.openxmlformats.org/presentationml/2006/main">
  <p:tag name="KSO_WM_DIAGRAM_VIRTUALLY_FRAME" val="{&quot;height&quot;:465.9428346456692,&quot;left&quot;:613.9455118110236,&quot;top&quot;:37.25,&quot;width&quot;:326.0685039370079}"/>
</p:tagLst>
</file>

<file path=ppt/tags/tag26.xml><?xml version="1.0" encoding="utf-8"?>
<p:tagLst xmlns:p="http://schemas.openxmlformats.org/presentationml/2006/main">
  <p:tag name="KSO_WM_DIAGRAM_VIRTUALLY_FRAME" val="{&quot;height&quot;:465.9428346456692,&quot;left&quot;:613.9455118110236,&quot;top&quot;:37.25,&quot;width&quot;:326.0685039370079}"/>
</p:tagLst>
</file>

<file path=ppt/tags/tag27.xml><?xml version="1.0" encoding="utf-8"?>
<p:tagLst xmlns:p="http://schemas.openxmlformats.org/presentationml/2006/main">
  <p:tag name="KSO_WM_DIAGRAM_VIRTUALLY_FRAME" val="{&quot;height&quot;:408.07149606299214,&quot;left&quot;:45.76944881889764,&quot;top&quot;:66.71425196850392,&quot;width&quot;:868.4611811023622}"/>
</p:tagLst>
</file>

<file path=ppt/tags/tag28.xml><?xml version="1.0" encoding="utf-8"?>
<p:tagLst xmlns:p="http://schemas.openxmlformats.org/presentationml/2006/main">
  <p:tag name="KSO_WPP_MARK_KEY" val="3be1d468-7573-44b0-b7b0-af57ccdd92f7"/>
  <p:tag name="COMMONDATA" val="eyJoZGlkIjoiZjAxMTJhOTdhYmExNjczZmFmMDgzNzk2N2NkOGE2YTMifQ=="/>
  <p:tag name="commondata" val="eyJoZGlkIjoiNGQwNDRhMjU4YzJmYjUxMDhkYjBkMjUwOWM4MDY2MWUifQ=="/>
</p:tagLst>
</file>

<file path=ppt/tags/tag3.xml><?xml version="1.0" encoding="utf-8"?>
<p:tagLst xmlns:p="http://schemas.openxmlformats.org/presentationml/2006/main">
  <p:tag name="KSO_WM_DIAGRAM_VIRTUALLY_FRAME" val="{&quot;height&quot;:465.9428346456692,&quot;left&quot;:613.9455118110236,&quot;top&quot;:37.25,&quot;width&quot;:326.0685039370079}"/>
</p:tagLst>
</file>

<file path=ppt/tags/tag4.xml><?xml version="1.0" encoding="utf-8"?>
<p:tagLst xmlns:p="http://schemas.openxmlformats.org/presentationml/2006/main">
  <p:tag name="KSO_WM_DIAGRAM_VIRTUALLY_FRAME" val="{&quot;height&quot;:465.9428346456692,&quot;left&quot;:613.9455118110236,&quot;top&quot;:37.25,&quot;width&quot;:326.0685039370079}"/>
</p:tagLst>
</file>

<file path=ppt/tags/tag5.xml><?xml version="1.0" encoding="utf-8"?>
<p:tagLst xmlns:p="http://schemas.openxmlformats.org/presentationml/2006/main">
  <p:tag name="KSO_WM_DIAGRAM_VIRTUALLY_FRAME" val="{&quot;height&quot;:465.9428346456692,&quot;left&quot;:613.9455118110236,&quot;top&quot;:37.25,&quot;width&quot;:326.0685039370079}"/>
</p:tagLst>
</file>

<file path=ppt/tags/tag6.xml><?xml version="1.0" encoding="utf-8"?>
<p:tagLst xmlns:p="http://schemas.openxmlformats.org/presentationml/2006/main">
  <p:tag name="KSO_WM_DIAGRAM_VIRTUALLY_FRAME" val="{&quot;height&quot;:465.9428346456692,&quot;left&quot;:613.9455118110236,&quot;top&quot;:37.25,&quot;width&quot;:326.0685039370079}"/>
</p:tagLst>
</file>

<file path=ppt/tags/tag7.xml><?xml version="1.0" encoding="utf-8"?>
<p:tagLst xmlns:p="http://schemas.openxmlformats.org/presentationml/2006/main">
  <p:tag name="KSO_WM_DIAGRAM_VIRTUALLY_FRAME" val="{&quot;height&quot;:465.9428346456692,&quot;left&quot;:613.9455118110236,&quot;top&quot;:37.25,&quot;width&quot;:326.0685039370079}"/>
</p:tagLst>
</file>

<file path=ppt/tags/tag8.xml><?xml version="1.0" encoding="utf-8"?>
<p:tagLst xmlns:p="http://schemas.openxmlformats.org/presentationml/2006/main">
  <p:tag name="KSO_WM_DIAGRAM_VIRTUALLY_FRAME" val="{&quot;height&quot;:465.9428346456692,&quot;left&quot;:613.9455118110236,&quot;top&quot;:37.25,&quot;width&quot;:326.0685039370079}"/>
</p:tagLst>
</file>

<file path=ppt/tags/tag9.xml><?xml version="1.0" encoding="utf-8"?>
<p:tagLst xmlns:p="http://schemas.openxmlformats.org/presentationml/2006/main">
  <p:tag name="KSO_WM_DIAGRAM_VIRTUALLY_FRAME" val="{&quot;height&quot;:408.07149606299214,&quot;left&quot;:45.76944881889764,&quot;top&quot;:66.71425196850392,&quot;width&quot;:868.4611811023622}"/>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1245</Words>
  <Application>WPS 演示</Application>
  <PresentationFormat>自定义</PresentationFormat>
  <Paragraphs>40</Paragraphs>
  <Slides>3</Slides>
  <Notes>19</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3</vt:i4>
      </vt:variant>
    </vt:vector>
  </HeadingPairs>
  <TitlesOfParts>
    <vt:vector size="32" baseType="lpstr">
      <vt:lpstr>Arial</vt:lpstr>
      <vt:lpstr>宋体</vt:lpstr>
      <vt:lpstr>Wingdings</vt:lpstr>
      <vt:lpstr>微软雅黑</vt:lpstr>
      <vt:lpstr>思源宋体 Heavy</vt:lpstr>
      <vt:lpstr>汉仪青云简</vt:lpstr>
      <vt:lpstr>Times New Roman</vt:lpstr>
      <vt:lpstr>阿里巴巴普惠体 R</vt:lpstr>
      <vt:lpstr>Hero</vt:lpstr>
      <vt:lpstr>沧澜楷体</vt:lpstr>
      <vt:lpstr>思源宋体 CN Heavy</vt:lpstr>
      <vt:lpstr>阿里巴巴普惠体 M</vt:lpstr>
      <vt:lpstr>思源宋體 Heavy</vt:lpstr>
      <vt:lpstr>等线</vt:lpstr>
      <vt:lpstr>Arial Unicode MS</vt:lpstr>
      <vt:lpstr>等线 Light</vt:lpstr>
      <vt:lpstr>Yu Gothic UI</vt:lpstr>
      <vt:lpstr>Söhne</vt:lpstr>
      <vt:lpstr>Segoe Print</vt:lpstr>
      <vt:lpstr>华文仿宋</vt:lpstr>
      <vt:lpstr>华文宋体</vt:lpstr>
      <vt:lpstr>楷体</vt:lpstr>
      <vt:lpstr>Malgun Gothic</vt:lpstr>
      <vt:lpstr>Microsoft JhengHei</vt:lpstr>
      <vt:lpstr>Calibri</vt:lpstr>
      <vt:lpstr>仿宋</vt:lpstr>
      <vt:lpstr>华文隶书</vt:lpstr>
      <vt:lpstr>www.2ppt.com</vt:lpstr>
      <vt:lpstr>自定义设计方案</vt:lpstr>
      <vt:lpstr>PowerPoint 演示文稿</vt:lpstr>
      <vt:lpstr>PowerPoint 演示文稿</vt:lpstr>
      <vt:lpstr>PowerPoint 演示文稿</vt:lpstr>
    </vt:vector>
  </TitlesOfParts>
  <Company>www.2ppt.com-爱PPT提供免费下载</Company>
  <LinksUpToDate>false</LinksUpToDate>
  <SharedDoc>false</SharedDoc>
  <HyperlinksChanged>false</HyperlinksChanged>
  <AppVersion>14.0000</AppVersion>
  <Manager>www.2ppt.com-爱PPT提供免费下载</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creator>www.2ppt.com-爱PPT提供免费下载; 第一PPT</dc:creator>
  <cp:keywords>www.2ppt.com-爱PPT提供免费下载</cp:keywords>
  <dc:description>www.2ppt.com-爱PPT提供免费下载</dc:description>
  <dc:subject>www.2ppt.com-爱PPT提供免费下载</dc:subject>
  <cp:category>www.2ppt.com-爱PPT提供免费下载</cp:category>
  <cp:lastModifiedBy>企业用户_1061755810</cp:lastModifiedBy>
  <cp:revision>6</cp:revision>
  <dcterms:created xsi:type="dcterms:W3CDTF">2020-10-07T11:56:00Z</dcterms:created>
  <dcterms:modified xsi:type="dcterms:W3CDTF">2024-05-06T11:58:46Z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C9E3041E19E14F9F814B87AC7200D88E_13</vt:lpwstr>
  </property>
  <property fmtid="{D5CDD505-2E9C-101B-9397-08002B2CF9AE}" pid="3" name="KSOProductBuildVer">
    <vt:lpwstr>2052-12.1.0.16729</vt:lpwstr>
  </property>
  <property fmtid="{D5CDD505-2E9C-101B-9397-08002B2CF9AE}" pid="4" name="KSOSaveFontToCloudKey">
    <vt:lpwstr>468677617_embed</vt:lpwstr>
  </property>
</Properties>
</file>