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342" r:id="rId4"/>
    <p:sldId id="345" r:id="rId6"/>
    <p:sldId id="350" r:id="rId7"/>
    <p:sldId id="346" r:id="rId8"/>
    <p:sldId id="351" r:id="rId9"/>
    <p:sldId id="352" r:id="rId10"/>
    <p:sldId id="353" r:id="rId11"/>
    <p:sldId id="354" r:id="rId12"/>
    <p:sldId id="365" r:id="rId13"/>
    <p:sldId id="355" r:id="rId14"/>
    <p:sldId id="366" r:id="rId15"/>
    <p:sldId id="367" r:id="rId16"/>
    <p:sldId id="368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47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494"/>
    <a:srgbClr val="F5F3EF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3" autoAdjust="0"/>
    <p:restoredTop sz="93630" autoAdjust="0"/>
  </p:normalViewPr>
  <p:slideViewPr>
    <p:cSldViewPr snapToGrid="0">
      <p:cViewPr varScale="1">
        <p:scale>
          <a:sx n="77" d="100"/>
          <a:sy n="77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2B838-B147-4524-933D-294053DBFE64}" type="doc">
      <dgm:prSet loTypeId="urn:microsoft.com/office/officeart/2005/8/layout/default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222B9E97-2917-431F-87FF-CB4A0E1C5AEA}">
      <dgm:prSet custT="1"/>
      <dgm:spPr/>
      <dgm:t>
        <a:bodyPr/>
        <a:lstStyle/>
        <a:p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Timestamp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gm:t>
    </dgm:pt>
    <dgm:pt modelId="{C9D1417B-A8EA-4BA7-BD05-70F1C698F176}" cxnId="{371A795D-3788-4D3F-8CB0-036AF352D242}" type="par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E3ED9BA7-4931-4D33-923D-4F81068BC6B6}" cxnId="{371A795D-3788-4D3F-8CB0-036AF352D242}" type="sib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EBBC1F46-7DEB-49FF-BCB2-8B12A32F6F2D}">
      <dgm:prSet custT="1"/>
      <dgm:spPr/>
      <dgm:t>
        <a:bodyPr/>
        <a:lstStyle/>
        <a:p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Transaction Classification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gm:t>
    </dgm:pt>
    <dgm:pt modelId="{024164DF-4F9E-42B1-8FBB-3B56AA8AD858}" cxnId="{D57B708D-55EA-4FE3-BCAE-FD75BFDABF36}" type="par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6F047DE2-725C-4ADE-9F8B-6FB810CFDA70}" cxnId="{D57B708D-55EA-4FE3-BCAE-FD75BFDABF36}" type="sib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D2F9851E-C310-467B-8E60-83A2EE77FA34}">
      <dgm:prSet custT="1"/>
      <dgm:spPr/>
      <dgm:t>
        <a:bodyPr/>
        <a:lstStyle/>
        <a:p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Transaction Amount Accuracy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gm:t>
    </dgm:pt>
    <dgm:pt modelId="{64DC96EF-913F-4882-8A27-C5E0191EC2CA}" cxnId="{9BA06331-DB9F-43BE-A829-D452DE268C0B}" type="par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C1B9E9E6-5AFA-4642-BE82-80203F3761E7}" cxnId="{9BA06331-DB9F-43BE-A829-D452DE268C0B}" type="sib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AF2F7905-4F60-46C5-8577-7935C0D065B8}">
      <dgm:prSet custT="1"/>
      <dgm:spPr/>
      <dgm:t>
        <a:bodyPr/>
        <a:lstStyle/>
        <a:p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Missing </a:t>
          </a:r>
          <a:r>
            <a:rPr lang="en-US" altLang="zh-CN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Values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gm:t>
    </dgm:pt>
    <dgm:pt modelId="{840587B0-DDBD-4810-A51F-6F5435EE5AFA}" cxnId="{D649FEA9-7C25-4CEE-BD84-F3036D6C2FF8}" type="par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DEC43788-FB8E-4D80-840C-3A532074BDED}" cxnId="{D649FEA9-7C25-4CEE-BD84-F3036D6C2FF8}" type="sibTrans">
      <dgm:prSet/>
      <dgm:spPr/>
      <dgm:t>
        <a:bodyPr/>
        <a:lstStyle/>
        <a:p>
          <a:endParaRPr lang="zh-CN" altLang="en-US" sz="3600">
            <a:latin typeface="Calibri" panose="020F0502020204030204" charset="0"/>
            <a:cs typeface="Calibri" panose="020F0502020204030204" charset="0"/>
          </a:endParaRPr>
        </a:p>
      </dgm:t>
    </dgm:pt>
    <dgm:pt modelId="{6F1A019B-B8F2-4522-9FBF-4D9A9370B0E8}" type="pres">
      <dgm:prSet presAssocID="{F412B838-B147-4524-933D-294053DBFE64}" presName="diagram" presStyleCnt="0">
        <dgm:presLayoutVars>
          <dgm:dir/>
          <dgm:resizeHandles val="exact"/>
        </dgm:presLayoutVars>
      </dgm:prSet>
      <dgm:spPr/>
    </dgm:pt>
    <dgm:pt modelId="{C8DC3B51-A6D8-4393-9E7B-57E346C02746}" type="pres">
      <dgm:prSet presAssocID="{222B9E97-2917-431F-87FF-CB4A0E1C5AEA}" presName="node" presStyleLbl="node1" presStyleIdx="0" presStyleCnt="4">
        <dgm:presLayoutVars>
          <dgm:bulletEnabled val="1"/>
        </dgm:presLayoutVars>
      </dgm:prSet>
      <dgm:spPr/>
    </dgm:pt>
    <dgm:pt modelId="{83E9361B-2475-4E48-851F-BDAE0E1D13B1}" type="pres">
      <dgm:prSet presAssocID="{E3ED9BA7-4931-4D33-923D-4F81068BC6B6}" presName="sibTrans" presStyleCnt="0"/>
      <dgm:spPr/>
    </dgm:pt>
    <dgm:pt modelId="{9ADA5C19-D427-4445-8681-601A39723941}" type="pres">
      <dgm:prSet presAssocID="{EBBC1F46-7DEB-49FF-BCB2-8B12A32F6F2D}" presName="node" presStyleLbl="node1" presStyleIdx="1" presStyleCnt="4" custLinFactNeighborX="226">
        <dgm:presLayoutVars>
          <dgm:bulletEnabled val="1"/>
        </dgm:presLayoutVars>
      </dgm:prSet>
      <dgm:spPr/>
    </dgm:pt>
    <dgm:pt modelId="{F68F9472-A453-486B-AFFE-8637D868331A}" type="pres">
      <dgm:prSet presAssocID="{6F047DE2-725C-4ADE-9F8B-6FB810CFDA70}" presName="sibTrans" presStyleCnt="0"/>
      <dgm:spPr/>
    </dgm:pt>
    <dgm:pt modelId="{B99C5ECE-7020-4513-8D89-8A4196BD0E68}" type="pres">
      <dgm:prSet presAssocID="{D2F9851E-C310-467B-8E60-83A2EE77FA34}" presName="node" presStyleLbl="node1" presStyleIdx="2" presStyleCnt="4">
        <dgm:presLayoutVars>
          <dgm:bulletEnabled val="1"/>
        </dgm:presLayoutVars>
      </dgm:prSet>
      <dgm:spPr/>
    </dgm:pt>
    <dgm:pt modelId="{E11B3A01-41DE-4733-8D00-F42429B9659F}" type="pres">
      <dgm:prSet presAssocID="{C1B9E9E6-5AFA-4642-BE82-80203F3761E7}" presName="sibTrans" presStyleCnt="0"/>
      <dgm:spPr/>
    </dgm:pt>
    <dgm:pt modelId="{865EB808-7CD2-46C1-A704-8099263974FA}" type="pres">
      <dgm:prSet presAssocID="{AF2F7905-4F60-46C5-8577-7935C0D065B8}" presName="node" presStyleLbl="node1" presStyleIdx="3" presStyleCnt="4">
        <dgm:presLayoutVars>
          <dgm:bulletEnabled val="1"/>
        </dgm:presLayoutVars>
      </dgm:prSet>
      <dgm:spPr/>
    </dgm:pt>
  </dgm:ptLst>
  <dgm:cxnLst>
    <dgm:cxn modelId="{0E26852D-42AC-4271-9BF0-BE89F26A4CC3}" type="presOf" srcId="{F412B838-B147-4524-933D-294053DBFE64}" destId="{6F1A019B-B8F2-4522-9FBF-4D9A9370B0E8}" srcOrd="0" destOrd="0" presId="urn:microsoft.com/office/officeart/2005/8/layout/default"/>
    <dgm:cxn modelId="{A1FE1C31-7E2A-49B5-996E-2F8C2509F40E}" type="presOf" srcId="{D2F9851E-C310-467B-8E60-83A2EE77FA34}" destId="{B99C5ECE-7020-4513-8D89-8A4196BD0E68}" srcOrd="0" destOrd="0" presId="urn:microsoft.com/office/officeart/2005/8/layout/default"/>
    <dgm:cxn modelId="{9BA06331-DB9F-43BE-A829-D452DE268C0B}" srcId="{F412B838-B147-4524-933D-294053DBFE64}" destId="{D2F9851E-C310-467B-8E60-83A2EE77FA34}" srcOrd="2" destOrd="0" parTransId="{64DC96EF-913F-4882-8A27-C5E0191EC2CA}" sibTransId="{C1B9E9E6-5AFA-4642-BE82-80203F3761E7}"/>
    <dgm:cxn modelId="{26BF5434-E911-4056-8472-8E5B31E8981B}" type="presOf" srcId="{AF2F7905-4F60-46C5-8577-7935C0D065B8}" destId="{865EB808-7CD2-46C1-A704-8099263974FA}" srcOrd="0" destOrd="0" presId="urn:microsoft.com/office/officeart/2005/8/layout/default"/>
    <dgm:cxn modelId="{371A795D-3788-4D3F-8CB0-036AF352D242}" srcId="{F412B838-B147-4524-933D-294053DBFE64}" destId="{222B9E97-2917-431F-87FF-CB4A0E1C5AEA}" srcOrd="0" destOrd="0" parTransId="{C9D1417B-A8EA-4BA7-BD05-70F1C698F176}" sibTransId="{E3ED9BA7-4931-4D33-923D-4F81068BC6B6}"/>
    <dgm:cxn modelId="{D57B708D-55EA-4FE3-BCAE-FD75BFDABF36}" srcId="{F412B838-B147-4524-933D-294053DBFE64}" destId="{EBBC1F46-7DEB-49FF-BCB2-8B12A32F6F2D}" srcOrd="1" destOrd="0" parTransId="{024164DF-4F9E-42B1-8FBB-3B56AA8AD858}" sibTransId="{6F047DE2-725C-4ADE-9F8B-6FB810CFDA70}"/>
    <dgm:cxn modelId="{D649FEA9-7C25-4CEE-BD84-F3036D6C2FF8}" srcId="{F412B838-B147-4524-933D-294053DBFE64}" destId="{AF2F7905-4F60-46C5-8577-7935C0D065B8}" srcOrd="3" destOrd="0" parTransId="{840587B0-DDBD-4810-A51F-6F5435EE5AFA}" sibTransId="{DEC43788-FB8E-4D80-840C-3A532074BDED}"/>
    <dgm:cxn modelId="{AF1EACAA-94C2-4747-BF51-DBB6ACF58867}" type="presOf" srcId="{EBBC1F46-7DEB-49FF-BCB2-8B12A32F6F2D}" destId="{9ADA5C19-D427-4445-8681-601A39723941}" srcOrd="0" destOrd="0" presId="urn:microsoft.com/office/officeart/2005/8/layout/default"/>
    <dgm:cxn modelId="{0D7372E8-0D21-442F-ACEB-26895A4E698E}" type="presOf" srcId="{222B9E97-2917-431F-87FF-CB4A0E1C5AEA}" destId="{C8DC3B51-A6D8-4393-9E7B-57E346C02746}" srcOrd="0" destOrd="0" presId="urn:microsoft.com/office/officeart/2005/8/layout/default"/>
    <dgm:cxn modelId="{BC97C367-6413-4197-AA41-90FAB4011D68}" type="presParOf" srcId="{6F1A019B-B8F2-4522-9FBF-4D9A9370B0E8}" destId="{C8DC3B51-A6D8-4393-9E7B-57E346C02746}" srcOrd="0" destOrd="0" presId="urn:microsoft.com/office/officeart/2005/8/layout/default"/>
    <dgm:cxn modelId="{C5D49917-6AD9-4025-A552-F1D35A928238}" type="presParOf" srcId="{6F1A019B-B8F2-4522-9FBF-4D9A9370B0E8}" destId="{83E9361B-2475-4E48-851F-BDAE0E1D13B1}" srcOrd="1" destOrd="0" presId="urn:microsoft.com/office/officeart/2005/8/layout/default"/>
    <dgm:cxn modelId="{1F9DAD95-509C-4E56-B681-2FDEEEB25C1F}" type="presParOf" srcId="{6F1A019B-B8F2-4522-9FBF-4D9A9370B0E8}" destId="{9ADA5C19-D427-4445-8681-601A39723941}" srcOrd="2" destOrd="0" presId="urn:microsoft.com/office/officeart/2005/8/layout/default"/>
    <dgm:cxn modelId="{89A32C1C-8BC2-4A19-8F81-92F0582672F2}" type="presParOf" srcId="{6F1A019B-B8F2-4522-9FBF-4D9A9370B0E8}" destId="{F68F9472-A453-486B-AFFE-8637D868331A}" srcOrd="3" destOrd="0" presId="urn:microsoft.com/office/officeart/2005/8/layout/default"/>
    <dgm:cxn modelId="{FF1EC54D-3534-4D52-B792-BA16FC045E11}" type="presParOf" srcId="{6F1A019B-B8F2-4522-9FBF-4D9A9370B0E8}" destId="{B99C5ECE-7020-4513-8D89-8A4196BD0E68}" srcOrd="4" destOrd="0" presId="urn:microsoft.com/office/officeart/2005/8/layout/default"/>
    <dgm:cxn modelId="{68DD8A0C-5DE7-4E7C-9960-539146CB2272}" type="presParOf" srcId="{6F1A019B-B8F2-4522-9FBF-4D9A9370B0E8}" destId="{E11B3A01-41DE-4733-8D00-F42429B9659F}" srcOrd="5" destOrd="0" presId="urn:microsoft.com/office/officeart/2005/8/layout/default"/>
    <dgm:cxn modelId="{E10DC6F0-0114-41D0-9841-6247173B45A1}" type="presParOf" srcId="{6F1A019B-B8F2-4522-9FBF-4D9A9370B0E8}" destId="{865EB808-7CD2-46C1-A704-8099263974F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A536D-DC1E-4171-A963-77021F322DB8}" type="doc">
      <dgm:prSet loTypeId="urn:microsoft.com/office/officeart/2005/8/layout/process5" loCatId="process" qsTypeId="urn:microsoft.com/office/officeart/2005/8/quickstyle/simple2" qsCatId="simple" csTypeId="urn:microsoft.com/office/officeart/2005/8/colors/accent1_5" csCatId="accent1" phldr="1"/>
      <dgm:spPr/>
    </dgm:pt>
    <dgm:pt modelId="{76CEC7CF-591E-4798-909C-7D6F8A68EACE}">
      <dgm:prSet phldrT="[文本]" custT="1"/>
      <dgm:spPr/>
      <dgm:t>
        <a:bodyPr/>
        <a:lstStyle/>
        <a:p>
          <a:r>
            <a: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third-party accounts</a:t>
          </a:r>
          <a:endParaRPr lang="zh-CN" altLang="en-US" sz="3200" dirty="0"/>
        </a:p>
      </dgm:t>
    </dgm:pt>
    <dgm:pt modelId="{2B7BA63B-204C-4830-A91C-5785DA37D15D}" cxnId="{D90B34FB-417B-40E5-BBBB-6905B17EB55E}" type="parTrans">
      <dgm:prSet/>
      <dgm:spPr/>
      <dgm:t>
        <a:bodyPr/>
        <a:lstStyle/>
        <a:p>
          <a:endParaRPr lang="zh-CN" altLang="en-US" sz="3200"/>
        </a:p>
      </dgm:t>
    </dgm:pt>
    <dgm:pt modelId="{D9FF0FF5-0F50-44DC-8075-85B10CA3032A}" cxnId="{D90B34FB-417B-40E5-BBBB-6905B17EB55E}" type="sibTrans">
      <dgm:prSet custT="1"/>
      <dgm:spPr/>
      <dgm:t>
        <a:bodyPr/>
        <a:lstStyle/>
        <a:p>
          <a:endParaRPr lang="zh-CN" altLang="en-US" sz="3200"/>
        </a:p>
      </dgm:t>
    </dgm:pt>
    <dgm:pt modelId="{CCCEA785-F6CC-430F-AB7C-939716A2DC55}">
      <dgm:prSet phldrT="[文本]" custT="1"/>
      <dgm:spPr/>
      <dgm:t>
        <a:bodyPr/>
        <a:lstStyle/>
        <a:p>
          <a:r>
            <a: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nine categories</a:t>
          </a:r>
          <a:endParaRPr lang="zh-CN" altLang="en-US" sz="3200" dirty="0"/>
        </a:p>
      </dgm:t>
    </dgm:pt>
    <dgm:pt modelId="{0E06A500-3C93-48EA-A05D-0572F48DAA0A}" cxnId="{7F276EBC-4EF5-41BB-BC2D-E5507F1005C9}" type="parTrans">
      <dgm:prSet/>
      <dgm:spPr/>
      <dgm:t>
        <a:bodyPr/>
        <a:lstStyle/>
        <a:p>
          <a:endParaRPr lang="zh-CN" altLang="en-US" sz="3200"/>
        </a:p>
      </dgm:t>
    </dgm:pt>
    <dgm:pt modelId="{B634D470-37F7-4A87-BF34-6027E933CD62}" cxnId="{7F276EBC-4EF5-41BB-BC2D-E5507F1005C9}" type="sibTrans">
      <dgm:prSet/>
      <dgm:spPr/>
      <dgm:t>
        <a:bodyPr/>
        <a:lstStyle/>
        <a:p>
          <a:endParaRPr lang="zh-CN" altLang="en-US" sz="3200"/>
        </a:p>
      </dgm:t>
    </dgm:pt>
    <dgm:pt modelId="{4108ECE7-7293-4F27-A0E2-EA1F55DE5198}" type="pres">
      <dgm:prSet presAssocID="{769A536D-DC1E-4171-A963-77021F322DB8}" presName="diagram" presStyleCnt="0">
        <dgm:presLayoutVars>
          <dgm:dir/>
          <dgm:resizeHandles val="exact"/>
        </dgm:presLayoutVars>
      </dgm:prSet>
      <dgm:spPr/>
    </dgm:pt>
    <dgm:pt modelId="{61F8FFF4-E524-4170-9B1D-C5098783BF50}" type="pres">
      <dgm:prSet presAssocID="{76CEC7CF-591E-4798-909C-7D6F8A68EACE}" presName="node" presStyleLbl="node1" presStyleIdx="0" presStyleCnt="2" custScaleX="110375">
        <dgm:presLayoutVars>
          <dgm:bulletEnabled val="1"/>
        </dgm:presLayoutVars>
      </dgm:prSet>
      <dgm:spPr/>
    </dgm:pt>
    <dgm:pt modelId="{B82D11D0-E521-4793-8314-92729A8A6E05}" type="pres">
      <dgm:prSet presAssocID="{D9FF0FF5-0F50-44DC-8075-85B10CA3032A}" presName="sibTrans" presStyleLbl="sibTrans2D1" presStyleIdx="0" presStyleCnt="1" custScaleX="143782" custScaleY="65842"/>
      <dgm:spPr/>
    </dgm:pt>
    <dgm:pt modelId="{4F43B03C-EA02-484D-91E2-07540EB2F247}" type="pres">
      <dgm:prSet presAssocID="{D9FF0FF5-0F50-44DC-8075-85B10CA3032A}" presName="connectorText" presStyleLbl="sibTrans2D1" presStyleIdx="0" presStyleCnt="1"/>
      <dgm:spPr/>
    </dgm:pt>
    <dgm:pt modelId="{CBAB901D-E902-42CE-A044-788A0BF46EA2}" type="pres">
      <dgm:prSet presAssocID="{CCCEA785-F6CC-430F-AB7C-939716A2DC55}" presName="node" presStyleLbl="node1" presStyleIdx="1" presStyleCnt="2" custScaleX="106274" custLinFactNeighborX="-1179" custLinFactNeighborY="-190">
        <dgm:presLayoutVars>
          <dgm:bulletEnabled val="1"/>
        </dgm:presLayoutVars>
      </dgm:prSet>
      <dgm:spPr/>
    </dgm:pt>
  </dgm:ptLst>
  <dgm:cxnLst>
    <dgm:cxn modelId="{72D92073-B0CE-472C-AD72-166AD9AE86DD}" type="presOf" srcId="{D9FF0FF5-0F50-44DC-8075-85B10CA3032A}" destId="{4F43B03C-EA02-484D-91E2-07540EB2F247}" srcOrd="1" destOrd="0" presId="urn:microsoft.com/office/officeart/2005/8/layout/process5"/>
    <dgm:cxn modelId="{66A78384-ABDF-4780-8311-E25D4BCFD743}" type="presOf" srcId="{769A536D-DC1E-4171-A963-77021F322DB8}" destId="{4108ECE7-7293-4F27-A0E2-EA1F55DE5198}" srcOrd="0" destOrd="0" presId="urn:microsoft.com/office/officeart/2005/8/layout/process5"/>
    <dgm:cxn modelId="{5EC8BF8B-348A-4693-9465-7B03DAF50CA6}" type="presOf" srcId="{D9FF0FF5-0F50-44DC-8075-85B10CA3032A}" destId="{B82D11D0-E521-4793-8314-92729A8A6E05}" srcOrd="0" destOrd="0" presId="urn:microsoft.com/office/officeart/2005/8/layout/process5"/>
    <dgm:cxn modelId="{2151ED9F-375B-43B0-9DB6-0F5AB98C795A}" type="presOf" srcId="{CCCEA785-F6CC-430F-AB7C-939716A2DC55}" destId="{CBAB901D-E902-42CE-A044-788A0BF46EA2}" srcOrd="0" destOrd="0" presId="urn:microsoft.com/office/officeart/2005/8/layout/process5"/>
    <dgm:cxn modelId="{EA786BBC-E84E-4F4B-BFE6-780E3CF1C862}" type="presOf" srcId="{76CEC7CF-591E-4798-909C-7D6F8A68EACE}" destId="{61F8FFF4-E524-4170-9B1D-C5098783BF50}" srcOrd="0" destOrd="0" presId="urn:microsoft.com/office/officeart/2005/8/layout/process5"/>
    <dgm:cxn modelId="{7F276EBC-4EF5-41BB-BC2D-E5507F1005C9}" srcId="{769A536D-DC1E-4171-A963-77021F322DB8}" destId="{CCCEA785-F6CC-430F-AB7C-939716A2DC55}" srcOrd="1" destOrd="0" parTransId="{0E06A500-3C93-48EA-A05D-0572F48DAA0A}" sibTransId="{B634D470-37F7-4A87-BF34-6027E933CD62}"/>
    <dgm:cxn modelId="{D90B34FB-417B-40E5-BBBB-6905B17EB55E}" srcId="{769A536D-DC1E-4171-A963-77021F322DB8}" destId="{76CEC7CF-591E-4798-909C-7D6F8A68EACE}" srcOrd="0" destOrd="0" parTransId="{2B7BA63B-204C-4830-A91C-5785DA37D15D}" sibTransId="{D9FF0FF5-0F50-44DC-8075-85B10CA3032A}"/>
    <dgm:cxn modelId="{3D133FF1-ED83-40E3-947D-C10326B87D4B}" type="presParOf" srcId="{4108ECE7-7293-4F27-A0E2-EA1F55DE5198}" destId="{61F8FFF4-E524-4170-9B1D-C5098783BF50}" srcOrd="0" destOrd="0" presId="urn:microsoft.com/office/officeart/2005/8/layout/process5"/>
    <dgm:cxn modelId="{78D75E0D-2F32-42F1-A783-B0F62F291B4B}" type="presParOf" srcId="{4108ECE7-7293-4F27-A0E2-EA1F55DE5198}" destId="{B82D11D0-E521-4793-8314-92729A8A6E05}" srcOrd="1" destOrd="0" presId="urn:microsoft.com/office/officeart/2005/8/layout/process5"/>
    <dgm:cxn modelId="{CF79F50C-58CA-41F3-B511-7FCF477A573A}" type="presParOf" srcId="{B82D11D0-E521-4793-8314-92729A8A6E05}" destId="{4F43B03C-EA02-484D-91E2-07540EB2F247}" srcOrd="0" destOrd="0" presId="urn:microsoft.com/office/officeart/2005/8/layout/process5"/>
    <dgm:cxn modelId="{486733D5-D52A-4F40-BBE5-FBD9F257C7FC}" type="presParOf" srcId="{4108ECE7-7293-4F27-A0E2-EA1F55DE5198}" destId="{CBAB901D-E902-42CE-A044-788A0BF46EA2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F2ADC-C2E1-41A3-98AF-204574E80257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4FB2C19C-FA30-4BC6-82D8-D18D5FC5C550}">
      <dgm:prSet phldrT="[文本]" custT="1"/>
      <dgm:spPr/>
      <dgm:t>
        <a:bodyPr/>
        <a:lstStyle/>
        <a:p>
          <a:r>
            <a: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Time</a:t>
          </a:r>
          <a:endParaRPr lang="zh-CN" altLang="en-US" sz="2800" dirty="0">
            <a:latin typeface="Calibri" panose="020F0502020204030204" charset="0"/>
            <a:cs typeface="Calibri" panose="020F0502020204030204" charset="0"/>
          </a:endParaRPr>
        </a:p>
      </dgm:t>
    </dgm:pt>
    <dgm:pt modelId="{F98D9D35-8C4B-41AA-9874-87FB9C0442DE}" cxnId="{9C79F306-5955-4DC7-961D-459183808308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48DC0586-B1F9-404E-894B-799EC1F70126}" cxnId="{9C79F306-5955-4DC7-961D-459183808308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0FF71487-F952-4225-9405-3833E04C3DF3}">
      <dgm:prSet custT="1"/>
      <dgm:spPr/>
      <dgm:t>
        <a:bodyPr/>
        <a:lstStyle/>
        <a:p>
          <a:r>
            <a: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Fill it with the average of the last and next transaction times of this transaction record</a:t>
          </a:r>
          <a:endParaRPr lang="zh-CN" altLang="en-US" sz="2400" dirty="0">
            <a:latin typeface="Calibri" panose="020F0502020204030204" charset="0"/>
            <a:cs typeface="Calibri" panose="020F0502020204030204" charset="0"/>
          </a:endParaRPr>
        </a:p>
      </dgm:t>
    </dgm:pt>
    <dgm:pt modelId="{BC3357D7-0615-4053-BE29-87A164EA64C8}" cxnId="{F265C45C-8577-4547-8794-42244060DAF7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084FE972-EE15-44BC-9894-A484529C1DC6}" cxnId="{F265C45C-8577-4547-8794-42244060DAF7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2C91DB7A-B40E-43CB-8FB9-A0F3253FA32D}">
      <dgm:prSet custT="1"/>
      <dgm:spPr/>
      <dgm:t>
        <a:bodyPr/>
        <a:lstStyle/>
        <a:p>
          <a:r>
            <a: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Try to fill these with data from unassigned accounts</a:t>
          </a:r>
          <a:endParaRPr lang="zh-CN" altLang="en-US" sz="2400" dirty="0">
            <a:latin typeface="Calibri" panose="020F0502020204030204" charset="0"/>
            <a:cs typeface="Calibri" panose="020F0502020204030204" charset="0"/>
          </a:endParaRPr>
        </a:p>
      </dgm:t>
    </dgm:pt>
    <dgm:pt modelId="{8F33AC5A-52B0-4D37-B9C8-040E5F0FE7FB}" cxnId="{AC8C4CFC-D9DF-4E37-B701-632E9F402DB3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B96DF5F5-78FA-46AB-A434-B1A72844B815}" cxnId="{AC8C4CFC-D9DF-4E37-B701-632E9F402DB3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227D7E8F-898E-425D-AD43-BB28292E8F12}">
      <dgm:prSet custT="1"/>
      <dgm:spPr/>
      <dgm:t>
        <a:bodyPr/>
        <a:lstStyle/>
        <a:p>
          <a:r>
            <a: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Third Party Account</a:t>
          </a:r>
          <a:endParaRPr lang="zh-CN" altLang="en-US" sz="2800" dirty="0">
            <a:latin typeface="Calibri" panose="020F0502020204030204" charset="0"/>
            <a:cs typeface="Calibri" panose="020F0502020204030204" charset="0"/>
          </a:endParaRPr>
        </a:p>
      </dgm:t>
    </dgm:pt>
    <dgm:pt modelId="{CE18D4BB-F909-48C1-ACAD-A33EC4E8D537}" cxnId="{9265AFCF-7726-47B0-8770-89D112455DE8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2BA523B0-9C9C-4DC8-A4A1-FAE7854E8388}" cxnId="{9265AFCF-7726-47B0-8770-89D112455DE8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244BCB61-9790-42D6-9740-C2B17ABAD18A}">
      <dgm:prSet custT="1"/>
      <dgm:spPr/>
      <dgm:t>
        <a:bodyPr/>
        <a:lstStyle/>
        <a:p>
          <a:r>
            <a: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If Account number" is missing, it is filled with 0</a:t>
          </a:r>
          <a:endParaRPr lang="zh-CN" altLang="en-US" sz="2400" dirty="0">
            <a:latin typeface="Calibri" panose="020F0502020204030204" charset="0"/>
            <a:cs typeface="Calibri" panose="020F0502020204030204" charset="0"/>
          </a:endParaRPr>
        </a:p>
      </dgm:t>
    </dgm:pt>
    <dgm:pt modelId="{C9632E65-51BF-41F3-A58F-146F3079C171}" cxnId="{33DDB203-3070-46DF-8685-AEFDBC129B39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4701D7B4-661F-4EFD-A2FB-F2149081E7EB}" cxnId="{33DDB203-3070-46DF-8685-AEFDBC129B39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8DC49D6F-905B-45BA-A28F-ADB01911E496}">
      <dgm:prSet custT="1"/>
      <dgm:spPr/>
      <dgm:t>
        <a:bodyPr/>
        <a:lstStyle/>
        <a:p>
          <a:r>
            <a: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If “Account name” is missing, it is filled according to its classification (personal or unknown).</a:t>
          </a:r>
          <a:endParaRPr lang="zh-CN" altLang="en-US" sz="2400" dirty="0">
            <a:latin typeface="Calibri" panose="020F0502020204030204" charset="0"/>
            <a:cs typeface="Calibri" panose="020F0502020204030204" charset="0"/>
          </a:endParaRPr>
        </a:p>
      </dgm:t>
    </dgm:pt>
    <dgm:pt modelId="{C4A2080F-53C0-46CF-8467-DD19DAB44A0A}" cxnId="{CF784C52-02E8-4B24-BB80-51CE42A4CA85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F9825659-1E2D-4AA8-A2E2-4DC7CDD9FDD3}" cxnId="{CF784C52-02E8-4B24-BB80-51CE42A4CA85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14F91186-8562-498C-BF5F-03B3BD2AEDAA}">
      <dgm:prSet custT="1"/>
      <dgm:spPr/>
      <dgm:t>
        <a:bodyPr/>
        <a:lstStyle/>
        <a:p>
          <a:r>
            <a: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Account\ Balance\ Amount</a:t>
          </a:r>
          <a:endParaRPr lang="zh-CN" altLang="en-US" sz="2800" dirty="0">
            <a:latin typeface="Calibri" panose="020F0502020204030204" charset="0"/>
            <a:cs typeface="Calibri" panose="020F0502020204030204" charset="0"/>
          </a:endParaRPr>
        </a:p>
      </dgm:t>
    </dgm:pt>
    <dgm:pt modelId="{29AE3835-7AFC-4E5F-A26A-2677CE6090A5}" cxnId="{2E4764EC-ED82-4AC2-878D-1BEA83F73673}" type="sib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1DCF91B8-15CA-4182-9EC7-AE2B7176DDEF}" cxnId="{2E4764EC-ED82-4AC2-878D-1BEA83F73673}" type="parTrans">
      <dgm:prSet/>
      <dgm:spPr/>
      <dgm:t>
        <a:bodyPr/>
        <a:lstStyle/>
        <a:p>
          <a:endParaRPr lang="zh-CN" altLang="en-US" sz="2400">
            <a:latin typeface="Calibri" panose="020F0502020204030204" charset="0"/>
            <a:cs typeface="Calibri" panose="020F0502020204030204" charset="0"/>
          </a:endParaRPr>
        </a:p>
      </dgm:t>
    </dgm:pt>
    <dgm:pt modelId="{C96CE057-5001-475D-B16F-9361D48D7489}">
      <dgm:prSet custT="1"/>
      <dgm:spPr/>
      <dgm:t>
        <a:bodyPr/>
        <a:lstStyle/>
        <a:p>
          <a:r>
            <a: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If the fill fails, we consider adding a new row</a:t>
          </a:r>
          <a:endParaRPr lang="zh-CN" altLang="en-US" sz="2400" dirty="0">
            <a:latin typeface="Calibri" panose="020F0502020204030204" charset="0"/>
            <a:cs typeface="Calibri" panose="020F0502020204030204" charset="0"/>
          </a:endParaRPr>
        </a:p>
      </dgm:t>
    </dgm:pt>
    <dgm:pt modelId="{4B580EB7-1457-499E-98BB-C0B7F98DC728}" cxnId="{1CA0AD8D-0856-4949-A6D7-923EE964DC13}" type="parTrans">
      <dgm:prSet/>
      <dgm:spPr/>
      <dgm:t>
        <a:bodyPr/>
        <a:lstStyle/>
        <a:p>
          <a:endParaRPr lang="zh-CN" altLang="en-US">
            <a:latin typeface="Calibri" panose="020F0502020204030204" charset="0"/>
            <a:cs typeface="Calibri" panose="020F0502020204030204" charset="0"/>
          </a:endParaRPr>
        </a:p>
      </dgm:t>
    </dgm:pt>
    <dgm:pt modelId="{21592590-2AAF-48AF-89BB-24653E42B007}" cxnId="{1CA0AD8D-0856-4949-A6D7-923EE964DC13}" type="sibTrans">
      <dgm:prSet/>
      <dgm:spPr/>
      <dgm:t>
        <a:bodyPr/>
        <a:lstStyle/>
        <a:p>
          <a:endParaRPr lang="zh-CN" altLang="en-US">
            <a:latin typeface="Calibri" panose="020F0502020204030204" charset="0"/>
            <a:cs typeface="Calibri" panose="020F0502020204030204" charset="0"/>
          </a:endParaRPr>
        </a:p>
      </dgm:t>
    </dgm:pt>
    <dgm:pt modelId="{CDDB4210-3826-468B-8810-26CDB01C26EC}" type="pres">
      <dgm:prSet presAssocID="{65EF2ADC-C2E1-41A3-98AF-204574E80257}" presName="Name0" presStyleCnt="0">
        <dgm:presLayoutVars>
          <dgm:dir/>
          <dgm:animLvl val="lvl"/>
          <dgm:resizeHandles val="exact"/>
        </dgm:presLayoutVars>
      </dgm:prSet>
      <dgm:spPr/>
    </dgm:pt>
    <dgm:pt modelId="{5522F637-B834-426F-AB9A-DD632B9FAA88}" type="pres">
      <dgm:prSet presAssocID="{4FB2C19C-FA30-4BC6-82D8-D18D5FC5C550}" presName="composite" presStyleCnt="0"/>
      <dgm:spPr/>
    </dgm:pt>
    <dgm:pt modelId="{ECD7965C-89E6-4F4E-98EF-C1CD075F7A93}" type="pres">
      <dgm:prSet presAssocID="{4FB2C19C-FA30-4BC6-82D8-D18D5FC5C55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6A8F8F-15FC-485E-84EE-8E818AA0A4DF}" type="pres">
      <dgm:prSet presAssocID="{4FB2C19C-FA30-4BC6-82D8-D18D5FC5C550}" presName="desTx" presStyleLbl="alignAccFollowNode1" presStyleIdx="0" presStyleCnt="3">
        <dgm:presLayoutVars>
          <dgm:bulletEnabled val="1"/>
        </dgm:presLayoutVars>
      </dgm:prSet>
      <dgm:spPr/>
    </dgm:pt>
    <dgm:pt modelId="{E00ED382-0790-4CED-8A72-DDBEB7FB22BB}" type="pres">
      <dgm:prSet presAssocID="{48DC0586-B1F9-404E-894B-799EC1F70126}" presName="space" presStyleCnt="0"/>
      <dgm:spPr/>
    </dgm:pt>
    <dgm:pt modelId="{03D3CBC9-7591-4917-A8CD-9BE1AEB1381B}" type="pres">
      <dgm:prSet presAssocID="{14F91186-8562-498C-BF5F-03B3BD2AEDAA}" presName="composite" presStyleCnt="0"/>
      <dgm:spPr/>
    </dgm:pt>
    <dgm:pt modelId="{9A1F9310-0F3E-4AF8-A5AA-405008709724}" type="pres">
      <dgm:prSet presAssocID="{14F91186-8562-498C-BF5F-03B3BD2AEDA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EF84220-ABE4-4E3F-9D9D-96B46E746501}" type="pres">
      <dgm:prSet presAssocID="{14F91186-8562-498C-BF5F-03B3BD2AEDAA}" presName="desTx" presStyleLbl="alignAccFollowNode1" presStyleIdx="1" presStyleCnt="3">
        <dgm:presLayoutVars>
          <dgm:bulletEnabled val="1"/>
        </dgm:presLayoutVars>
      </dgm:prSet>
      <dgm:spPr/>
    </dgm:pt>
    <dgm:pt modelId="{A3D002E9-88EF-411E-88AB-DA10956643F3}" type="pres">
      <dgm:prSet presAssocID="{29AE3835-7AFC-4E5F-A26A-2677CE6090A5}" presName="space" presStyleCnt="0"/>
      <dgm:spPr/>
    </dgm:pt>
    <dgm:pt modelId="{43CB0403-ECF3-4F0E-A5EB-FD6A1D7B28DA}" type="pres">
      <dgm:prSet presAssocID="{227D7E8F-898E-425D-AD43-BB28292E8F12}" presName="composite" presStyleCnt="0"/>
      <dgm:spPr/>
    </dgm:pt>
    <dgm:pt modelId="{7F1F5795-6180-4EB1-8865-95C0ABD0B955}" type="pres">
      <dgm:prSet presAssocID="{227D7E8F-898E-425D-AD43-BB28292E8F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C2218A-9C9C-4D2D-93FC-560E67DE01B9}" type="pres">
      <dgm:prSet presAssocID="{227D7E8F-898E-425D-AD43-BB28292E8F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3DDB203-3070-46DF-8685-AEFDBC129B39}" srcId="{227D7E8F-898E-425D-AD43-BB28292E8F12}" destId="{244BCB61-9790-42D6-9740-C2B17ABAD18A}" srcOrd="0" destOrd="0" parTransId="{C9632E65-51BF-41F3-A58F-146F3079C171}" sibTransId="{4701D7B4-661F-4EFD-A2FB-F2149081E7EB}"/>
    <dgm:cxn modelId="{9C79F306-5955-4DC7-961D-459183808308}" srcId="{65EF2ADC-C2E1-41A3-98AF-204574E80257}" destId="{4FB2C19C-FA30-4BC6-82D8-D18D5FC5C550}" srcOrd="0" destOrd="0" parTransId="{F98D9D35-8C4B-41AA-9874-87FB9C0442DE}" sibTransId="{48DC0586-B1F9-404E-894B-799EC1F70126}"/>
    <dgm:cxn modelId="{CF784C52-02E8-4B24-BB80-51CE42A4CA85}" srcId="{227D7E8F-898E-425D-AD43-BB28292E8F12}" destId="{8DC49D6F-905B-45BA-A28F-ADB01911E496}" srcOrd="1" destOrd="0" parTransId="{C4A2080F-53C0-46CF-8467-DD19DAB44A0A}" sibTransId="{F9825659-1E2D-4AA8-A2E2-4DC7CDD9FDD3}"/>
    <dgm:cxn modelId="{F265C45C-8577-4547-8794-42244060DAF7}" srcId="{4FB2C19C-FA30-4BC6-82D8-D18D5FC5C550}" destId="{0FF71487-F952-4225-9405-3833E04C3DF3}" srcOrd="0" destOrd="0" parTransId="{BC3357D7-0615-4053-BE29-87A164EA64C8}" sibTransId="{084FE972-EE15-44BC-9894-A484529C1DC6}"/>
    <dgm:cxn modelId="{F317CF68-5206-430A-A1BF-AA1A26E321CE}" type="presOf" srcId="{244BCB61-9790-42D6-9740-C2B17ABAD18A}" destId="{BBC2218A-9C9C-4D2D-93FC-560E67DE01B9}" srcOrd="0" destOrd="0" presId="urn:microsoft.com/office/officeart/2005/8/layout/hList1"/>
    <dgm:cxn modelId="{CC58E774-363C-4E67-B03D-2AA2EFFF9BC8}" type="presOf" srcId="{4FB2C19C-FA30-4BC6-82D8-D18D5FC5C550}" destId="{ECD7965C-89E6-4F4E-98EF-C1CD075F7A93}" srcOrd="0" destOrd="0" presId="urn:microsoft.com/office/officeart/2005/8/layout/hList1"/>
    <dgm:cxn modelId="{8E94E985-90DD-4EC4-8AB7-7DC4E5C3BA2C}" type="presOf" srcId="{2C91DB7A-B40E-43CB-8FB9-A0F3253FA32D}" destId="{7EF84220-ABE4-4E3F-9D9D-96B46E746501}" srcOrd="0" destOrd="0" presId="urn:microsoft.com/office/officeart/2005/8/layout/hList1"/>
    <dgm:cxn modelId="{52D0D18C-612B-48B5-BB6C-9178197CB900}" type="presOf" srcId="{65EF2ADC-C2E1-41A3-98AF-204574E80257}" destId="{CDDB4210-3826-468B-8810-26CDB01C26EC}" srcOrd="0" destOrd="0" presId="urn:microsoft.com/office/officeart/2005/8/layout/hList1"/>
    <dgm:cxn modelId="{1CA0AD8D-0856-4949-A6D7-923EE964DC13}" srcId="{14F91186-8562-498C-BF5F-03B3BD2AEDAA}" destId="{C96CE057-5001-475D-B16F-9361D48D7489}" srcOrd="1" destOrd="0" parTransId="{4B580EB7-1457-499E-98BB-C0B7F98DC728}" sibTransId="{21592590-2AAF-48AF-89BB-24653E42B007}"/>
    <dgm:cxn modelId="{4ECAC092-F0E4-47AE-B2A1-F90115EA642A}" type="presOf" srcId="{C96CE057-5001-475D-B16F-9361D48D7489}" destId="{7EF84220-ABE4-4E3F-9D9D-96B46E746501}" srcOrd="0" destOrd="1" presId="urn:microsoft.com/office/officeart/2005/8/layout/hList1"/>
    <dgm:cxn modelId="{F85B0A95-155A-4464-8686-7D6BD21C4ECB}" type="presOf" srcId="{14F91186-8562-498C-BF5F-03B3BD2AEDAA}" destId="{9A1F9310-0F3E-4AF8-A5AA-405008709724}" srcOrd="0" destOrd="0" presId="urn:microsoft.com/office/officeart/2005/8/layout/hList1"/>
    <dgm:cxn modelId="{6C4D5DBB-EA49-477B-B050-54A88C7F26CD}" type="presOf" srcId="{227D7E8F-898E-425D-AD43-BB28292E8F12}" destId="{7F1F5795-6180-4EB1-8865-95C0ABD0B955}" srcOrd="0" destOrd="0" presId="urn:microsoft.com/office/officeart/2005/8/layout/hList1"/>
    <dgm:cxn modelId="{311238C2-3ADC-468A-921E-DEFF1E7A6AD2}" type="presOf" srcId="{0FF71487-F952-4225-9405-3833E04C3DF3}" destId="{916A8F8F-15FC-485E-84EE-8E818AA0A4DF}" srcOrd="0" destOrd="0" presId="urn:microsoft.com/office/officeart/2005/8/layout/hList1"/>
    <dgm:cxn modelId="{CE20A8CE-DBE2-47A4-B76E-5794D31F80E9}" type="presOf" srcId="{8DC49D6F-905B-45BA-A28F-ADB01911E496}" destId="{BBC2218A-9C9C-4D2D-93FC-560E67DE01B9}" srcOrd="0" destOrd="1" presId="urn:microsoft.com/office/officeart/2005/8/layout/hList1"/>
    <dgm:cxn modelId="{9265AFCF-7726-47B0-8770-89D112455DE8}" srcId="{65EF2ADC-C2E1-41A3-98AF-204574E80257}" destId="{227D7E8F-898E-425D-AD43-BB28292E8F12}" srcOrd="2" destOrd="0" parTransId="{CE18D4BB-F909-48C1-ACAD-A33EC4E8D537}" sibTransId="{2BA523B0-9C9C-4DC8-A4A1-FAE7854E8388}"/>
    <dgm:cxn modelId="{2E4764EC-ED82-4AC2-878D-1BEA83F73673}" srcId="{65EF2ADC-C2E1-41A3-98AF-204574E80257}" destId="{14F91186-8562-498C-BF5F-03B3BD2AEDAA}" srcOrd="1" destOrd="0" parTransId="{1DCF91B8-15CA-4182-9EC7-AE2B7176DDEF}" sibTransId="{29AE3835-7AFC-4E5F-A26A-2677CE6090A5}"/>
    <dgm:cxn modelId="{AC8C4CFC-D9DF-4E37-B701-632E9F402DB3}" srcId="{14F91186-8562-498C-BF5F-03B3BD2AEDAA}" destId="{2C91DB7A-B40E-43CB-8FB9-A0F3253FA32D}" srcOrd="0" destOrd="0" parTransId="{8F33AC5A-52B0-4D37-B9C8-040E5F0FE7FB}" sibTransId="{B96DF5F5-78FA-46AB-A434-B1A72844B815}"/>
    <dgm:cxn modelId="{7A33A6E7-EF51-48E8-BEDD-4788431213B8}" type="presParOf" srcId="{CDDB4210-3826-468B-8810-26CDB01C26EC}" destId="{5522F637-B834-426F-AB9A-DD632B9FAA88}" srcOrd="0" destOrd="0" presId="urn:microsoft.com/office/officeart/2005/8/layout/hList1"/>
    <dgm:cxn modelId="{2EC01672-063E-473D-8D80-F139B47DAECD}" type="presParOf" srcId="{5522F637-B834-426F-AB9A-DD632B9FAA88}" destId="{ECD7965C-89E6-4F4E-98EF-C1CD075F7A93}" srcOrd="0" destOrd="0" presId="urn:microsoft.com/office/officeart/2005/8/layout/hList1"/>
    <dgm:cxn modelId="{153CB8BB-4927-4D63-B6C4-C419DE03B4BF}" type="presParOf" srcId="{5522F637-B834-426F-AB9A-DD632B9FAA88}" destId="{916A8F8F-15FC-485E-84EE-8E818AA0A4DF}" srcOrd="1" destOrd="0" presId="urn:microsoft.com/office/officeart/2005/8/layout/hList1"/>
    <dgm:cxn modelId="{6F03BABA-E501-42F9-9B3F-8515F270B663}" type="presParOf" srcId="{CDDB4210-3826-468B-8810-26CDB01C26EC}" destId="{E00ED382-0790-4CED-8A72-DDBEB7FB22BB}" srcOrd="1" destOrd="0" presId="urn:microsoft.com/office/officeart/2005/8/layout/hList1"/>
    <dgm:cxn modelId="{AB7C2C89-B295-48A9-82F4-77206BC2ECEA}" type="presParOf" srcId="{CDDB4210-3826-468B-8810-26CDB01C26EC}" destId="{03D3CBC9-7591-4917-A8CD-9BE1AEB1381B}" srcOrd="2" destOrd="0" presId="urn:microsoft.com/office/officeart/2005/8/layout/hList1"/>
    <dgm:cxn modelId="{A9529421-E634-4B34-8D86-891B7A3C3C9A}" type="presParOf" srcId="{03D3CBC9-7591-4917-A8CD-9BE1AEB1381B}" destId="{9A1F9310-0F3E-4AF8-A5AA-405008709724}" srcOrd="0" destOrd="0" presId="urn:microsoft.com/office/officeart/2005/8/layout/hList1"/>
    <dgm:cxn modelId="{83C52D69-5066-4667-BBC0-84B56193F2E7}" type="presParOf" srcId="{03D3CBC9-7591-4917-A8CD-9BE1AEB1381B}" destId="{7EF84220-ABE4-4E3F-9D9D-96B46E746501}" srcOrd="1" destOrd="0" presId="urn:microsoft.com/office/officeart/2005/8/layout/hList1"/>
    <dgm:cxn modelId="{0A0CD798-3D31-46F2-A813-78E79949B2C2}" type="presParOf" srcId="{CDDB4210-3826-468B-8810-26CDB01C26EC}" destId="{A3D002E9-88EF-411E-88AB-DA10956643F3}" srcOrd="3" destOrd="0" presId="urn:microsoft.com/office/officeart/2005/8/layout/hList1"/>
    <dgm:cxn modelId="{F7E29669-C525-48B7-86CB-B8F880E9A8D9}" type="presParOf" srcId="{CDDB4210-3826-468B-8810-26CDB01C26EC}" destId="{43CB0403-ECF3-4F0E-A5EB-FD6A1D7B28DA}" srcOrd="4" destOrd="0" presId="urn:microsoft.com/office/officeart/2005/8/layout/hList1"/>
    <dgm:cxn modelId="{30437A7F-D532-481B-BDDE-2C4B666244C5}" type="presParOf" srcId="{43CB0403-ECF3-4F0E-A5EB-FD6A1D7B28DA}" destId="{7F1F5795-6180-4EB1-8865-95C0ABD0B955}" srcOrd="0" destOrd="0" presId="urn:microsoft.com/office/officeart/2005/8/layout/hList1"/>
    <dgm:cxn modelId="{81ECC799-6F49-42C4-BCDF-1C548B3C85FD}" type="presParOf" srcId="{43CB0403-ECF3-4F0E-A5EB-FD6A1D7B28DA}" destId="{BBC2218A-9C9C-4D2D-93FC-560E67DE01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239251" cy="4014788"/>
        <a:chOff x="0" y="0"/>
        <a:chExt cx="9239251" cy="4014788"/>
      </a:xfrm>
    </dsp:grpSpPr>
    <dsp:sp modelId="{C8DC3B51-A6D8-4393-9E7B-57E346C02746}">
      <dsp:nvSpPr>
        <dsp:cNvPr id="3" name="矩形 2"/>
        <dsp:cNvSpPr/>
      </dsp:nvSpPr>
      <dsp:spPr bwMode="white">
        <a:xfrm>
          <a:off x="1377203" y="-214"/>
          <a:ext cx="3089149" cy="1853489"/>
        </a:xfrm>
        <a:prstGeom prst="rect">
          <a:avLst/>
        </a:prstGeom>
      </dsp:spPr>
      <dsp:style>
        <a:lnRef idx="3">
          <a:schemeClr val="lt1"/>
        </a:lnRef>
        <a:fillRef idx="1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lIns="137160" tIns="137160" rIns="137160" bIns="137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Timestamp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sp:txBody>
      <dsp:txXfrm>
        <a:off x="1377203" y="-214"/>
        <a:ext cx="3089149" cy="1853489"/>
      </dsp:txXfrm>
    </dsp:sp>
    <dsp:sp modelId="{9ADA5C19-D427-4445-8681-601A39723941}">
      <dsp:nvSpPr>
        <dsp:cNvPr id="4" name="矩形 3"/>
        <dsp:cNvSpPr/>
      </dsp:nvSpPr>
      <dsp:spPr bwMode="white">
        <a:xfrm>
          <a:off x="4782249" y="0"/>
          <a:ext cx="3089149" cy="1853489"/>
        </a:xfrm>
        <a:prstGeom prst="rect">
          <a:avLst/>
        </a:prstGeom>
      </dsp:spPr>
      <dsp:style>
        <a:lnRef idx="3">
          <a:schemeClr val="lt1"/>
        </a:lnRef>
        <a:fillRef idx="1">
          <a:schemeClr val="accent1">
            <a:shade val="80000"/>
            <a:hueOff val="-20000"/>
            <a:satOff val="9673"/>
            <a:lumOff val="4967"/>
            <a:alpha val="100000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lIns="137160" tIns="137160" rIns="137160" bIns="137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Transaction Classification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sp:txBody>
      <dsp:txXfrm>
        <a:off x="4782249" y="0"/>
        <a:ext cx="3089149" cy="1853489"/>
      </dsp:txXfrm>
    </dsp:sp>
    <dsp:sp modelId="{B99C5ECE-7020-4513-8D89-8A4196BD0E68}">
      <dsp:nvSpPr>
        <dsp:cNvPr id="5" name="矩形 4"/>
        <dsp:cNvSpPr/>
      </dsp:nvSpPr>
      <dsp:spPr bwMode="white">
        <a:xfrm>
          <a:off x="1377203" y="2161513"/>
          <a:ext cx="3089149" cy="1853489"/>
        </a:xfrm>
        <a:prstGeom prst="rect">
          <a:avLst/>
        </a:prstGeom>
      </dsp:spPr>
      <dsp:style>
        <a:lnRef idx="3">
          <a:schemeClr val="lt1"/>
        </a:lnRef>
        <a:fillRef idx="1">
          <a:schemeClr val="accent1">
            <a:shade val="80000"/>
            <a:hueOff val="-40000"/>
            <a:satOff val="19346"/>
            <a:lumOff val="9935"/>
            <a:alpha val="100000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lIns="137160" tIns="137160" rIns="137160" bIns="137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Transaction Amount Accuracy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sp:txBody>
      <dsp:txXfrm>
        <a:off x="1377203" y="2161513"/>
        <a:ext cx="3089149" cy="1853489"/>
      </dsp:txXfrm>
    </dsp:sp>
    <dsp:sp modelId="{865EB808-7CD2-46C1-A704-8099263974FA}">
      <dsp:nvSpPr>
        <dsp:cNvPr id="6" name="矩形 5"/>
        <dsp:cNvSpPr/>
      </dsp:nvSpPr>
      <dsp:spPr bwMode="white">
        <a:xfrm>
          <a:off x="4775267" y="2161513"/>
          <a:ext cx="3089149" cy="1853489"/>
        </a:xfrm>
        <a:prstGeom prst="rect">
          <a:avLst/>
        </a:prstGeom>
      </dsp:spPr>
      <dsp:style>
        <a:lnRef idx="3">
          <a:schemeClr val="lt1"/>
        </a:lnRef>
        <a:fillRef idx="1">
          <a:schemeClr val="accent1">
            <a:shade val="80000"/>
            <a:hueOff val="-60000"/>
            <a:satOff val="29020"/>
            <a:lumOff val="14902"/>
            <a:alpha val="100000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lIns="137160" tIns="137160" rIns="137160" bIns="137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Missing </a:t>
          </a:r>
          <a:r>
            <a:rPr lang="en-US" altLang="zh-CN" sz="36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Values</a:t>
          </a:r>
          <a:endParaRPr lang="zh-CN" sz="3600" dirty="0">
            <a:latin typeface="Calibri" panose="020F0502020204030204" charset="0"/>
            <a:cs typeface="Calibri" panose="020F0502020204030204" charset="0"/>
          </a:endParaRPr>
        </a:p>
      </dsp:txBody>
      <dsp:txXfrm>
        <a:off x="4775267" y="2161513"/>
        <a:ext cx="3089149" cy="1853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81400" cy="4414836"/>
        <a:chOff x="0" y="0"/>
        <a:chExt cx="3581400" cy="4414836"/>
      </a:xfrm>
    </dsp:grpSpPr>
    <dsp:sp modelId="{61F8FFF4-E524-4170-9B1D-C5098783BF50}">
      <dsp:nvSpPr>
        <dsp:cNvPr id="3" name="圆角矩形 2"/>
        <dsp:cNvSpPr/>
      </dsp:nvSpPr>
      <dsp:spPr bwMode="white">
        <a:xfrm>
          <a:off x="411826" y="782"/>
          <a:ext cx="2758622" cy="1655173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1">
            <a:alpha val="90000"/>
            <a:hueOff val="0"/>
            <a:satOff val="0"/>
            <a:lumOff val="0"/>
            <a:alpha val="90196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third-party accounts</a:t>
          </a:r>
          <a:endParaRPr lang="zh-CN" altLang="en-US" sz="3200" dirty="0"/>
        </a:p>
      </dsp:txBody>
      <dsp:txXfrm>
        <a:off x="411826" y="782"/>
        <a:ext cx="2758622" cy="1655173"/>
      </dsp:txXfrm>
    </dsp:sp>
    <dsp:sp modelId="{B82D11D0-E521-4793-8314-92729A8A6E05}">
      <dsp:nvSpPr>
        <dsp:cNvPr id="4" name="右箭头 3"/>
        <dsp:cNvSpPr/>
      </dsp:nvSpPr>
      <dsp:spPr bwMode="white">
        <a:xfrm rot="5439278">
          <a:off x="1483937" y="1863776"/>
          <a:ext cx="582921" cy="68413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</a:schemeClr>
        </a:lnRef>
        <a:fillRef idx="1">
          <a:schemeClr val="accent1">
            <a:shade val="90000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3200"/>
        </a:p>
      </dsp:txBody>
      <dsp:txXfrm rot="5439278">
        <a:off x="1483937" y="1863776"/>
        <a:ext cx="582921" cy="684138"/>
      </dsp:txXfrm>
    </dsp:sp>
    <dsp:sp modelId="{CBAB901D-E902-42CE-A044-788A0BF46EA2}">
      <dsp:nvSpPr>
        <dsp:cNvPr id="5" name="圆角矩形 4"/>
        <dsp:cNvSpPr/>
      </dsp:nvSpPr>
      <dsp:spPr bwMode="white">
        <a:xfrm>
          <a:off x="380348" y="2755735"/>
          <a:ext cx="2758622" cy="1655173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1">
            <a:alpha val="90000"/>
            <a:hueOff val="0"/>
            <a:satOff val="0"/>
            <a:lumOff val="0"/>
            <a:alpha val="50196"/>
          </a:schemeClr>
        </a:fillRef>
        <a:effectRef idx="1">
          <a:scrgbClr r="0" g="0" b="0"/>
        </a:effectRef>
        <a:fontRef idx="minor">
          <a:sysClr val="window" lastClr="FFFFFF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nine categories</a:t>
          </a:r>
          <a:endParaRPr lang="zh-CN" altLang="en-US" sz="3200" dirty="0"/>
        </a:p>
      </dsp:txBody>
      <dsp:txXfrm>
        <a:off x="380348" y="2755735"/>
        <a:ext cx="2758622" cy="1655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757025" cy="4733925"/>
        <a:chOff x="0" y="0"/>
        <a:chExt cx="11757025" cy="4733925"/>
      </a:xfrm>
    </dsp:grpSpPr>
    <dsp:sp modelId="{ECD7965C-89E6-4F4E-98EF-C1CD075F7A93}">
      <dsp:nvSpPr>
        <dsp:cNvPr id="3" name="矩形 2"/>
        <dsp:cNvSpPr/>
      </dsp:nvSpPr>
      <dsp:spPr bwMode="white">
        <a:xfrm>
          <a:off x="0" y="222671"/>
          <a:ext cx="3584459" cy="1433784"/>
        </a:xfrm>
        <a:prstGeom prst="rect">
          <a:avLst/>
        </a:prstGeom>
      </dsp:spPr>
      <dsp:style>
        <a:lnRef idx="2">
          <a:schemeClr val="accent1">
            <a:shade val="80000"/>
            <a:hueOff val="0"/>
            <a:satOff val="0"/>
            <a:lumOff val="0"/>
            <a:alpha val="100000"/>
          </a:schemeClr>
        </a:lnRef>
        <a:fillRef idx="1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Time</a:t>
          </a:r>
          <a:endParaRPr lang="zh-CN" altLang="en-US" sz="2800" dirty="0">
            <a:latin typeface="Calibri" panose="020F0502020204030204" charset="0"/>
            <a:cs typeface="Calibri" panose="020F0502020204030204" charset="0"/>
          </a:endParaRPr>
        </a:p>
      </dsp:txBody>
      <dsp:txXfrm>
        <a:off x="0" y="222671"/>
        <a:ext cx="3584459" cy="1433784"/>
      </dsp:txXfrm>
    </dsp:sp>
    <dsp:sp modelId="{916A8F8F-15FC-485E-84EE-8E818AA0A4DF}">
      <dsp:nvSpPr>
        <dsp:cNvPr id="4" name="矩形 3"/>
        <dsp:cNvSpPr/>
      </dsp:nvSpPr>
      <dsp:spPr bwMode="white">
        <a:xfrm>
          <a:off x="0" y="1656454"/>
          <a:ext cx="358445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8016" tIns="128016" rIns="170688" bIns="19202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Fill it with the average of the last and next transaction times of this transaction record</a:t>
          </a:r>
          <a:endParaRPr lang="zh-CN" altLang="en-US" sz="2400" dirty="0">
            <a:solidFill>
              <a:schemeClr val="dk1"/>
            </a:solidFill>
            <a:latin typeface="Calibri" panose="020F0502020204030204" charset="0"/>
            <a:cs typeface="Calibri" panose="020F0502020204030204" charset="0"/>
          </a:endParaRPr>
        </a:p>
      </dsp:txBody>
      <dsp:txXfrm>
        <a:off x="0" y="1656454"/>
        <a:ext cx="3584459" cy="2854800"/>
      </dsp:txXfrm>
    </dsp:sp>
    <dsp:sp modelId="{9A1F9310-0F3E-4AF8-A5AA-405008709724}">
      <dsp:nvSpPr>
        <dsp:cNvPr id="5" name="矩形 4"/>
        <dsp:cNvSpPr/>
      </dsp:nvSpPr>
      <dsp:spPr bwMode="white">
        <a:xfrm>
          <a:off x="4086283" y="222671"/>
          <a:ext cx="3584459" cy="1433784"/>
        </a:xfrm>
        <a:prstGeom prst="rect">
          <a:avLst/>
        </a:prstGeom>
      </dsp:spPr>
      <dsp:style>
        <a:lnRef idx="2">
          <a:schemeClr val="accent1">
            <a:shade val="80000"/>
            <a:hueOff val="-30000"/>
            <a:satOff val="14510"/>
            <a:lumOff val="7451"/>
            <a:alpha val="100000"/>
          </a:schemeClr>
        </a:lnRef>
        <a:fillRef idx="1">
          <a:schemeClr val="accent1">
            <a:shade val="80000"/>
            <a:hueOff val="-30000"/>
            <a:satOff val="14510"/>
            <a:lumOff val="7451"/>
            <a:alpha val="100000"/>
          </a:scheme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Account\ Balance\ Amount</a:t>
          </a:r>
          <a:endParaRPr lang="zh-CN" altLang="en-US" sz="2800" dirty="0">
            <a:latin typeface="Calibri" panose="020F0502020204030204" charset="0"/>
            <a:cs typeface="Calibri" panose="020F0502020204030204" charset="0"/>
          </a:endParaRPr>
        </a:p>
      </dsp:txBody>
      <dsp:txXfrm>
        <a:off x="4086283" y="222671"/>
        <a:ext cx="3584459" cy="1433784"/>
      </dsp:txXfrm>
    </dsp:sp>
    <dsp:sp modelId="{7EF84220-ABE4-4E3F-9D9D-96B46E746501}">
      <dsp:nvSpPr>
        <dsp:cNvPr id="6" name="矩形 5"/>
        <dsp:cNvSpPr/>
      </dsp:nvSpPr>
      <dsp:spPr bwMode="white">
        <a:xfrm>
          <a:off x="4086283" y="1656454"/>
          <a:ext cx="358445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8016" tIns="128016" rIns="170688" bIns="19202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Try to fill these with data from unassigned accounts</a:t>
          </a:r>
          <a:endParaRPr lang="zh-CN" altLang="en-US" sz="2400" dirty="0">
            <a:solidFill>
              <a:schemeClr val="dk1"/>
            </a:solidFill>
            <a:latin typeface="Calibri" panose="020F0502020204030204" charset="0"/>
            <a:cs typeface="Calibri" panose="020F0502020204030204" charset="0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If the fill fails, we consider adding a new row</a:t>
          </a:r>
          <a:endParaRPr lang="zh-CN" altLang="en-US" sz="2400" dirty="0">
            <a:solidFill>
              <a:schemeClr val="dk1"/>
            </a:solidFill>
            <a:latin typeface="Calibri" panose="020F0502020204030204" charset="0"/>
            <a:cs typeface="Calibri" panose="020F0502020204030204" charset="0"/>
          </a:endParaRPr>
        </a:p>
      </dsp:txBody>
      <dsp:txXfrm>
        <a:off x="4086283" y="1656454"/>
        <a:ext cx="3584459" cy="2854800"/>
      </dsp:txXfrm>
    </dsp:sp>
    <dsp:sp modelId="{7F1F5795-6180-4EB1-8865-95C0ABD0B955}">
      <dsp:nvSpPr>
        <dsp:cNvPr id="7" name="矩形 6"/>
        <dsp:cNvSpPr/>
      </dsp:nvSpPr>
      <dsp:spPr bwMode="white">
        <a:xfrm>
          <a:off x="8172566" y="222671"/>
          <a:ext cx="3584459" cy="1433784"/>
        </a:xfrm>
        <a:prstGeom prst="rect">
          <a:avLst/>
        </a:prstGeom>
      </dsp:spPr>
      <dsp:style>
        <a:lnRef idx="2">
          <a:schemeClr val="accent1">
            <a:shade val="80000"/>
            <a:hueOff val="-60000"/>
            <a:satOff val="29020"/>
            <a:lumOff val="14902"/>
            <a:alpha val="100000"/>
          </a:schemeClr>
        </a:lnRef>
        <a:fillRef idx="1">
          <a:schemeClr val="accent1">
            <a:shade val="80000"/>
            <a:hueOff val="-60000"/>
            <a:satOff val="29020"/>
            <a:lumOff val="14902"/>
            <a:alpha val="100000"/>
          </a:scheme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Third Party Account</a:t>
          </a:r>
          <a:endParaRPr lang="zh-CN" altLang="en-US" sz="2800" dirty="0">
            <a:latin typeface="Calibri" panose="020F0502020204030204" charset="0"/>
            <a:cs typeface="Calibri" panose="020F0502020204030204" charset="0"/>
          </a:endParaRPr>
        </a:p>
      </dsp:txBody>
      <dsp:txXfrm>
        <a:off x="8172566" y="222671"/>
        <a:ext cx="3584459" cy="1433784"/>
      </dsp:txXfrm>
    </dsp:sp>
    <dsp:sp modelId="{BBC2218A-9C9C-4D2D-93FC-560E67DE01B9}">
      <dsp:nvSpPr>
        <dsp:cNvPr id="8" name="矩形 7"/>
        <dsp:cNvSpPr/>
      </dsp:nvSpPr>
      <dsp:spPr bwMode="white">
        <a:xfrm>
          <a:off x="8172566" y="1656454"/>
          <a:ext cx="358445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8016" tIns="128016" rIns="170688" bIns="19202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If Account number" is missing, it is filled with 0</a:t>
          </a:r>
          <a:endParaRPr lang="zh-CN" altLang="en-US" sz="2400" dirty="0">
            <a:solidFill>
              <a:schemeClr val="dk1"/>
            </a:solidFill>
            <a:latin typeface="Calibri" panose="020F0502020204030204" charset="0"/>
            <a:cs typeface="Calibri" panose="020F0502020204030204" charset="0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rPr>
            <a:t>If “Account name” is missing, it is filled according to its classification (personal or unknown).</a:t>
          </a:r>
          <a:endParaRPr lang="zh-CN" altLang="en-US" sz="2400" dirty="0">
            <a:solidFill>
              <a:schemeClr val="dk1"/>
            </a:solidFill>
            <a:latin typeface="Calibri" panose="020F0502020204030204" charset="0"/>
            <a:cs typeface="Calibri" panose="020F0502020204030204" charset="0"/>
          </a:endParaRPr>
        </a:p>
      </dsp:txBody>
      <dsp:txXfrm>
        <a:off x="8172566" y="1656454"/>
        <a:ext cx="358445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Text" lastClr="000000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ysClr val="window" lastClr="FFFFFF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Text" lastClr="000000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Text" lastClr="000000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/>
          <p:cNvSpPr/>
          <p:nvPr userDrawn="1"/>
        </p:nvSpPr>
        <p:spPr>
          <a:xfrm>
            <a:off x="0" y="3428998"/>
            <a:ext cx="6096001" cy="342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106"/>
                </a:moveTo>
                <a:lnTo>
                  <a:pt x="21600" y="0"/>
                </a:lnTo>
                <a:lnTo>
                  <a:pt x="0" y="14106"/>
                </a:lnTo>
                <a:lnTo>
                  <a:pt x="0" y="21600"/>
                </a:lnTo>
                <a:lnTo>
                  <a:pt x="10118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" name="Freeform: Shape 18"/>
          <p:cNvSpPr>
            <a:spLocks noGrp="1"/>
          </p:cNvSpPr>
          <p:nvPr>
            <p:ph type="pic" sz="quarter" idx="13"/>
          </p:nvPr>
        </p:nvSpPr>
        <p:spPr>
          <a:xfrm>
            <a:off x="2855526" y="1193800"/>
            <a:ext cx="9336474" cy="5664200"/>
          </a:xfrm>
          <a:custGeom>
            <a:avLst/>
            <a:gdLst>
              <a:gd name="connsiteX0" fmla="*/ 9327827 w 9336474"/>
              <a:gd name="connsiteY0" fmla="*/ 0 h 5664200"/>
              <a:gd name="connsiteX1" fmla="*/ 9336474 w 9336474"/>
              <a:gd name="connsiteY1" fmla="*/ 0 h 5664200"/>
              <a:gd name="connsiteX2" fmla="*/ 9336474 w 9336474"/>
              <a:gd name="connsiteY2" fmla="*/ 5664200 h 5664200"/>
              <a:gd name="connsiteX3" fmla="*/ 7460569 w 9336474"/>
              <a:gd name="connsiteY3" fmla="*/ 5664200 h 5664200"/>
              <a:gd name="connsiteX4" fmla="*/ 5483768 w 9336474"/>
              <a:gd name="connsiteY4" fmla="*/ 5664200 h 5664200"/>
              <a:gd name="connsiteX5" fmla="*/ 0 w 9336474"/>
              <a:gd name="connsiteY5" fmla="*/ 5664200 h 5664200"/>
              <a:gd name="connsiteX6" fmla="*/ 1878398 w 9336474"/>
              <a:gd name="connsiteY6" fmla="*/ 4974585 h 5664200"/>
              <a:gd name="connsiteX7" fmla="*/ 1878398 w 9336474"/>
              <a:gd name="connsiteY7" fmla="*/ 4975861 h 5664200"/>
              <a:gd name="connsiteX8" fmla="*/ 3241566 w 9336474"/>
              <a:gd name="connsiteY8" fmla="*/ 4475106 h 5664200"/>
              <a:gd name="connsiteX9" fmla="*/ 3240475 w 9336474"/>
              <a:gd name="connsiteY9" fmla="*/ 4474527 h 5664200"/>
              <a:gd name="connsiteX10" fmla="*/ 3240475 w 9336474"/>
              <a:gd name="connsiteY10" fmla="*/ 3977029 h 5664200"/>
              <a:gd name="connsiteX11" fmla="*/ 3240475 w 9336474"/>
              <a:gd name="connsiteY11" fmla="*/ 2236923 h 5664200"/>
              <a:gd name="connsiteX12" fmla="*/ 3240475 w 9336474"/>
              <a:gd name="connsiteY12" fmla="*/ 2235198 h 5664200"/>
              <a:gd name="connsiteX13" fmla="*/ 3242396 w 9336474"/>
              <a:gd name="connsiteY13" fmla="*/ 2236218 h 5664200"/>
              <a:gd name="connsiteX14" fmla="*/ 8498274 w 9336474"/>
              <a:gd name="connsiteY14" fmla="*/ 305486 h 5664200"/>
              <a:gd name="connsiteX15" fmla="*/ 8498274 w 9336474"/>
              <a:gd name="connsiteY15" fmla="*/ 304602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6474" h="5664200">
                <a:moveTo>
                  <a:pt x="9327827" y="0"/>
                </a:moveTo>
                <a:lnTo>
                  <a:pt x="9336474" y="0"/>
                </a:lnTo>
                <a:lnTo>
                  <a:pt x="9336474" y="5664200"/>
                </a:lnTo>
                <a:lnTo>
                  <a:pt x="7460569" y="5664200"/>
                </a:lnTo>
                <a:lnTo>
                  <a:pt x="5483768" y="5664200"/>
                </a:lnTo>
                <a:lnTo>
                  <a:pt x="0" y="5664200"/>
                </a:lnTo>
                <a:lnTo>
                  <a:pt x="1878398" y="4974585"/>
                </a:lnTo>
                <a:lnTo>
                  <a:pt x="1878398" y="4975861"/>
                </a:lnTo>
                <a:lnTo>
                  <a:pt x="3241566" y="4475106"/>
                </a:lnTo>
                <a:lnTo>
                  <a:pt x="3240475" y="4474527"/>
                </a:lnTo>
                <a:lnTo>
                  <a:pt x="3240475" y="3977029"/>
                </a:lnTo>
                <a:lnTo>
                  <a:pt x="3240475" y="2236923"/>
                </a:lnTo>
                <a:lnTo>
                  <a:pt x="3240475" y="2235198"/>
                </a:lnTo>
                <a:lnTo>
                  <a:pt x="3242396" y="2236218"/>
                </a:lnTo>
                <a:lnTo>
                  <a:pt x="8498274" y="305486"/>
                </a:lnTo>
                <a:lnTo>
                  <a:pt x="8498274" y="30460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"/>
          <p:cNvSpPr/>
          <p:nvPr/>
        </p:nvSpPr>
        <p:spPr>
          <a:xfrm>
            <a:off x="6095999" y="0"/>
            <a:ext cx="6096001" cy="342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00"/>
                </a:moveTo>
                <a:lnTo>
                  <a:pt x="0" y="21600"/>
                </a:lnTo>
                <a:lnTo>
                  <a:pt x="21600" y="7500"/>
                </a:lnTo>
                <a:lnTo>
                  <a:pt x="21600" y="0"/>
                </a:lnTo>
                <a:lnTo>
                  <a:pt x="1148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3" name="Shape"/>
          <p:cNvSpPr/>
          <p:nvPr/>
        </p:nvSpPr>
        <p:spPr>
          <a:xfrm>
            <a:off x="4733924" y="200023"/>
            <a:ext cx="2707006" cy="1988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17500" y="0"/>
            <a:ext cx="4213225" cy="31369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317500" y="3254847"/>
            <a:ext cx="4213225" cy="1139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Grp="1"/>
          </p:cNvSpPr>
          <p:nvPr>
            <p:ph type="pic" sz="quarter" idx="12"/>
          </p:nvPr>
        </p:nvSpPr>
        <p:spPr>
          <a:xfrm>
            <a:off x="7676197" y="0"/>
            <a:ext cx="4515803" cy="6858000"/>
          </a:xfrm>
          <a:custGeom>
            <a:avLst/>
            <a:gdLst>
              <a:gd name="connsiteX0" fmla="*/ 4515803 w 4515803"/>
              <a:gd name="connsiteY0" fmla="*/ 0 h 6858000"/>
              <a:gd name="connsiteX1" fmla="*/ 4515803 w 4515803"/>
              <a:gd name="connsiteY1" fmla="*/ 6858000 h 6858000"/>
              <a:gd name="connsiteX2" fmla="*/ 0 w 4515803"/>
              <a:gd name="connsiteY2" fmla="*/ 6858000 h 6858000"/>
              <a:gd name="connsiteX3" fmla="*/ 0 w 4515803"/>
              <a:gd name="connsiteY3" fmla="*/ 16592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803" h="6858000">
                <a:moveTo>
                  <a:pt x="4515803" y="0"/>
                </a:moveTo>
                <a:lnTo>
                  <a:pt x="4515803" y="6858000"/>
                </a:lnTo>
                <a:lnTo>
                  <a:pt x="0" y="6858000"/>
                </a:lnTo>
                <a:lnTo>
                  <a:pt x="0" y="165925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583296"/>
            <a:ext cx="47434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63021"/>
            <a:ext cx="47434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1500" y="6356350"/>
            <a:ext cx="313458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Grp="1"/>
          </p:cNvSpPr>
          <p:nvPr>
            <p:ph type="pic" sz="quarter" idx="13"/>
          </p:nvPr>
        </p:nvSpPr>
        <p:spPr>
          <a:xfrm>
            <a:off x="1265238" y="1193800"/>
            <a:ext cx="10926762" cy="5664200"/>
          </a:xfrm>
          <a:custGeom>
            <a:avLst/>
            <a:gdLst>
              <a:gd name="connsiteX0" fmla="*/ 10345529 w 10926762"/>
              <a:gd name="connsiteY0" fmla="*/ 0 h 5664200"/>
              <a:gd name="connsiteX1" fmla="*/ 10926762 w 10926762"/>
              <a:gd name="connsiteY1" fmla="*/ 0 h 5664200"/>
              <a:gd name="connsiteX2" fmla="*/ 10926762 w 10926762"/>
              <a:gd name="connsiteY2" fmla="*/ 3798604 h 5664200"/>
              <a:gd name="connsiteX3" fmla="*/ 5845656 w 10926762"/>
              <a:gd name="connsiteY3" fmla="*/ 5664200 h 5664200"/>
              <a:gd name="connsiteX4" fmla="*/ 0 w 10926762"/>
              <a:gd name="connsiteY4" fmla="*/ 5664200 h 5664200"/>
              <a:gd name="connsiteX5" fmla="*/ 0 w 10926762"/>
              <a:gd name="connsiteY5" fmla="*/ 3798476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62" h="5664200">
                <a:moveTo>
                  <a:pt x="10345529" y="0"/>
                </a:moveTo>
                <a:lnTo>
                  <a:pt x="10926762" y="0"/>
                </a:lnTo>
                <a:lnTo>
                  <a:pt x="10926762" y="3798604"/>
                </a:lnTo>
                <a:lnTo>
                  <a:pt x="5845656" y="5664200"/>
                </a:lnTo>
                <a:lnTo>
                  <a:pt x="0" y="5664200"/>
                </a:lnTo>
                <a:lnTo>
                  <a:pt x="0" y="379847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503552"/>
            <a:ext cx="4895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3278"/>
            <a:ext cx="3600450" cy="95340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/>
          <p:cNvSpPr/>
          <p:nvPr/>
        </p:nvSpPr>
        <p:spPr>
          <a:xfrm>
            <a:off x="561843" y="1"/>
            <a:ext cx="10539796" cy="5287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57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1" name="Shape"/>
          <p:cNvSpPr/>
          <p:nvPr/>
        </p:nvSpPr>
        <p:spPr>
          <a:xfrm>
            <a:off x="0" y="3824215"/>
            <a:ext cx="3265356" cy="239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796"/>
                </a:lnTo>
                <a:lnTo>
                  <a:pt x="0" y="21600"/>
                </a:lnTo>
                <a:lnTo>
                  <a:pt x="21600" y="1079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2" name="Shape"/>
          <p:cNvSpPr/>
          <p:nvPr/>
        </p:nvSpPr>
        <p:spPr>
          <a:xfrm>
            <a:off x="10351246" y="0"/>
            <a:ext cx="1840754" cy="87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858"/>
                </a:moveTo>
                <a:lnTo>
                  <a:pt x="0" y="21600"/>
                </a:lnTo>
                <a:lnTo>
                  <a:pt x="21600" y="4858"/>
                </a:lnTo>
                <a:lnTo>
                  <a:pt x="21600" y="0"/>
                </a:lnTo>
                <a:lnTo>
                  <a:pt x="624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635000"/>
            <a:ext cx="5810250" cy="19854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543300" y="4475163"/>
            <a:ext cx="6681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91642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320157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348665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  <a:endParaRPr lang="en-US" dirty="0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7"/>
          </p:nvPr>
        </p:nvSpPr>
        <p:spPr>
          <a:xfrm>
            <a:off x="9573239" y="19047"/>
            <a:ext cx="2618761" cy="3199649"/>
          </a:xfrm>
          <a:custGeom>
            <a:avLst/>
            <a:gdLst>
              <a:gd name="connsiteX0" fmla="*/ 2618761 w 2618761"/>
              <a:gd name="connsiteY0" fmla="*/ 0 h 3199649"/>
              <a:gd name="connsiteX1" fmla="*/ 2618761 w 2618761"/>
              <a:gd name="connsiteY1" fmla="*/ 2237829 h 3199649"/>
              <a:gd name="connsiteX2" fmla="*/ 0 w 2618761"/>
              <a:gd name="connsiteY2" fmla="*/ 3199649 h 3199649"/>
              <a:gd name="connsiteX3" fmla="*/ 0 w 2618761"/>
              <a:gd name="connsiteY3" fmla="*/ 961821 h 31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8761" h="3199649">
                <a:moveTo>
                  <a:pt x="2618761" y="0"/>
                </a:moveTo>
                <a:lnTo>
                  <a:pt x="2618761" y="2237829"/>
                </a:lnTo>
                <a:lnTo>
                  <a:pt x="0" y="3199649"/>
                </a:lnTo>
                <a:lnTo>
                  <a:pt x="0" y="96182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/>
          <p:cNvSpPr/>
          <p:nvPr/>
        </p:nvSpPr>
        <p:spPr>
          <a:xfrm>
            <a:off x="1649732" y="1"/>
            <a:ext cx="1054227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248" y="21600"/>
                </a:lnTo>
                <a:lnTo>
                  <a:pt x="21600" y="17442"/>
                </a:lnTo>
                <a:lnTo>
                  <a:pt x="21600" y="0"/>
                </a:lnTo>
                <a:lnTo>
                  <a:pt x="6624" y="0"/>
                </a:lnTo>
                <a:lnTo>
                  <a:pt x="0" y="37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3" name="Shape"/>
          <p:cNvSpPr/>
          <p:nvPr/>
        </p:nvSpPr>
        <p:spPr>
          <a:xfrm>
            <a:off x="297180" y="200026"/>
            <a:ext cx="2707958" cy="198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52800" y="365125"/>
            <a:ext cx="8001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821816" y="1825625"/>
            <a:ext cx="953198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821816" y="6356350"/>
            <a:ext cx="2743200" cy="365125"/>
          </a:xfrm>
        </p:spPr>
        <p:txBody>
          <a:bodyPr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7100" y="6356350"/>
            <a:ext cx="3416300" cy="365125"/>
          </a:xfrm>
        </p:spPr>
        <p:txBody>
          <a:bodyPr/>
          <a:lstStyle/>
          <a:p>
            <a:r>
              <a:rPr lang="en-US" dirty="0"/>
              <a:t>Your Footer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/>
          <p:cNvSpPr/>
          <p:nvPr/>
        </p:nvSpPr>
        <p:spPr>
          <a:xfrm>
            <a:off x="9667617" y="4866825"/>
            <a:ext cx="2524383" cy="185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3" name="Shape"/>
          <p:cNvSpPr/>
          <p:nvPr/>
        </p:nvSpPr>
        <p:spPr>
          <a:xfrm>
            <a:off x="10475030" y="4529294"/>
            <a:ext cx="1716970" cy="126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Grp="1"/>
          </p:cNvSpPr>
          <p:nvPr>
            <p:ph type="pic" sz="quarter" idx="12"/>
          </p:nvPr>
        </p:nvSpPr>
        <p:spPr>
          <a:xfrm>
            <a:off x="7676197" y="0"/>
            <a:ext cx="4515803" cy="6858000"/>
          </a:xfrm>
          <a:custGeom>
            <a:avLst/>
            <a:gdLst>
              <a:gd name="connsiteX0" fmla="*/ 4515803 w 4515803"/>
              <a:gd name="connsiteY0" fmla="*/ 0 h 6858000"/>
              <a:gd name="connsiteX1" fmla="*/ 4515803 w 4515803"/>
              <a:gd name="connsiteY1" fmla="*/ 6858000 h 6858000"/>
              <a:gd name="connsiteX2" fmla="*/ 0 w 4515803"/>
              <a:gd name="connsiteY2" fmla="*/ 6858000 h 6858000"/>
              <a:gd name="connsiteX3" fmla="*/ 0 w 4515803"/>
              <a:gd name="connsiteY3" fmla="*/ 16592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803" h="6858000">
                <a:moveTo>
                  <a:pt x="4515803" y="0"/>
                </a:moveTo>
                <a:lnTo>
                  <a:pt x="4515803" y="6858000"/>
                </a:lnTo>
                <a:lnTo>
                  <a:pt x="0" y="6858000"/>
                </a:lnTo>
                <a:lnTo>
                  <a:pt x="0" y="165925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583296"/>
            <a:ext cx="47434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63021"/>
            <a:ext cx="47434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1500" y="6356350"/>
            <a:ext cx="313458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Grp="1"/>
          </p:cNvSpPr>
          <p:nvPr>
            <p:ph type="pic" sz="quarter" idx="13"/>
          </p:nvPr>
        </p:nvSpPr>
        <p:spPr>
          <a:xfrm>
            <a:off x="1265238" y="1193800"/>
            <a:ext cx="10926762" cy="5664200"/>
          </a:xfrm>
          <a:custGeom>
            <a:avLst/>
            <a:gdLst>
              <a:gd name="connsiteX0" fmla="*/ 10345529 w 10926762"/>
              <a:gd name="connsiteY0" fmla="*/ 0 h 5664200"/>
              <a:gd name="connsiteX1" fmla="*/ 10926762 w 10926762"/>
              <a:gd name="connsiteY1" fmla="*/ 0 h 5664200"/>
              <a:gd name="connsiteX2" fmla="*/ 10926762 w 10926762"/>
              <a:gd name="connsiteY2" fmla="*/ 3798604 h 5664200"/>
              <a:gd name="connsiteX3" fmla="*/ 5845656 w 10926762"/>
              <a:gd name="connsiteY3" fmla="*/ 5664200 h 5664200"/>
              <a:gd name="connsiteX4" fmla="*/ 0 w 10926762"/>
              <a:gd name="connsiteY4" fmla="*/ 5664200 h 5664200"/>
              <a:gd name="connsiteX5" fmla="*/ 0 w 10926762"/>
              <a:gd name="connsiteY5" fmla="*/ 3798476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62" h="5664200">
                <a:moveTo>
                  <a:pt x="10345529" y="0"/>
                </a:moveTo>
                <a:lnTo>
                  <a:pt x="10926762" y="0"/>
                </a:lnTo>
                <a:lnTo>
                  <a:pt x="10926762" y="3798604"/>
                </a:lnTo>
                <a:lnTo>
                  <a:pt x="5845656" y="5664200"/>
                </a:lnTo>
                <a:lnTo>
                  <a:pt x="0" y="5664200"/>
                </a:lnTo>
                <a:lnTo>
                  <a:pt x="0" y="379847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503552"/>
            <a:ext cx="4895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3278"/>
            <a:ext cx="3600450" cy="95340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/>
          <p:cNvSpPr/>
          <p:nvPr/>
        </p:nvSpPr>
        <p:spPr>
          <a:xfrm>
            <a:off x="561843" y="1"/>
            <a:ext cx="10539796" cy="5287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57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" name="Shape"/>
          <p:cNvSpPr/>
          <p:nvPr/>
        </p:nvSpPr>
        <p:spPr>
          <a:xfrm>
            <a:off x="0" y="3824215"/>
            <a:ext cx="3265356" cy="239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796"/>
                </a:lnTo>
                <a:lnTo>
                  <a:pt x="0" y="21600"/>
                </a:lnTo>
                <a:lnTo>
                  <a:pt x="21600" y="1079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2" name="Shape"/>
          <p:cNvSpPr/>
          <p:nvPr/>
        </p:nvSpPr>
        <p:spPr>
          <a:xfrm>
            <a:off x="10351246" y="0"/>
            <a:ext cx="1840754" cy="87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858"/>
                </a:moveTo>
                <a:lnTo>
                  <a:pt x="0" y="21600"/>
                </a:lnTo>
                <a:lnTo>
                  <a:pt x="21600" y="4858"/>
                </a:lnTo>
                <a:lnTo>
                  <a:pt x="21600" y="0"/>
                </a:lnTo>
                <a:lnTo>
                  <a:pt x="624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635000"/>
            <a:ext cx="5810250" cy="19854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543300" y="4475163"/>
            <a:ext cx="6681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91642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320157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348665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  <a:endParaRPr lang="en-US" dirty="0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7"/>
          </p:nvPr>
        </p:nvSpPr>
        <p:spPr>
          <a:xfrm>
            <a:off x="9573239" y="19047"/>
            <a:ext cx="2618761" cy="3199649"/>
          </a:xfrm>
          <a:custGeom>
            <a:avLst/>
            <a:gdLst>
              <a:gd name="connsiteX0" fmla="*/ 2618761 w 2618761"/>
              <a:gd name="connsiteY0" fmla="*/ 0 h 3199649"/>
              <a:gd name="connsiteX1" fmla="*/ 2618761 w 2618761"/>
              <a:gd name="connsiteY1" fmla="*/ 2237829 h 3199649"/>
              <a:gd name="connsiteX2" fmla="*/ 0 w 2618761"/>
              <a:gd name="connsiteY2" fmla="*/ 3199649 h 3199649"/>
              <a:gd name="connsiteX3" fmla="*/ 0 w 2618761"/>
              <a:gd name="connsiteY3" fmla="*/ 961821 h 31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8761" h="3199649">
                <a:moveTo>
                  <a:pt x="2618761" y="0"/>
                </a:moveTo>
                <a:lnTo>
                  <a:pt x="2618761" y="2237829"/>
                </a:lnTo>
                <a:lnTo>
                  <a:pt x="0" y="3199649"/>
                </a:lnTo>
                <a:lnTo>
                  <a:pt x="0" y="96182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/>
          <p:cNvSpPr/>
          <p:nvPr userDrawn="1"/>
        </p:nvSpPr>
        <p:spPr>
          <a:xfrm>
            <a:off x="0" y="3428998"/>
            <a:ext cx="6096001" cy="342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106"/>
                </a:moveTo>
                <a:lnTo>
                  <a:pt x="21600" y="0"/>
                </a:lnTo>
                <a:lnTo>
                  <a:pt x="0" y="14106"/>
                </a:lnTo>
                <a:lnTo>
                  <a:pt x="0" y="21600"/>
                </a:lnTo>
                <a:lnTo>
                  <a:pt x="10118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9" name="Freeform: Shape 18"/>
          <p:cNvSpPr>
            <a:spLocks noGrp="1"/>
          </p:cNvSpPr>
          <p:nvPr>
            <p:ph type="pic" sz="quarter" idx="13"/>
          </p:nvPr>
        </p:nvSpPr>
        <p:spPr>
          <a:xfrm>
            <a:off x="2855526" y="1193800"/>
            <a:ext cx="9336474" cy="5664200"/>
          </a:xfrm>
          <a:custGeom>
            <a:avLst/>
            <a:gdLst>
              <a:gd name="connsiteX0" fmla="*/ 9327827 w 9336474"/>
              <a:gd name="connsiteY0" fmla="*/ 0 h 5664200"/>
              <a:gd name="connsiteX1" fmla="*/ 9336474 w 9336474"/>
              <a:gd name="connsiteY1" fmla="*/ 0 h 5664200"/>
              <a:gd name="connsiteX2" fmla="*/ 9336474 w 9336474"/>
              <a:gd name="connsiteY2" fmla="*/ 5664200 h 5664200"/>
              <a:gd name="connsiteX3" fmla="*/ 7460569 w 9336474"/>
              <a:gd name="connsiteY3" fmla="*/ 5664200 h 5664200"/>
              <a:gd name="connsiteX4" fmla="*/ 5483768 w 9336474"/>
              <a:gd name="connsiteY4" fmla="*/ 5664200 h 5664200"/>
              <a:gd name="connsiteX5" fmla="*/ 0 w 9336474"/>
              <a:gd name="connsiteY5" fmla="*/ 5664200 h 5664200"/>
              <a:gd name="connsiteX6" fmla="*/ 1878398 w 9336474"/>
              <a:gd name="connsiteY6" fmla="*/ 4974585 h 5664200"/>
              <a:gd name="connsiteX7" fmla="*/ 1878398 w 9336474"/>
              <a:gd name="connsiteY7" fmla="*/ 4975861 h 5664200"/>
              <a:gd name="connsiteX8" fmla="*/ 3241566 w 9336474"/>
              <a:gd name="connsiteY8" fmla="*/ 4475106 h 5664200"/>
              <a:gd name="connsiteX9" fmla="*/ 3240475 w 9336474"/>
              <a:gd name="connsiteY9" fmla="*/ 4474527 h 5664200"/>
              <a:gd name="connsiteX10" fmla="*/ 3240475 w 9336474"/>
              <a:gd name="connsiteY10" fmla="*/ 3977029 h 5664200"/>
              <a:gd name="connsiteX11" fmla="*/ 3240475 w 9336474"/>
              <a:gd name="connsiteY11" fmla="*/ 2236923 h 5664200"/>
              <a:gd name="connsiteX12" fmla="*/ 3240475 w 9336474"/>
              <a:gd name="connsiteY12" fmla="*/ 2235198 h 5664200"/>
              <a:gd name="connsiteX13" fmla="*/ 3242396 w 9336474"/>
              <a:gd name="connsiteY13" fmla="*/ 2236218 h 5664200"/>
              <a:gd name="connsiteX14" fmla="*/ 8498274 w 9336474"/>
              <a:gd name="connsiteY14" fmla="*/ 305486 h 5664200"/>
              <a:gd name="connsiteX15" fmla="*/ 8498274 w 9336474"/>
              <a:gd name="connsiteY15" fmla="*/ 304602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6474" h="5664200">
                <a:moveTo>
                  <a:pt x="9327827" y="0"/>
                </a:moveTo>
                <a:lnTo>
                  <a:pt x="9336474" y="0"/>
                </a:lnTo>
                <a:lnTo>
                  <a:pt x="9336474" y="5664200"/>
                </a:lnTo>
                <a:lnTo>
                  <a:pt x="7460569" y="5664200"/>
                </a:lnTo>
                <a:lnTo>
                  <a:pt x="5483768" y="5664200"/>
                </a:lnTo>
                <a:lnTo>
                  <a:pt x="0" y="5664200"/>
                </a:lnTo>
                <a:lnTo>
                  <a:pt x="1878398" y="4974585"/>
                </a:lnTo>
                <a:lnTo>
                  <a:pt x="1878398" y="4975861"/>
                </a:lnTo>
                <a:lnTo>
                  <a:pt x="3241566" y="4475106"/>
                </a:lnTo>
                <a:lnTo>
                  <a:pt x="3240475" y="4474527"/>
                </a:lnTo>
                <a:lnTo>
                  <a:pt x="3240475" y="3977029"/>
                </a:lnTo>
                <a:lnTo>
                  <a:pt x="3240475" y="2236923"/>
                </a:lnTo>
                <a:lnTo>
                  <a:pt x="3240475" y="2235198"/>
                </a:lnTo>
                <a:lnTo>
                  <a:pt x="3242396" y="2236218"/>
                </a:lnTo>
                <a:lnTo>
                  <a:pt x="8498274" y="305486"/>
                </a:lnTo>
                <a:lnTo>
                  <a:pt x="8498274" y="30460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"/>
          <p:cNvSpPr/>
          <p:nvPr/>
        </p:nvSpPr>
        <p:spPr>
          <a:xfrm>
            <a:off x="6095999" y="0"/>
            <a:ext cx="6096001" cy="342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00"/>
                </a:moveTo>
                <a:lnTo>
                  <a:pt x="0" y="21600"/>
                </a:lnTo>
                <a:lnTo>
                  <a:pt x="21600" y="7500"/>
                </a:lnTo>
                <a:lnTo>
                  <a:pt x="21600" y="0"/>
                </a:lnTo>
                <a:lnTo>
                  <a:pt x="1148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" name="Shape"/>
          <p:cNvSpPr/>
          <p:nvPr/>
        </p:nvSpPr>
        <p:spPr>
          <a:xfrm>
            <a:off x="4733924" y="200023"/>
            <a:ext cx="2707006" cy="1988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17500" y="0"/>
            <a:ext cx="4213225" cy="31369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317500" y="3254847"/>
            <a:ext cx="4213225" cy="1139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/>
          <p:cNvSpPr/>
          <p:nvPr/>
        </p:nvSpPr>
        <p:spPr>
          <a:xfrm>
            <a:off x="1649732" y="1"/>
            <a:ext cx="1054227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248" y="21600"/>
                </a:lnTo>
                <a:lnTo>
                  <a:pt x="21600" y="17442"/>
                </a:lnTo>
                <a:lnTo>
                  <a:pt x="21600" y="0"/>
                </a:lnTo>
                <a:lnTo>
                  <a:pt x="6624" y="0"/>
                </a:lnTo>
                <a:lnTo>
                  <a:pt x="0" y="37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" name="Shape"/>
          <p:cNvSpPr/>
          <p:nvPr/>
        </p:nvSpPr>
        <p:spPr>
          <a:xfrm>
            <a:off x="297180" y="200026"/>
            <a:ext cx="2707958" cy="198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52800" y="365125"/>
            <a:ext cx="8001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821816" y="1825625"/>
            <a:ext cx="953198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821816" y="6356350"/>
            <a:ext cx="2743200" cy="365125"/>
          </a:xfrm>
        </p:spPr>
        <p:txBody>
          <a:bodyPr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7100" y="6356350"/>
            <a:ext cx="3416300" cy="365125"/>
          </a:xfrm>
        </p:spPr>
        <p:txBody>
          <a:bodyPr/>
          <a:lstStyle/>
          <a:p>
            <a:r>
              <a:rPr lang="en-US" dirty="0"/>
              <a:t>Your Footer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/>
          <p:cNvSpPr/>
          <p:nvPr/>
        </p:nvSpPr>
        <p:spPr>
          <a:xfrm>
            <a:off x="9667617" y="4866825"/>
            <a:ext cx="2524383" cy="185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" name="Shape"/>
          <p:cNvSpPr/>
          <p:nvPr/>
        </p:nvSpPr>
        <p:spPr>
          <a:xfrm>
            <a:off x="10475030" y="4529294"/>
            <a:ext cx="1716970" cy="126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solidFill>
            <a:schemeClr val="tx2"/>
          </a:solidFill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40" y="788035"/>
            <a:ext cx="4578985" cy="3136900"/>
          </a:xfrm>
        </p:spPr>
        <p:txBody>
          <a:bodyPr>
            <a:normAutofit fontScale="90000"/>
          </a:bodyPr>
          <a:lstStyle/>
          <a:p>
            <a:r>
              <a:rPr lang="en-US" sz="4445" b="1" dirty="0"/>
              <a:t>Data Science Practices in Modern Banking: From Transactional Data to Customer Insights</a:t>
            </a:r>
            <a:endParaRPr lang="en-US" sz="4445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00" y="5519420"/>
            <a:ext cx="4213225" cy="1228725"/>
          </a:xfrm>
        </p:spPr>
        <p:txBody>
          <a:bodyPr/>
          <a:lstStyle/>
          <a:p>
            <a:r>
              <a:rPr lang="en-US" dirty="0"/>
              <a:t>Data Science Mini-Project</a:t>
            </a:r>
            <a:endParaRPr lang="en-US" dirty="0"/>
          </a:p>
          <a:p>
            <a:r>
              <a:rPr lang="en-US" altLang="zh-CN" dirty="0"/>
              <a:t>Problem C</a:t>
            </a:r>
            <a:endParaRPr lang="en-US" altLang="zh-CN" dirty="0"/>
          </a:p>
        </p:txBody>
      </p:sp>
      <p:sp>
        <p:nvSpPr>
          <p:cNvPr id="6" name="Shape"/>
          <p:cNvSpPr/>
          <p:nvPr/>
        </p:nvSpPr>
        <p:spPr>
          <a:xfrm>
            <a:off x="4733924" y="4676773"/>
            <a:ext cx="2707006" cy="1988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257415" y="3049905"/>
            <a:ext cx="4344035" cy="3162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b="1" dirty="0">
                <a:solidFill>
                  <a:schemeClr val="bg1"/>
                </a:solidFill>
              </a:rPr>
              <a:t>Group 29</a:t>
            </a:r>
            <a:endParaRPr lang="en-US" sz="11200" b="1" dirty="0">
              <a:solidFill>
                <a:schemeClr val="bg1"/>
              </a:solidFill>
            </a:endParaRPr>
          </a:p>
          <a:p>
            <a:r>
              <a:rPr lang="en-US" sz="11200" dirty="0">
                <a:solidFill>
                  <a:schemeClr val="bg1"/>
                </a:solidFill>
              </a:rPr>
              <a:t>Xiaotong Jin</a:t>
            </a:r>
            <a:endParaRPr lang="en-US" sz="11200" dirty="0">
              <a:solidFill>
                <a:schemeClr val="bg1"/>
              </a:solidFill>
            </a:endParaRPr>
          </a:p>
          <a:p>
            <a:r>
              <a:rPr lang="en-US" sz="11200" dirty="0">
                <a:solidFill>
                  <a:schemeClr val="bg1"/>
                </a:solidFill>
              </a:rPr>
              <a:t>Bojing Hou</a:t>
            </a:r>
            <a:endParaRPr lang="en-US" sz="11200" dirty="0">
              <a:solidFill>
                <a:schemeClr val="bg1"/>
              </a:solidFill>
            </a:endParaRPr>
          </a:p>
          <a:p>
            <a:r>
              <a:rPr lang="en-US" sz="11200" dirty="0">
                <a:solidFill>
                  <a:schemeClr val="bg1"/>
                </a:solidFill>
              </a:rPr>
              <a:t>Jingzhe Gao</a:t>
            </a:r>
            <a:endParaRPr lang="en-US" sz="11200" dirty="0">
              <a:solidFill>
                <a:schemeClr val="bg1"/>
              </a:solidFill>
            </a:endParaRPr>
          </a:p>
          <a:p>
            <a:r>
              <a:rPr lang="en-US" sz="11200" dirty="0">
                <a:solidFill>
                  <a:schemeClr val="bg1"/>
                </a:solidFill>
              </a:rPr>
              <a:t>Taiyu Zhao</a:t>
            </a:r>
            <a:r>
              <a:rPr lang="en-US" dirty="0"/>
              <a:t>Taiyu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302895"/>
            <a:ext cx="8001000" cy="1057275"/>
          </a:xfrm>
        </p:spPr>
        <p:txBody>
          <a:bodyPr/>
          <a:lstStyle/>
          <a:p>
            <a:r>
              <a:rPr lang="en-US" b="1" dirty="0"/>
              <a:t>Daily Consumption Patterns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7060" y="3955415"/>
            <a:ext cx="9531985" cy="2604770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Observation:</a:t>
            </a:r>
            <a:endParaRPr lang="en-US" noProof="1"/>
          </a:p>
          <a:p>
            <a:pPr lvl="1"/>
            <a:r>
              <a:rPr lang="en-US" noProof="1"/>
              <a:t>Income peaks early in the month.</a:t>
            </a:r>
            <a:endParaRPr lang="en-US" noProof="1"/>
          </a:p>
          <a:p>
            <a:pPr lvl="1"/>
            <a:r>
              <a:rPr lang="en-US" noProof="1"/>
              <a:t>Notable dips in financial and lodging expenses during specific months.</a:t>
            </a:r>
            <a:endParaRPr lang="en-US" noProof="1"/>
          </a:p>
          <a:p>
            <a:r>
              <a:rPr lang="en-US" noProof="1"/>
              <a:t>Recommendation: Banks could offer overdraft services before payday.</a:t>
            </a:r>
            <a:endParaRPr lang="en-US" noProof="1"/>
          </a:p>
        </p:txBody>
      </p:sp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075" y="1362075"/>
            <a:ext cx="8942705" cy="25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302895"/>
            <a:ext cx="8001000" cy="1057275"/>
          </a:xfrm>
        </p:spPr>
        <p:txBody>
          <a:bodyPr/>
          <a:lstStyle/>
          <a:p>
            <a:r>
              <a:rPr lang="en-US" b="1" dirty="0"/>
              <a:t>Monthly and Annual Trends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0" y="1858645"/>
            <a:ext cx="4401185" cy="4826635"/>
          </a:xfrm>
        </p:spPr>
        <p:txBody>
          <a:bodyPr>
            <a:normAutofit/>
          </a:bodyPr>
          <a:lstStyle/>
          <a:p>
            <a:r>
              <a:rPr lang="en-US" noProof="1"/>
              <a:t>Observation: </a:t>
            </a:r>
            <a:endParaRPr lang="en-US" noProof="1"/>
          </a:p>
          <a:p>
            <a:pPr lvl="1"/>
            <a:r>
              <a:rPr lang="en-US" noProof="1"/>
              <a:t>Highest spending in January.</a:t>
            </a:r>
            <a:endParaRPr lang="en-US" noProof="1"/>
          </a:p>
          <a:p>
            <a:pPr lvl="1"/>
            <a:r>
              <a:rPr lang="en-US" noProof="1"/>
              <a:t>Highest transaction values in December.</a:t>
            </a:r>
            <a:endParaRPr lang="en-US" noProof="1"/>
          </a:p>
          <a:p>
            <a:pPr lvl="1"/>
            <a:endParaRPr lang="en-US" noProof="1"/>
          </a:p>
          <a:p>
            <a:r>
              <a:rPr lang="en-US" noProof="1"/>
              <a:t>Recommendation: Offer financial planning tools, such as budgeting advice.</a:t>
            </a:r>
            <a:endParaRPr lang="en-US" noProof="1"/>
          </a:p>
        </p:txBody>
      </p:sp>
      <p:pic>
        <p:nvPicPr>
          <p:cNvPr id="3" name="图片 2" descr="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4395" y="1909445"/>
            <a:ext cx="6106160" cy="30702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302895"/>
            <a:ext cx="8001000" cy="1057275"/>
          </a:xfrm>
        </p:spPr>
        <p:txBody>
          <a:bodyPr/>
          <a:lstStyle/>
          <a:p>
            <a:r>
              <a:rPr lang="en-US" b="1" dirty="0"/>
              <a:t>Category Analysis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445" y="1395730"/>
            <a:ext cx="9081770" cy="1548130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 Observation: High spending on health and living services.</a:t>
            </a:r>
            <a:endParaRPr lang="en-US" noProof="1"/>
          </a:p>
          <a:p>
            <a:r>
              <a:rPr lang="en-US" noProof="1"/>
              <a:t> Recommendation: Offer customized health insurance and emergency loans.</a:t>
            </a:r>
            <a:endParaRPr lang="en-US" noProof="1"/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8190" y="2979420"/>
            <a:ext cx="7740650" cy="335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302895"/>
            <a:ext cx="8001000" cy="1057275"/>
          </a:xfrm>
        </p:spPr>
        <p:txBody>
          <a:bodyPr/>
          <a:lstStyle/>
          <a:p>
            <a:r>
              <a:rPr lang="en-US" b="1" dirty="0"/>
              <a:t>Case Study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4050" y="4093845"/>
            <a:ext cx="4103370" cy="235458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noProof="1"/>
              <a:t>Recommendation: Offer automated bill payments and budget tracking.</a:t>
            </a:r>
            <a:endParaRPr lang="en-US" noProof="1"/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48142"/>
          <a:stretch>
            <a:fillRect/>
          </a:stretch>
        </p:blipFill>
        <p:spPr>
          <a:xfrm>
            <a:off x="1990725" y="1553210"/>
            <a:ext cx="5253990" cy="2047240"/>
          </a:xfrm>
          <a:prstGeom prst="rect">
            <a:avLst/>
          </a:prstGeom>
          <a:ln>
            <a:noFill/>
          </a:ln>
        </p:spPr>
      </p:pic>
      <p:pic>
        <p:nvPicPr>
          <p:cNvPr id="6" name="图片 5" descr="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51648"/>
          <a:stretch>
            <a:fillRect/>
          </a:stretch>
        </p:blipFill>
        <p:spPr>
          <a:xfrm>
            <a:off x="5927090" y="3793490"/>
            <a:ext cx="5426710" cy="1971675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/>
        </p:nvSpPr>
        <p:spPr>
          <a:xfrm>
            <a:off x="7456170" y="1487170"/>
            <a:ext cx="4524375" cy="235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noProof="1"/>
              <a:t>Observation: High-volume user with stable high income and regular lifestyle.</a:t>
            </a:r>
            <a:endParaRPr lang="en-US" noProof="1"/>
          </a:p>
          <a:p>
            <a:endParaRPr 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5" grpId="0" build="p"/>
      <p:bldP spid="5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650" y="1408430"/>
            <a:ext cx="6323965" cy="2018030"/>
          </a:xfrm>
        </p:spPr>
        <p:txBody>
          <a:bodyPr>
            <a:normAutofit/>
          </a:bodyPr>
          <a:lstStyle/>
          <a:p>
            <a:r>
              <a:rPr lang="en-US" sz="6665" dirty="0"/>
              <a:t>3. Transaction amount predict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921500" y="4322443"/>
            <a:ext cx="3600450" cy="95340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sym typeface="+mn-ea"/>
              </a:rPr>
              <a:t>– Jingzhe Gao</a:t>
            </a:r>
            <a:endParaRPr lang="en-US" sz="4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Shape"/>
          <p:cNvSpPr/>
          <p:nvPr/>
        </p:nvSpPr>
        <p:spPr>
          <a:xfrm>
            <a:off x="6100230" y="0"/>
            <a:ext cx="6091770" cy="342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00"/>
                </a:moveTo>
                <a:lnTo>
                  <a:pt x="0" y="21600"/>
                </a:lnTo>
                <a:lnTo>
                  <a:pt x="21600" y="7500"/>
                </a:lnTo>
                <a:lnTo>
                  <a:pt x="21600" y="0"/>
                </a:lnTo>
                <a:lnTo>
                  <a:pt x="1148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9" name="Shape"/>
          <p:cNvSpPr/>
          <p:nvPr/>
        </p:nvSpPr>
        <p:spPr>
          <a:xfrm>
            <a:off x="4748620" y="2436707"/>
            <a:ext cx="2705123" cy="1986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795"/>
                </a:lnTo>
                <a:lnTo>
                  <a:pt x="0" y="21600"/>
                </a:lnTo>
                <a:lnTo>
                  <a:pt x="21600" y="1079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Data Columns</a:t>
            </a:r>
            <a:endParaRPr 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63626" y="2818395"/>
            <a:ext cx="807720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Classify transaction locations</a:t>
            </a: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Divide transaction time</a:t>
            </a: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Month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Day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Day of the week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Data normalisation with StandardScaler</a:t>
            </a: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9" name="表格 6"/>
          <p:cNvGraphicFramePr>
            <a:graphicFrameLocks noGrp="1"/>
          </p:cNvGraphicFramePr>
          <p:nvPr/>
        </p:nvGraphicFramePr>
        <p:xfrm>
          <a:off x="302895" y="1775036"/>
          <a:ext cx="115862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35"/>
                <a:gridCol w="1931035"/>
                <a:gridCol w="1931035"/>
                <a:gridCol w="1931035"/>
                <a:gridCol w="1931035"/>
                <a:gridCol w="1931035"/>
              </a:tblGrid>
              <a:tr h="822960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GB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Number</a:t>
                      </a:r>
                      <a:endParaRPr lang="en-GB" altLang="zh-CN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GB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Title</a:t>
                      </a:r>
                      <a:endParaRPr lang="en-GB" altLang="zh-CN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Month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Day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Day of the week</a:t>
                      </a:r>
                      <a:endParaRPr lang="en-US" altLang="zh-C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 user and encode data</a:t>
            </a:r>
            <a:endParaRPr lang="en-US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1332866" y="3245115"/>
            <a:ext cx="80772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Selection the user with the most transaction records for analytical predicting</a:t>
            </a: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Use One-Hot to encode data</a:t>
            </a: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Most columns in the first dataset should be coded with onehot 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 few columns in the second dataset should be coded with onehot to get better results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表格 6"/>
          <p:cNvGraphicFramePr>
            <a:graphicFrameLocks noGrp="1"/>
          </p:cNvGraphicFramePr>
          <p:nvPr/>
        </p:nvGraphicFramePr>
        <p:xfrm>
          <a:off x="1630680" y="1503998"/>
          <a:ext cx="8655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50"/>
                <a:gridCol w="2139950"/>
                <a:gridCol w="1974850"/>
                <a:gridCol w="2148840"/>
                <a:gridCol w="1280160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…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Day_of_week_1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Day_of_week_2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Day_of_week_3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…</a:t>
                      </a:r>
                      <a:endParaRPr lang="en-US" altLang="zh-C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5" grpId="0"/>
      <p:bldP spid="4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models to predict transaction amounts</a:t>
            </a:r>
            <a:endParaRPr lang="en-US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762635" y="1480820"/>
            <a:ext cx="10046970" cy="5083175"/>
            <a:chOff x="1320" y="2332"/>
            <a:chExt cx="15822" cy="8005"/>
          </a:xfrm>
        </p:grpSpPr>
        <p:sp>
          <p:nvSpPr>
            <p:cNvPr id="36" name="圆角矩形 35"/>
            <p:cNvSpPr/>
            <p:nvPr/>
          </p:nvSpPr>
          <p:spPr>
            <a:xfrm>
              <a:off x="7683" y="8933"/>
              <a:ext cx="2859" cy="14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Results</a:t>
              </a:r>
              <a:endParaRPr kumimoji="1" lang="zh-CN" altLang="en-US" dirty="0"/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2697" y="7780"/>
              <a:ext cx="6415" cy="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endCxn id="36" idx="0"/>
            </p:cNvCxnSpPr>
            <p:nvPr/>
          </p:nvCxnSpPr>
          <p:spPr>
            <a:xfrm>
              <a:off x="6083" y="7812"/>
              <a:ext cx="3030" cy="1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 flipH="1">
              <a:off x="9112" y="7812"/>
              <a:ext cx="119" cy="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 flipH="1">
              <a:off x="9018" y="7876"/>
              <a:ext cx="3480" cy="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 flipH="1">
              <a:off x="9112" y="7812"/>
              <a:ext cx="6653" cy="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6777" y="4187"/>
              <a:ext cx="4482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Preprocessed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20" y="6483"/>
              <a:ext cx="2754" cy="1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SVR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87" y="6483"/>
              <a:ext cx="2754" cy="1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Decision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Tree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854" y="6483"/>
              <a:ext cx="2754" cy="1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Random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Forest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1121" y="6517"/>
              <a:ext cx="2754" cy="1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Linear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Regression</a:t>
              </a:r>
              <a:endParaRPr kumimoji="1"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4388" y="6483"/>
              <a:ext cx="2754" cy="1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Neural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Network</a:t>
              </a:r>
              <a:endParaRPr kumimoji="1"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53" y="2332"/>
              <a:ext cx="4482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Original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cxnSp>
          <p:nvCxnSpPr>
            <p:cNvPr id="19" name="直线箭头连接符 15"/>
            <p:cNvCxnSpPr/>
            <p:nvPr/>
          </p:nvCxnSpPr>
          <p:spPr>
            <a:xfrm>
              <a:off x="8994" y="3595"/>
              <a:ext cx="0" cy="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20"/>
            <p:cNvCxnSpPr/>
            <p:nvPr/>
          </p:nvCxnSpPr>
          <p:spPr>
            <a:xfrm flipH="1">
              <a:off x="2556" y="5644"/>
              <a:ext cx="6438" cy="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3"/>
            <p:cNvCxnSpPr>
              <a:endCxn id="12" idx="0"/>
            </p:cNvCxnSpPr>
            <p:nvPr/>
          </p:nvCxnSpPr>
          <p:spPr>
            <a:xfrm flipH="1">
              <a:off x="5964" y="5662"/>
              <a:ext cx="3030" cy="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6"/>
            <p:cNvCxnSpPr>
              <a:endCxn id="13" idx="0"/>
            </p:cNvCxnSpPr>
            <p:nvPr/>
          </p:nvCxnSpPr>
          <p:spPr>
            <a:xfrm>
              <a:off x="8994" y="5662"/>
              <a:ext cx="237" cy="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9"/>
            <p:cNvCxnSpPr>
              <a:endCxn id="15" idx="0"/>
            </p:cNvCxnSpPr>
            <p:nvPr/>
          </p:nvCxnSpPr>
          <p:spPr>
            <a:xfrm>
              <a:off x="8994" y="5662"/>
              <a:ext cx="3504" cy="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32"/>
            <p:cNvCxnSpPr>
              <a:endCxn id="17" idx="0"/>
            </p:cNvCxnSpPr>
            <p:nvPr/>
          </p:nvCxnSpPr>
          <p:spPr>
            <a:xfrm>
              <a:off x="8994" y="5662"/>
              <a:ext cx="6771" cy="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Shape"/>
          <p:cNvSpPr/>
          <p:nvPr/>
        </p:nvSpPr>
        <p:spPr>
          <a:xfrm>
            <a:off x="0" y="0"/>
            <a:ext cx="826800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441"/>
                </a:moveTo>
                <a:lnTo>
                  <a:pt x="21600" y="0"/>
                </a:lnTo>
                <a:lnTo>
                  <a:pt x="11993" y="0"/>
                </a:lnTo>
                <a:lnTo>
                  <a:pt x="0" y="5313"/>
                </a:lnTo>
                <a:lnTo>
                  <a:pt x="0" y="21600"/>
                </a:lnTo>
                <a:lnTo>
                  <a:pt x="7689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0" name="Shape"/>
          <p:cNvSpPr/>
          <p:nvPr/>
        </p:nvSpPr>
        <p:spPr>
          <a:xfrm>
            <a:off x="5724077" y="3009665"/>
            <a:ext cx="3266821" cy="2399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4"/>
                </a:lnTo>
                <a:lnTo>
                  <a:pt x="0" y="21600"/>
                </a:lnTo>
                <a:lnTo>
                  <a:pt x="21600" y="1080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887855"/>
            <a:ext cx="6185535" cy="2562225"/>
          </a:xfrm>
        </p:spPr>
        <p:txBody>
          <a:bodyPr>
            <a:normAutofit fontScale="90000"/>
          </a:bodyPr>
          <a:lstStyle/>
          <a:p>
            <a:r>
              <a:rPr lang="en-US" dirty="0"/>
              <a:t>4. User segmentation and recommendation algorithms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8448040" y="5457190"/>
            <a:ext cx="2972435" cy="683895"/>
          </a:xfrm>
        </p:spPr>
        <p:txBody>
          <a:bodyPr>
            <a:normAutofit lnSpcReduction="20000"/>
          </a:bodyPr>
          <a:p>
            <a:r>
              <a:rPr lang="en-US" sz="4000" dirty="0">
                <a:solidFill>
                  <a:schemeClr val="bg1"/>
                </a:solidFill>
                <a:sym typeface="+mn-ea"/>
              </a:rPr>
              <a:t>– Taiyu Zhao</a:t>
            </a:r>
            <a:endParaRPr lang="en-US" sz="4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build="p"/>
      <p:bldP spid="6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C:/Users/bojing hou/Desktop/12.png12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-345" b="905"/>
          <a:stretch>
            <a:fillRect/>
          </a:stretch>
        </p:blipFill>
        <p:spPr>
          <a:xfrm>
            <a:off x="734695" y="937895"/>
            <a:ext cx="4662805" cy="58248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397500" y="434975"/>
            <a:ext cx="6041390" cy="3602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x-axis is the merchant category.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y-axis represent user accounts.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This heat map reflects how often customers spend money under each category. High consumption frequency reflects the users favor.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brighter the color, the higher the frequency.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1938" y="3986093"/>
            <a:ext cx="4717936" cy="1938020"/>
          </a:xfrm>
          <a:prstGeom prst="rect">
            <a:avLst/>
          </a:prstGeom>
          <a:solidFill>
            <a:srgbClr val="F5F3EF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b="1" dirty="0"/>
              <a:t>In the future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Different methods and criteria of grouping.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Overlap results under different scenarios.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Intersection: more precise.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Concatenation: more extensive.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448310"/>
            <a:ext cx="8001000" cy="1325563"/>
          </a:xfrm>
        </p:spPr>
        <p:txBody>
          <a:bodyPr/>
          <a:lstStyle/>
          <a:p>
            <a:r>
              <a:rPr lang="en-US" b="1" dirty="0"/>
              <a:t>Catalogue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7060" y="2178050"/>
            <a:ext cx="9531985" cy="3178175"/>
          </a:xfrm>
        </p:spPr>
        <p:txBody>
          <a:bodyPr/>
          <a:lstStyle/>
          <a:p>
            <a:r>
              <a:rPr lang="en-US" noProof="1"/>
              <a:t>1. Data preparation</a:t>
            </a:r>
            <a:endParaRPr lang="en-US" noProof="1"/>
          </a:p>
          <a:p>
            <a:r>
              <a:rPr lang="en-US" noProof="1"/>
              <a:t>2. Data visualization</a:t>
            </a:r>
            <a:endParaRPr lang="en-US" noProof="1"/>
          </a:p>
          <a:p>
            <a:r>
              <a:rPr lang="en-US" noProof="1"/>
              <a:t>3. Transaction amount predict</a:t>
            </a:r>
            <a:endParaRPr lang="en-US" noProof="1"/>
          </a:p>
          <a:p>
            <a:r>
              <a:rPr lang="en-US" noProof="1"/>
              <a:t>4. User segmentation and recommendation algorithms</a:t>
            </a:r>
            <a:endParaRPr 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6150610" y="0"/>
            <a:ext cx="6041390" cy="645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x-axis is the customer category.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y-axis represent third-party accounts. 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This heat map reflects how often each customer group spend money in different stores. High consumption frequency reflects the corresponding potential user group.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 brighter the color, the higher the frequency.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Customer accounts were clustered into different groups based on data such  as income, expenses, and balance.</a:t>
            </a:r>
            <a:endParaRPr lang="en-US" altLang="zh-CN"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1810" y="4906645"/>
            <a:ext cx="5049520" cy="1701800"/>
          </a:xfrm>
          <a:prstGeom prst="rect">
            <a:avLst/>
          </a:prstGeom>
          <a:solidFill>
            <a:srgbClr val="F5F3EF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2000" b="1" dirty="0"/>
              <a:t>In the future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Different methods and criteria of grouping.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Overlap results under different scenarios.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Intersection: more precise.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Concatenation: more extensive.</a:t>
            </a:r>
            <a:endParaRPr lang="en-US" altLang="zh-CN" sz="2000" dirty="0"/>
          </a:p>
        </p:txBody>
      </p:sp>
      <p:pic>
        <p:nvPicPr>
          <p:cNvPr id="5" name="内容占位符 4" descr="C:/Users/bojing hou/Desktop/13.png13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-1006" r="-957"/>
          <a:stretch>
            <a:fillRect/>
          </a:stretch>
        </p:blipFill>
        <p:spPr>
          <a:xfrm>
            <a:off x="2300605" y="1296035"/>
            <a:ext cx="3850005" cy="3505835"/>
          </a:xfrm>
          <a:prstGeom prst="rect">
            <a:avLst/>
          </a:prstGeom>
        </p:spPr>
      </p:pic>
      <p:pic>
        <p:nvPicPr>
          <p:cNvPr id="3" name="内容占位符 8" descr="C:/Users/bojing hou/Desktop/11.png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013575" y="4602480"/>
            <a:ext cx="3030220" cy="231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9" grpId="0" bldLvl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Thank You!</a:t>
            </a:r>
            <a:endParaRPr lang="en-US" sz="8800" dirty="0"/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7408545" y="4269105"/>
            <a:ext cx="4324350" cy="1962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Group 29</a:t>
            </a:r>
            <a:endParaRPr lang="en-US" sz="1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Xiaotong Jin   Bojing Hou</a:t>
            </a:r>
            <a:endParaRPr lang="en-US" sz="1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Jingzhe Gao   Taiyu Zhao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4450" y="1408430"/>
            <a:ext cx="6323965" cy="1381760"/>
          </a:xfrm>
        </p:spPr>
        <p:txBody>
          <a:bodyPr/>
          <a:lstStyle/>
          <a:p>
            <a:r>
              <a:rPr lang="en-US" dirty="0"/>
              <a:t>1. Data preparation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921500" y="4322443"/>
            <a:ext cx="3600450" cy="95340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sym typeface="+mn-ea"/>
              </a:rPr>
              <a:t>– Xiaotong Jin</a:t>
            </a:r>
            <a:endParaRPr lang="en-US" sz="4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Shape"/>
          <p:cNvSpPr/>
          <p:nvPr/>
        </p:nvSpPr>
        <p:spPr>
          <a:xfrm>
            <a:off x="6100230" y="0"/>
            <a:ext cx="6091770" cy="342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00"/>
                </a:moveTo>
                <a:lnTo>
                  <a:pt x="0" y="21600"/>
                </a:lnTo>
                <a:lnTo>
                  <a:pt x="21600" y="7500"/>
                </a:lnTo>
                <a:lnTo>
                  <a:pt x="21600" y="0"/>
                </a:lnTo>
                <a:lnTo>
                  <a:pt x="1148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9" name="Shape"/>
          <p:cNvSpPr/>
          <p:nvPr/>
        </p:nvSpPr>
        <p:spPr>
          <a:xfrm>
            <a:off x="4748620" y="2436707"/>
            <a:ext cx="2705123" cy="1986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795"/>
                </a:lnTo>
                <a:lnTo>
                  <a:pt x="0" y="21600"/>
                </a:lnTo>
                <a:lnTo>
                  <a:pt x="21600" y="1079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endParaRPr lang="en-US" b="1" dirty="0"/>
          </a:p>
        </p:txBody>
      </p:sp>
      <p:graphicFrame>
        <p:nvGraphicFramePr>
          <p:cNvPr id="8" name="图示 7"/>
          <p:cNvGraphicFramePr>
            <a:graphicFrameLocks noGrp="1"/>
          </p:cNvGraphicFramePr>
          <p:nvPr/>
        </p:nvGraphicFramePr>
        <p:xfrm>
          <a:off x="1476374" y="1981200"/>
          <a:ext cx="9239251" cy="401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Timestamp Processing</a:t>
            </a:r>
            <a:endParaRPr 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6667" y="1690907"/>
            <a:ext cx="4138582" cy="2686828"/>
          </a:xfrm>
          <a:prstGeom prst="rect">
            <a:avLst/>
          </a:prstGeom>
        </p:spPr>
      </p:pic>
      <p:sp>
        <p:nvSpPr>
          <p:cNvPr id="43" name="箭头: 右 42"/>
          <p:cNvSpPr/>
          <p:nvPr/>
        </p:nvSpPr>
        <p:spPr>
          <a:xfrm>
            <a:off x="5634531" y="2757046"/>
            <a:ext cx="923636" cy="554181"/>
          </a:xfrm>
          <a:prstGeom prst="rightArrow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" lastClr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6117" y="1690907"/>
            <a:ext cx="2773500" cy="268682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04901" y="4841505"/>
            <a:ext cx="8077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Merge the columns: Date and Timestamp</a:t>
            </a:r>
            <a:endParaRPr lang="en-US" altLang="zh-CN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Convert them into ‘datetime’ format</a:t>
            </a:r>
            <a:endParaRPr lang="zh-CN" alt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3" grpId="0" animBg="1"/>
      <p:bldP spid="43" grpId="1" animBg="1"/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Classification</a:t>
            </a:r>
            <a:endParaRPr lang="en-US" b="1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1202546" y="1648779"/>
          <a:ext cx="3581400" cy="4414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/>
        </p:nvSpPr>
        <p:spPr>
          <a:xfrm>
            <a:off x="5687695" y="1353820"/>
            <a:ext cx="5396230" cy="500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</a:t>
            </a:r>
            <a:r>
              <a:rPr lang="en-US" altLang="zh-CN" sz="2000" kern="100" dirty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Class 0: Personal Account or Unknown Account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</a:t>
            </a:r>
            <a:r>
              <a:rPr lang="en-US" altLang="zh-CN" sz="2000" kern="100" dirty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Class 1: Technology &amp; Cultural Development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</a:t>
            </a:r>
            <a:r>
              <a:rPr lang="en-US" altLang="zh-CN" sz="2000" kern="100" dirty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Class 2: Fashion Trend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</a:t>
            </a:r>
            <a:r>
              <a:rPr lang="en-US" altLang="zh-CN" sz="2000" kern="100" dirty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Class 3: Lifestyle &amp; Entertainment Crafts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</a:t>
            </a:r>
            <a:r>
              <a:rPr lang="en-US" altLang="zh-CN" sz="2000" kern="100" dirty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Class 4: Health &amp; Living Services</a:t>
            </a:r>
            <a:endParaRPr lang="en-US" altLang="zh-CN" sz="2000" kern="100" dirty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 Class 5: Dining &amp; Leisure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 Class 6: Comprehensive Retail Market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 Class 7: Active Lifestyle &amp; Fitness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0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• Class 8: Financial Services &amp; Accommodation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Amount Accuracy</a:t>
            </a:r>
            <a:endParaRPr 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1809" y="1761180"/>
            <a:ext cx="7896362" cy="241647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362284" y="1626393"/>
            <a:ext cx="2257425" cy="268605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ysClr val="window" lastClr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645" y="4525010"/>
            <a:ext cx="10715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Sorted all accounts in the dataset by trading time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Deduce the current balance from the previous balance and the current amount</a:t>
            </a:r>
            <a:endParaRPr lang="en-US" altLang="zh-CN" sz="28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Update it to the dataset</a:t>
            </a:r>
            <a:endParaRPr lang="zh-CN" altLang="en-US" sz="2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 animBg="1"/>
      <p:bldP spid="13" grpId="1" animBg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Values</a:t>
            </a:r>
            <a:endParaRPr lang="en-US" b="1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17805" y="1372870"/>
          <a:ext cx="11757025" cy="473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Shape"/>
          <p:cNvSpPr/>
          <p:nvPr/>
        </p:nvSpPr>
        <p:spPr>
          <a:xfrm>
            <a:off x="0" y="0"/>
            <a:ext cx="826800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441"/>
                </a:moveTo>
                <a:lnTo>
                  <a:pt x="21600" y="0"/>
                </a:lnTo>
                <a:lnTo>
                  <a:pt x="11993" y="0"/>
                </a:lnTo>
                <a:lnTo>
                  <a:pt x="0" y="5313"/>
                </a:lnTo>
                <a:lnTo>
                  <a:pt x="0" y="21600"/>
                </a:lnTo>
                <a:lnTo>
                  <a:pt x="7689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0" name="Shape"/>
          <p:cNvSpPr/>
          <p:nvPr/>
        </p:nvSpPr>
        <p:spPr>
          <a:xfrm>
            <a:off x="5724077" y="3009665"/>
            <a:ext cx="3266821" cy="2399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4"/>
                </a:lnTo>
                <a:lnTo>
                  <a:pt x="0" y="21600"/>
                </a:lnTo>
                <a:lnTo>
                  <a:pt x="21600" y="1080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6605" y="2195830"/>
            <a:ext cx="7131050" cy="1127125"/>
          </a:xfrm>
        </p:spPr>
        <p:txBody>
          <a:bodyPr>
            <a:normAutofit/>
          </a:bodyPr>
          <a:lstStyle/>
          <a:p>
            <a:r>
              <a:rPr lang="en-US" dirty="0"/>
              <a:t>2. Data visualization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8448040" y="5457190"/>
            <a:ext cx="2972435" cy="683895"/>
          </a:xfrm>
        </p:spPr>
        <p:txBody>
          <a:bodyPr>
            <a:normAutofit lnSpcReduction="20000"/>
          </a:bodyPr>
          <a:p>
            <a:r>
              <a:rPr lang="en-US" sz="4000" dirty="0">
                <a:solidFill>
                  <a:schemeClr val="bg1"/>
                </a:solidFill>
                <a:sym typeface="+mn-ea"/>
              </a:rPr>
              <a:t>– Bojing Hou</a:t>
            </a:r>
            <a:endParaRPr lang="en-US" sz="4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build="p"/>
      <p:bldP spid="6" grpId="1" build="p"/>
    </p:bldLst>
  </p:timing>
</p:sld>
</file>

<file path=ppt/tags/tag1.xml><?xml version="1.0" encoding="utf-8"?>
<p:tagLst xmlns:p="http://schemas.openxmlformats.org/presentationml/2006/main">
  <p:tag name="commondata" val="eyJoZGlkIjoiNGQwNDRhMjU4YzJmYjUxMDhkYjBkMjUwOWM4MDY2MWUifQ=="/>
</p:tagLst>
</file>

<file path=ppt/theme/theme1.xml><?xml version="1.0" encoding="utf-8"?>
<a:theme xmlns:a="http://schemas.openxmlformats.org/drawingml/2006/main" name="PresentationGO">
  <a:themeElements>
    <a:clrScheme name="Abstract Geometric">
      <a:dk1>
        <a:srgbClr val="484848"/>
      </a:dk1>
      <a:lt1>
        <a:srgbClr val="FFFFFF"/>
      </a:lt1>
      <a:dk2>
        <a:srgbClr val="494949"/>
      </a:dk2>
      <a:lt2>
        <a:srgbClr val="F5F3EF"/>
      </a:lt2>
      <a:accent1>
        <a:srgbClr val="F9B89E"/>
      </a:accent1>
      <a:accent2>
        <a:srgbClr val="F4D0C2"/>
      </a:accent2>
      <a:accent3>
        <a:srgbClr val="F6F2F0"/>
      </a:accent3>
      <a:accent4>
        <a:srgbClr val="C5D6D0"/>
      </a:accent4>
      <a:accent5>
        <a:srgbClr val="5E9494"/>
      </a:accent5>
      <a:accent6>
        <a:srgbClr val="326A71"/>
      </a:accent6>
      <a:hlink>
        <a:srgbClr val="E3C459"/>
      </a:hlink>
      <a:folHlink>
        <a:srgbClr val="E3C45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esentationGO">
  <a:themeElements>
    <a:clrScheme name="Abstract Geometric">
      <a:dk1>
        <a:srgbClr val="484848"/>
      </a:dk1>
      <a:lt1>
        <a:srgbClr val="FFFFFF"/>
      </a:lt1>
      <a:dk2>
        <a:srgbClr val="494949"/>
      </a:dk2>
      <a:lt2>
        <a:srgbClr val="F5F3EF"/>
      </a:lt2>
      <a:accent1>
        <a:srgbClr val="F9B89E"/>
      </a:accent1>
      <a:accent2>
        <a:srgbClr val="F4D0C2"/>
      </a:accent2>
      <a:accent3>
        <a:srgbClr val="F6F2F0"/>
      </a:accent3>
      <a:accent4>
        <a:srgbClr val="C5D6D0"/>
      </a:accent4>
      <a:accent5>
        <a:srgbClr val="5E9494"/>
      </a:accent5>
      <a:accent6>
        <a:srgbClr val="326A71"/>
      </a:accent6>
      <a:hlink>
        <a:srgbClr val="E3C459"/>
      </a:hlink>
      <a:folHlink>
        <a:srgbClr val="E3C45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3543</Words>
  <Application>WPS 演示</Application>
  <PresentationFormat>宽屏</PresentationFormat>
  <Paragraphs>196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等线</vt:lpstr>
      <vt:lpstr>Calibri Light</vt:lpstr>
      <vt:lpstr>微软雅黑</vt:lpstr>
      <vt:lpstr>Arial Unicode MS</vt:lpstr>
      <vt:lpstr>等线 Light</vt:lpstr>
      <vt:lpstr>PresentationGO</vt:lpstr>
      <vt:lpstr>1_PresentationGO</vt:lpstr>
      <vt:lpstr>Title of your Presentation</vt:lpstr>
      <vt:lpstr>Title of your Slide</vt:lpstr>
      <vt:lpstr>Title of your Section</vt:lpstr>
      <vt:lpstr>Title of your Slide</vt:lpstr>
      <vt:lpstr>Data preparation</vt:lpstr>
      <vt:lpstr>Data preparation</vt:lpstr>
      <vt:lpstr>Data preparation</vt:lpstr>
      <vt:lpstr>Transaction Amount Accuracy</vt:lpstr>
      <vt:lpstr>4. User segmentation and recommendation algorithms</vt:lpstr>
      <vt:lpstr>Catalogue</vt:lpstr>
      <vt:lpstr>Daily Consumption Patterns</vt:lpstr>
      <vt:lpstr>Monthly and Annual Trends</vt:lpstr>
      <vt:lpstr>Category Analysis</vt:lpstr>
      <vt:lpstr>1. Data preparation </vt:lpstr>
      <vt:lpstr>Timestamp Processing</vt:lpstr>
      <vt:lpstr>Timestamp Processing</vt:lpstr>
      <vt:lpstr>Filter user and encode data</vt:lpstr>
      <vt:lpstr>Title of your Section</vt:lpstr>
      <vt:lpstr>Catalogue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Practices in Modern Banking: From Transactional Data to Customer Insights</dc:title>
  <dc:creator/>
  <cp:lastModifiedBy>企业用户_1061755810</cp:lastModifiedBy>
  <cp:revision>2</cp:revision>
  <dcterms:created xsi:type="dcterms:W3CDTF">2024-05-08T20:07:48Z</dcterms:created>
  <dcterms:modified xsi:type="dcterms:W3CDTF">2024-05-08T20:12:35Z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7AC6A728E27943EF9C9518D4A5B09033_13</vt:lpwstr>
  </property>
  <property fmtid="{D5CDD505-2E9C-101B-9397-08002B2CF9AE}" pid="3" name="KSOProductBuildVer">
    <vt:lpwstr>2052-12.1.0.16729</vt:lpwstr>
  </property>
</Properties>
</file>