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9" r:id="rId3"/>
    <p:sldId id="262" r:id="rId4"/>
    <p:sldId id="257" r:id="rId5"/>
    <p:sldId id="258" r:id="rId6"/>
    <p:sldId id="267" r:id="rId7"/>
    <p:sldId id="259" r:id="rId8"/>
    <p:sldId id="268" r:id="rId9"/>
    <p:sldId id="264"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C1BDB-E57B-373A-0175-78B1A3A1C8BD}" v="7" dt="2024-03-07T21:28:34.142"/>
    <p1510:client id="{3F7F3B1D-9851-D734-DACE-5EADC78BB3AE}" v="14" dt="2024-03-09T14:20:15.471"/>
    <p1510:client id="{8BA990F7-D1CB-B14F-0A76-A937D27C4B3D}" v="20" dt="2024-03-08T19:07:55.550"/>
    <p1510:client id="{8D1D366A-16A4-3319-FD9D-31B7A026DE9D}" v="19" dt="2024-03-09T21:03:05.790"/>
    <p1510:client id="{A2652211-35B8-21A0-BD8F-48F143985D06}" v="959" dt="2024-03-08T13:30:22.307"/>
    <p1510:client id="{A4F74AEF-2A1D-E165-6A47-AEA54708B5C5}" v="205" dt="2024-03-08T15:26:54.054"/>
    <p1510:client id="{D2BB1B47-C04E-4617-A5F0-53D1D2ACA3A9}" v="2012" dt="2024-03-08T14:46:56.153"/>
    <p1510:client id="{EE240FCE-080D-67BB-412E-FF01F9F880A7}" v="22" dt="2024-03-09T21:05:51.128"/>
    <p1510:client id="{EE5D0A59-8BBF-50AE-DE0C-EE66A7503D59}" v="18" dt="2024-03-08T13:26:48.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6D5F-FF1F-4B09-9437-E8963CF8C63E}" type="datetimeFigureOut">
              <a:t>3/9/2024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4271-6745-41BB-942D-B0A678EC3E38}" type="slidenum">
              <a:t>‹#›</a:t>
            </a:fld>
            <a:endParaRPr lang="en-US"/>
          </a:p>
        </p:txBody>
      </p:sp>
    </p:spTree>
    <p:extLst>
      <p:ext uri="{BB962C8B-B14F-4D97-AF65-F5344CB8AC3E}">
        <p14:creationId xmlns:p14="http://schemas.microsoft.com/office/powerpoint/2010/main" val="6471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664271-6745-41BB-942D-B0A678EC3E38}" type="slidenum">
              <a:rPr lang="en-GB" smtClean="0"/>
              <a:t>3</a:t>
            </a:fld>
            <a:endParaRPr lang="en-GB"/>
          </a:p>
        </p:txBody>
      </p:sp>
    </p:spTree>
    <p:extLst>
      <p:ext uri="{BB962C8B-B14F-4D97-AF65-F5344CB8AC3E}">
        <p14:creationId xmlns:p14="http://schemas.microsoft.com/office/powerpoint/2010/main" val="126569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heatmap shows the top five businesses in each holiday, people tend to spend money on PUB and BAR on Good Friday and Boxing Day. This finding suggests that there is a cultural association between celebration and parties with alcoholic beverages. </a:t>
            </a:r>
          </a:p>
          <a:p>
            <a:r>
              <a:rPr lang="en-US"/>
              <a:t>Clearly, people allocate a portion of their expenditure toward these specific businesses. Recognizing alcohol-related spending throughout the year can make us market suitable strategies for customer preference.</a:t>
            </a:r>
            <a:endParaRPr lang="en-US">
              <a:cs typeface="Calibri"/>
            </a:endParaRPr>
          </a:p>
          <a:p>
            <a:endParaRPr lang="en-US">
              <a:cs typeface="Calibri"/>
            </a:endParaRPr>
          </a:p>
          <a:p>
            <a:r>
              <a:rPr lang="en-US"/>
              <a:t>Not only holiday but alcohol-related businesses also still gain a lot of money from people in weekend followed by restaurant/takeaway and supermarket, suggest distinct consumer behaviors based on day of the week. On weekends, people tend to socialize, leading to increased spending on alcohol-related establishment and dining out.</a:t>
            </a:r>
            <a:endParaRPr lang="en-US">
              <a:cs typeface="Calibri"/>
            </a:endParaRPr>
          </a:p>
          <a:p>
            <a:endParaRPr lang="en-US"/>
          </a:p>
          <a:p>
            <a:r>
              <a:rPr lang="en-US"/>
              <a:t>In contrast, weekdays a shift towards practical spending, notably at supermarkets, as individuals prioritize routine purchases and necessities. </a:t>
            </a:r>
            <a:endParaRPr lang="en-US">
              <a:cs typeface="Calibri" panose="020F0502020204030204"/>
            </a:endParaRPr>
          </a:p>
          <a:p>
            <a:r>
              <a:rPr lang="en-US">
                <a:cs typeface="Calibri" panose="020F0502020204030204"/>
              </a:rPr>
              <a:t>To understand more on customer, let's see the RFM score in the next slide.</a:t>
            </a:r>
          </a:p>
          <a:p>
            <a:endParaRPr lang="en-US">
              <a:cs typeface="Calibri" panose="020F0502020204030204"/>
            </a:endParaRPr>
          </a:p>
          <a:p>
            <a:r>
              <a:rPr lang="en-US">
                <a:cs typeface="Calibri" panose="020F0502020204030204"/>
              </a:rPr>
              <a:t>TO DO: </a:t>
            </a:r>
            <a:r>
              <a:rPr lang="en-US" b="0">
                <a:cs typeface="Calibri" panose="020F0502020204030204"/>
              </a:rPr>
              <a:t>Add valentines day spending to first figure + plot merchant categories on y-axis.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D6664271-6745-41BB-942D-B0A678EC3E38}" type="slidenum">
              <a:t>4</a:t>
            </a:fld>
            <a:endParaRPr lang="en-US"/>
          </a:p>
        </p:txBody>
      </p:sp>
    </p:spTree>
    <p:extLst>
      <p:ext uri="{BB962C8B-B14F-4D97-AF65-F5344CB8AC3E}">
        <p14:creationId xmlns:p14="http://schemas.microsoft.com/office/powerpoint/2010/main" val="926398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a typeface="Calibri"/>
                <a:cs typeface="Calibri"/>
              </a:rPr>
              <a:t>In customer segmentation, we</a:t>
            </a:r>
            <a:r>
              <a:rPr lang="en-US" b="1" dirty="0"/>
              <a:t> start with Feature engineering method </a:t>
            </a:r>
            <a:endParaRPr lang="en-US" b="1" dirty="0">
              <a:ea typeface="Calibri"/>
              <a:cs typeface="Calibri"/>
            </a:endParaRPr>
          </a:p>
          <a:p>
            <a:endParaRPr lang="en-US" b="1"/>
          </a:p>
          <a:p>
            <a:r>
              <a:rPr lang="en-US" b="1"/>
              <a:t>From the given 4 column, we have two method  to create more feature</a:t>
            </a:r>
          </a:p>
          <a:p>
            <a:r>
              <a:rPr lang="en-US" b="1"/>
              <a:t>The first one is that we span each unique value in the '</a:t>
            </a:r>
            <a:r>
              <a:rPr lang="en-US" b="1" err="1"/>
              <a:t>to_randomly_generated_account</a:t>
            </a:r>
            <a:r>
              <a:rPr lang="en-US" b="1"/>
              <a:t>' column into unique category column</a:t>
            </a:r>
            <a:endParaRPr lang="en-US"/>
          </a:p>
          <a:p>
            <a:r>
              <a:rPr lang="en-US" b="1"/>
              <a:t>The second we use the top N category column</a:t>
            </a:r>
          </a:p>
          <a:p>
            <a:endParaRPr lang="en-US" b="1"/>
          </a:p>
          <a:p>
            <a:r>
              <a:rPr lang="en-US" b="1"/>
              <a:t>After we find the appropriate feature, then we aggregate volume of transactions by using summation, average and also normalized spend for each account. However I found that normalized data give the less score compared to normal data, and there is a better result when we used summation rather than average </a:t>
            </a:r>
          </a:p>
          <a:p>
            <a:endParaRPr lang="en-US" b="1"/>
          </a:p>
          <a:p>
            <a:r>
              <a:rPr lang="en-US" b="1"/>
              <a:t>Moreover, we also try to use PCA to reduce the dimension in our feature and the result do no different between using and not using PCA to reduce feature</a:t>
            </a:r>
          </a:p>
          <a:p>
            <a:endParaRPr lang="en-US" b="1"/>
          </a:p>
          <a:p>
            <a:endParaRPr lang="en-US" b="1"/>
          </a:p>
          <a:p>
            <a:r>
              <a:rPr lang="en-US" b="1"/>
              <a:t>After, we finished the Feature engineering method we then select 4 model to clustering the transaction data which are  K-Means, DBSCAN, OPTICS, HDBSCAN. Most of the result shows that HDBSCAN can do better when we are tuning the best fit parameter to that model by using Grid-searching</a:t>
            </a:r>
          </a:p>
          <a:p>
            <a:endParaRPr lang="en-US" b="1"/>
          </a:p>
          <a:p>
            <a:r>
              <a:rPr lang="en-US" b="1"/>
              <a:t>For Evaluation metrics, we use silhouette score. The best score that we have for now is 0.52 in HDBSCAN with the top n category column per customer feature  </a:t>
            </a:r>
            <a:endParaRPr lang="en-US" b="1">
              <a:cs typeface="Calibri"/>
            </a:endParaRPr>
          </a:p>
          <a:p>
            <a:endParaRPr lang="en-US" b="1"/>
          </a:p>
          <a:p>
            <a:endParaRPr lang="en-US" b="1"/>
          </a:p>
          <a:p>
            <a:endParaRPr lang="en-US" b="1"/>
          </a:p>
          <a:p>
            <a:endParaRPr lang="en-US" b="1"/>
          </a:p>
          <a:p>
            <a:endParaRPr lang="en-US" b="1"/>
          </a:p>
          <a:p>
            <a:endParaRPr lang="en-US" b="1"/>
          </a:p>
          <a:p>
            <a:endParaRPr lang="en-US" b="1">
              <a:cs typeface="Calibri"/>
            </a:endParaRPr>
          </a:p>
        </p:txBody>
      </p:sp>
      <p:sp>
        <p:nvSpPr>
          <p:cNvPr id="4" name="Slide Number Placeholder 3"/>
          <p:cNvSpPr>
            <a:spLocks noGrp="1"/>
          </p:cNvSpPr>
          <p:nvPr>
            <p:ph type="sldNum" sz="quarter" idx="5"/>
          </p:nvPr>
        </p:nvSpPr>
        <p:spPr/>
        <p:txBody>
          <a:bodyPr/>
          <a:lstStyle/>
          <a:p>
            <a:fld id="{D6664271-6745-41BB-942D-B0A678EC3E38}" type="slidenum">
              <a:rPr lang="en-US"/>
              <a:t>7</a:t>
            </a:fld>
            <a:endParaRPr lang="en-US"/>
          </a:p>
        </p:txBody>
      </p:sp>
    </p:spTree>
    <p:extLst>
      <p:ext uri="{BB962C8B-B14F-4D97-AF65-F5344CB8AC3E}">
        <p14:creationId xmlns:p14="http://schemas.microsoft.com/office/powerpoint/2010/main" val="79394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6951" y="735313"/>
            <a:ext cx="9144000" cy="2387600"/>
          </a:xfrm>
        </p:spPr>
        <p:txBody>
          <a:bodyPr/>
          <a:lstStyle/>
          <a:p>
            <a:r>
              <a:rPr lang="en-US" b="1">
                <a:cs typeface="Calibri Light"/>
              </a:rPr>
              <a:t>Transactional Data Analysis</a:t>
            </a:r>
          </a:p>
        </p:txBody>
      </p:sp>
      <p:sp>
        <p:nvSpPr>
          <p:cNvPr id="3" name="Subtitle 2"/>
          <p:cNvSpPr>
            <a:spLocks noGrp="1"/>
          </p:cNvSpPr>
          <p:nvPr>
            <p:ph type="subTitle" idx="1"/>
          </p:nvPr>
        </p:nvSpPr>
        <p:spPr>
          <a:xfrm>
            <a:off x="1366762" y="4146323"/>
            <a:ext cx="9144000" cy="1655762"/>
          </a:xfrm>
        </p:spPr>
        <p:txBody>
          <a:bodyPr vert="horz" lIns="91440" tIns="45720" rIns="91440" bIns="45720" rtlCol="0" anchor="t">
            <a:normAutofit fontScale="77500" lnSpcReduction="20000"/>
          </a:bodyPr>
          <a:lstStyle/>
          <a:p>
            <a:pPr algn="r"/>
            <a:r>
              <a:rPr lang="en-US">
                <a:cs typeface="Calibri"/>
              </a:rPr>
              <a:t>Presentation by : Group 38                            </a:t>
            </a:r>
            <a:endParaRPr lang="en-US"/>
          </a:p>
          <a:p>
            <a:pPr algn="r"/>
            <a:r>
              <a:rPr lang="en-US">
                <a:cs typeface="Calibri"/>
              </a:rPr>
              <a:t>Team Members : Don Joseph                        </a:t>
            </a:r>
          </a:p>
          <a:p>
            <a:pPr algn="r"/>
            <a:r>
              <a:rPr lang="en-US">
                <a:cs typeface="Calibri"/>
              </a:rPr>
              <a:t>           Rajasree Rajan Unnithan</a:t>
            </a:r>
          </a:p>
          <a:p>
            <a:pPr algn="r"/>
            <a:r>
              <a:rPr lang="en-US">
                <a:cs typeface="Calibri"/>
              </a:rPr>
              <a:t>Isarapon Prasertstid        </a:t>
            </a:r>
          </a:p>
          <a:p>
            <a:pPr algn="r"/>
            <a:r>
              <a:rPr lang="en-US">
                <a:cs typeface="Calibri"/>
              </a:rPr>
              <a:t>Xinyue Zheng                   </a:t>
            </a:r>
          </a:p>
          <a:p>
            <a:endParaRPr lang="en-US">
              <a:cs typeface="Calibri"/>
            </a:endParaRPr>
          </a:p>
        </p:txBody>
      </p:sp>
      <p:pic>
        <p:nvPicPr>
          <p:cNvPr id="4" name="Picture 3" descr="A logo of university of bristol&#10;&#10;Description automatically generated">
            <a:extLst>
              <a:ext uri="{FF2B5EF4-FFF2-40B4-BE49-F238E27FC236}">
                <a16:creationId xmlns:a16="http://schemas.microsoft.com/office/drawing/2014/main" id="{AB1F9748-EE71-AEA7-18A8-17BF699EF49C}"/>
              </a:ext>
            </a:extLst>
          </p:cNvPr>
          <p:cNvPicPr>
            <a:picLocks noChangeAspect="1"/>
          </p:cNvPicPr>
          <p:nvPr/>
        </p:nvPicPr>
        <p:blipFill rotWithShape="1">
          <a:blip r:embed="rId2"/>
          <a:srcRect r="347" b="5172"/>
          <a:stretch/>
        </p:blipFill>
        <p:spPr>
          <a:xfrm>
            <a:off x="9698794" y="111427"/>
            <a:ext cx="2385970" cy="925835"/>
          </a:xfrm>
          <a:prstGeom prst="rect">
            <a:avLst/>
          </a:prstGeom>
        </p:spPr>
      </p:pic>
      <p:pic>
        <p:nvPicPr>
          <p:cNvPr id="5" name="Picture 4" descr="A black and silver horse logo&#10;&#10;Description automatically generated">
            <a:extLst>
              <a:ext uri="{FF2B5EF4-FFF2-40B4-BE49-F238E27FC236}">
                <a16:creationId xmlns:a16="http://schemas.microsoft.com/office/drawing/2014/main" id="{4D68845F-93E1-5D1C-2758-A4238F8179B8}"/>
              </a:ext>
            </a:extLst>
          </p:cNvPr>
          <p:cNvPicPr>
            <a:picLocks noChangeAspect="1"/>
          </p:cNvPicPr>
          <p:nvPr/>
        </p:nvPicPr>
        <p:blipFill>
          <a:blip r:embed="rId3"/>
          <a:stretch>
            <a:fillRect/>
          </a:stretch>
        </p:blipFill>
        <p:spPr>
          <a:xfrm>
            <a:off x="372785" y="1478764"/>
            <a:ext cx="2203267" cy="220326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4F3E-7BC9-6B67-1D61-E4D6F45850A8}"/>
              </a:ext>
            </a:extLst>
          </p:cNvPr>
          <p:cNvSpPr>
            <a:spLocks noGrp="1"/>
          </p:cNvSpPr>
          <p:nvPr>
            <p:ph type="title"/>
          </p:nvPr>
        </p:nvSpPr>
        <p:spPr>
          <a:xfrm>
            <a:off x="838200" y="2759982"/>
            <a:ext cx="10515600" cy="1325563"/>
          </a:xfrm>
        </p:spPr>
        <p:txBody>
          <a:bodyPr/>
          <a:lstStyle/>
          <a:p>
            <a:pPr algn="ctr"/>
            <a:r>
              <a:rPr lang="en-US" b="1" dirty="0">
                <a:cs typeface="Calibri Light"/>
              </a:rPr>
              <a:t>Questions ???</a:t>
            </a:r>
          </a:p>
        </p:txBody>
      </p:sp>
    </p:spTree>
    <p:extLst>
      <p:ext uri="{BB962C8B-B14F-4D97-AF65-F5344CB8AC3E}">
        <p14:creationId xmlns:p14="http://schemas.microsoft.com/office/powerpoint/2010/main" val="323040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4F3E-7BC9-6B67-1D61-E4D6F45850A8}"/>
              </a:ext>
            </a:extLst>
          </p:cNvPr>
          <p:cNvSpPr>
            <a:spLocks noGrp="1"/>
          </p:cNvSpPr>
          <p:nvPr>
            <p:ph type="title"/>
          </p:nvPr>
        </p:nvSpPr>
        <p:spPr>
          <a:xfrm>
            <a:off x="838200" y="2759982"/>
            <a:ext cx="10515600" cy="1325563"/>
          </a:xfrm>
        </p:spPr>
        <p:txBody>
          <a:bodyPr/>
          <a:lstStyle/>
          <a:p>
            <a:pPr algn="ctr"/>
            <a:r>
              <a:rPr lang="en-US" b="1" dirty="0">
                <a:cs typeface="Calibri Light"/>
              </a:rPr>
              <a:t>Thank You</a:t>
            </a:r>
            <a:endParaRPr lang="en-US" dirty="0"/>
          </a:p>
        </p:txBody>
      </p:sp>
    </p:spTree>
    <p:extLst>
      <p:ext uri="{BB962C8B-B14F-4D97-AF65-F5344CB8AC3E}">
        <p14:creationId xmlns:p14="http://schemas.microsoft.com/office/powerpoint/2010/main" val="71723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892FF74-4D88-11F7-9BF7-819EEF08565B}"/>
              </a:ext>
            </a:extLst>
          </p:cNvPr>
          <p:cNvPicPr>
            <a:picLocks noChangeAspect="1"/>
          </p:cNvPicPr>
          <p:nvPr/>
        </p:nvPicPr>
        <p:blipFill rotWithShape="1">
          <a:blip r:embed="rId2"/>
          <a:srcRect t="5451" r="2199" b="3773"/>
          <a:stretch/>
        </p:blipFill>
        <p:spPr>
          <a:xfrm>
            <a:off x="642938" y="817563"/>
            <a:ext cx="6238875" cy="4105275"/>
          </a:xfrm>
          <a:prstGeom prst="rect">
            <a:avLst/>
          </a:prstGeom>
        </p:spPr>
      </p:pic>
      <p:pic>
        <p:nvPicPr>
          <p:cNvPr id="5" name="Picture 4" descr="A chart with red and blue squares&#10;&#10;Description automatically generated">
            <a:extLst>
              <a:ext uri="{FF2B5EF4-FFF2-40B4-BE49-F238E27FC236}">
                <a16:creationId xmlns:a16="http://schemas.microsoft.com/office/drawing/2014/main" id="{32063D85-42DB-9FFA-D9F1-489A0DB2BDDE}"/>
              </a:ext>
            </a:extLst>
          </p:cNvPr>
          <p:cNvPicPr>
            <a:picLocks noChangeAspect="1"/>
          </p:cNvPicPr>
          <p:nvPr/>
        </p:nvPicPr>
        <p:blipFill>
          <a:blip r:embed="rId3"/>
          <a:stretch>
            <a:fillRect/>
          </a:stretch>
        </p:blipFill>
        <p:spPr>
          <a:xfrm>
            <a:off x="6956425" y="817563"/>
            <a:ext cx="4591050" cy="4105275"/>
          </a:xfrm>
          <a:prstGeom prst="rect">
            <a:avLst/>
          </a:prstGeom>
        </p:spPr>
      </p:pic>
      <p:sp>
        <p:nvSpPr>
          <p:cNvPr id="12" name="Title 1">
            <a:extLst>
              <a:ext uri="{FF2B5EF4-FFF2-40B4-BE49-F238E27FC236}">
                <a16:creationId xmlns:a16="http://schemas.microsoft.com/office/drawing/2014/main" id="{08F0BA93-8A37-57BB-DD84-976CC013EABA}"/>
              </a:ext>
            </a:extLst>
          </p:cNvPr>
          <p:cNvSpPr txBox="1">
            <a:spLocks/>
          </p:cNvSpPr>
          <p:nvPr/>
        </p:nvSpPr>
        <p:spPr>
          <a:xfrm>
            <a:off x="436476" y="310757"/>
            <a:ext cx="10515600" cy="791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a:cs typeface="Calibri Light"/>
              </a:rPr>
              <a:t>Category-wise spending trends</a:t>
            </a:r>
          </a:p>
          <a:p>
            <a:endParaRPr lang="en-US" sz="2600" b="1">
              <a:cs typeface="Calibri Light"/>
            </a:endParaRPr>
          </a:p>
        </p:txBody>
      </p:sp>
    </p:spTree>
    <p:extLst>
      <p:ext uri="{BB962C8B-B14F-4D97-AF65-F5344CB8AC3E}">
        <p14:creationId xmlns:p14="http://schemas.microsoft.com/office/powerpoint/2010/main" val="276555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8D4B-85A8-A8D7-8961-347253A0C039}"/>
              </a:ext>
            </a:extLst>
          </p:cNvPr>
          <p:cNvSpPr>
            <a:spLocks noGrp="1"/>
          </p:cNvSpPr>
          <p:nvPr>
            <p:ph type="title"/>
          </p:nvPr>
        </p:nvSpPr>
        <p:spPr>
          <a:xfrm>
            <a:off x="436476" y="310757"/>
            <a:ext cx="10515600" cy="791427"/>
          </a:xfrm>
        </p:spPr>
        <p:txBody>
          <a:bodyPr>
            <a:normAutofit/>
          </a:bodyPr>
          <a:lstStyle/>
          <a:p>
            <a:r>
              <a:rPr lang="en-US" sz="2600" b="1" dirty="0">
                <a:cs typeface="Calibri Light"/>
              </a:rPr>
              <a:t>Category-wise spending trends</a:t>
            </a:r>
          </a:p>
        </p:txBody>
      </p:sp>
      <p:grpSp>
        <p:nvGrpSpPr>
          <p:cNvPr id="5" name="Group 4">
            <a:extLst>
              <a:ext uri="{FF2B5EF4-FFF2-40B4-BE49-F238E27FC236}">
                <a16:creationId xmlns:a16="http://schemas.microsoft.com/office/drawing/2014/main" id="{3555DE49-80F0-2C61-FB9F-F1A4588F4BF3}"/>
              </a:ext>
            </a:extLst>
          </p:cNvPr>
          <p:cNvGrpSpPr/>
          <p:nvPr/>
        </p:nvGrpSpPr>
        <p:grpSpPr>
          <a:xfrm>
            <a:off x="96728" y="1563378"/>
            <a:ext cx="5897621" cy="3268090"/>
            <a:chOff x="6229368" y="1715766"/>
            <a:chExt cx="5897621" cy="3268090"/>
          </a:xfrm>
        </p:grpSpPr>
        <p:pic>
          <p:nvPicPr>
            <p:cNvPr id="11" name="Picture 10" descr="A graph of different colored lines&#10;&#10;Description automatically generated">
              <a:extLst>
                <a:ext uri="{FF2B5EF4-FFF2-40B4-BE49-F238E27FC236}">
                  <a16:creationId xmlns:a16="http://schemas.microsoft.com/office/drawing/2014/main" id="{BA97723B-74A4-ECA9-B607-68FBE1F8CAD1}"/>
                </a:ext>
              </a:extLst>
            </p:cNvPr>
            <p:cNvPicPr>
              <a:picLocks noChangeAspect="1"/>
            </p:cNvPicPr>
            <p:nvPr/>
          </p:nvPicPr>
          <p:blipFill>
            <a:blip r:embed="rId3"/>
            <a:stretch>
              <a:fillRect/>
            </a:stretch>
          </p:blipFill>
          <p:spPr>
            <a:xfrm>
              <a:off x="6229368" y="1715766"/>
              <a:ext cx="4961660" cy="3268090"/>
            </a:xfrm>
            <a:prstGeom prst="rect">
              <a:avLst/>
            </a:prstGeom>
          </p:spPr>
        </p:pic>
        <p:pic>
          <p:nvPicPr>
            <p:cNvPr id="13" name="Picture 12" descr="A list of items on a white background&#10;&#10;Description automatically generated">
              <a:extLst>
                <a:ext uri="{FF2B5EF4-FFF2-40B4-BE49-F238E27FC236}">
                  <a16:creationId xmlns:a16="http://schemas.microsoft.com/office/drawing/2014/main" id="{81676E4A-103D-0B74-96C7-2FA0B163CE93}"/>
                </a:ext>
              </a:extLst>
            </p:cNvPr>
            <p:cNvPicPr>
              <a:picLocks noChangeAspect="1"/>
            </p:cNvPicPr>
            <p:nvPr/>
          </p:nvPicPr>
          <p:blipFill>
            <a:blip r:embed="rId4"/>
            <a:stretch>
              <a:fillRect/>
            </a:stretch>
          </p:blipFill>
          <p:spPr>
            <a:xfrm>
              <a:off x="11192631" y="1854654"/>
              <a:ext cx="934358" cy="1794027"/>
            </a:xfrm>
            <a:prstGeom prst="rect">
              <a:avLst/>
            </a:prstGeom>
          </p:spPr>
        </p:pic>
        <p:sp>
          <p:nvSpPr>
            <p:cNvPr id="18" name="Oval 17">
              <a:extLst>
                <a:ext uri="{FF2B5EF4-FFF2-40B4-BE49-F238E27FC236}">
                  <a16:creationId xmlns:a16="http://schemas.microsoft.com/office/drawing/2014/main" id="{78CA9C71-AC67-A1D7-DC6F-8DC764B87FE8}"/>
                </a:ext>
              </a:extLst>
            </p:cNvPr>
            <p:cNvSpPr/>
            <p:nvPr/>
          </p:nvSpPr>
          <p:spPr>
            <a:xfrm>
              <a:off x="7219516" y="4449914"/>
              <a:ext cx="2830285" cy="53218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A screenshot of a calendar&#10;&#10;Description automatically generated">
            <a:extLst>
              <a:ext uri="{FF2B5EF4-FFF2-40B4-BE49-F238E27FC236}">
                <a16:creationId xmlns:a16="http://schemas.microsoft.com/office/drawing/2014/main" id="{14A3549E-43A7-0EED-AD1F-59FB7DADAE12}"/>
              </a:ext>
            </a:extLst>
          </p:cNvPr>
          <p:cNvPicPr>
            <a:picLocks noChangeAspect="1"/>
          </p:cNvPicPr>
          <p:nvPr/>
        </p:nvPicPr>
        <p:blipFill>
          <a:blip r:embed="rId5"/>
          <a:stretch>
            <a:fillRect/>
          </a:stretch>
        </p:blipFill>
        <p:spPr>
          <a:xfrm>
            <a:off x="5198437" y="309796"/>
            <a:ext cx="6740687" cy="6169701"/>
          </a:xfrm>
          <a:prstGeom prst="rect">
            <a:avLst/>
          </a:prstGeom>
        </p:spPr>
      </p:pic>
    </p:spTree>
    <p:extLst>
      <p:ext uri="{BB962C8B-B14F-4D97-AF65-F5344CB8AC3E}">
        <p14:creationId xmlns:p14="http://schemas.microsoft.com/office/powerpoint/2010/main" val="83455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D120-B2A6-74FF-E5E9-9119BED89958}"/>
              </a:ext>
            </a:extLst>
          </p:cNvPr>
          <p:cNvSpPr>
            <a:spLocks noGrp="1"/>
          </p:cNvSpPr>
          <p:nvPr>
            <p:ph type="title"/>
          </p:nvPr>
        </p:nvSpPr>
        <p:spPr>
          <a:xfrm>
            <a:off x="838200" y="2863"/>
            <a:ext cx="11177665" cy="1331808"/>
          </a:xfrm>
        </p:spPr>
        <p:txBody>
          <a:bodyPr>
            <a:normAutofit/>
          </a:bodyPr>
          <a:lstStyle/>
          <a:p>
            <a:r>
              <a:rPr lang="en-US" sz="2800" b="1" dirty="0">
                <a:ea typeface="+mj-lt"/>
                <a:cs typeface="+mj-lt"/>
              </a:rPr>
              <a:t>Understanding Customer behavior and market trend</a:t>
            </a:r>
          </a:p>
        </p:txBody>
      </p:sp>
      <p:pic>
        <p:nvPicPr>
          <p:cNvPr id="23" name="Picture 22" descr="A graph with green and white bars&#10;&#10;Description automatically generated">
            <a:extLst>
              <a:ext uri="{FF2B5EF4-FFF2-40B4-BE49-F238E27FC236}">
                <a16:creationId xmlns:a16="http://schemas.microsoft.com/office/drawing/2014/main" id="{644F69F0-DBD9-A65C-0889-E362274C550B}"/>
              </a:ext>
            </a:extLst>
          </p:cNvPr>
          <p:cNvPicPr>
            <a:picLocks noChangeAspect="1"/>
          </p:cNvPicPr>
          <p:nvPr/>
        </p:nvPicPr>
        <p:blipFill>
          <a:blip r:embed="rId3"/>
          <a:stretch>
            <a:fillRect/>
          </a:stretch>
        </p:blipFill>
        <p:spPr>
          <a:xfrm>
            <a:off x="2168319" y="1369622"/>
            <a:ext cx="6745573" cy="4106756"/>
          </a:xfrm>
          <a:prstGeom prst="rect">
            <a:avLst/>
          </a:prstGeom>
        </p:spPr>
      </p:pic>
    </p:spTree>
    <p:extLst>
      <p:ext uri="{BB962C8B-B14F-4D97-AF65-F5344CB8AC3E}">
        <p14:creationId xmlns:p14="http://schemas.microsoft.com/office/powerpoint/2010/main" val="21634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FDC8-3DE1-5820-0091-8A1AC99E71FC}"/>
              </a:ext>
            </a:extLst>
          </p:cNvPr>
          <p:cNvSpPr>
            <a:spLocks noGrp="1"/>
          </p:cNvSpPr>
          <p:nvPr>
            <p:ph type="title"/>
          </p:nvPr>
        </p:nvSpPr>
        <p:spPr>
          <a:xfrm>
            <a:off x="410340" y="452133"/>
            <a:ext cx="10213218" cy="551467"/>
          </a:xfrm>
        </p:spPr>
        <p:txBody>
          <a:bodyPr>
            <a:normAutofit/>
          </a:bodyPr>
          <a:lstStyle/>
          <a:p>
            <a:r>
              <a:rPr lang="en-US" sz="2500" b="1">
                <a:solidFill>
                  <a:srgbClr val="000000"/>
                </a:solidFill>
                <a:ea typeface="+mj-lt"/>
                <a:cs typeface="+mj-lt"/>
              </a:rPr>
              <a:t> Customer Segmentation - RFM Score Distribution Across Clusters</a:t>
            </a:r>
            <a:endParaRPr lang="en-US"/>
          </a:p>
          <a:p>
            <a:endParaRPr lang="en-US" sz="2500" b="1">
              <a:ea typeface="Calibri Light"/>
              <a:cs typeface="Calibri Light"/>
            </a:endParaRPr>
          </a:p>
        </p:txBody>
      </p:sp>
      <p:sp>
        <p:nvSpPr>
          <p:cNvPr id="3" name="TextBox 2">
            <a:extLst>
              <a:ext uri="{FF2B5EF4-FFF2-40B4-BE49-F238E27FC236}">
                <a16:creationId xmlns:a16="http://schemas.microsoft.com/office/drawing/2014/main" id="{B29763CB-45C7-EB68-6171-EF4CF3853516}"/>
              </a:ext>
            </a:extLst>
          </p:cNvPr>
          <p:cNvSpPr txBox="1"/>
          <p:nvPr/>
        </p:nvSpPr>
        <p:spPr>
          <a:xfrm>
            <a:off x="7420897" y="3861619"/>
            <a:ext cx="4275802" cy="1877437"/>
          </a:xfrm>
          <a:prstGeom prst="rect">
            <a:avLst/>
          </a:prstGeom>
          <a:noFill/>
          <a:ln w="19050">
            <a:noFill/>
          </a:ln>
        </p:spPr>
        <p:txBody>
          <a:bodyPr wrap="square" rtlCol="0">
            <a:spAutoFit/>
          </a:bodyPr>
          <a:lstStyle/>
          <a:p>
            <a:r>
              <a:rPr lang="en-GB" b="1" u="sng"/>
              <a:t>Key Insights</a:t>
            </a:r>
          </a:p>
          <a:p>
            <a:endParaRPr lang="en-GB" b="1" u="sng"/>
          </a:p>
          <a:p>
            <a:pPr marL="285750" indent="-285750">
              <a:buFont typeface="Arial" panose="020B0604020202020204" pitchFamily="34" charset="0"/>
              <a:buChar char="•"/>
            </a:pPr>
            <a:r>
              <a:rPr lang="en-GB" sz="1600"/>
              <a:t>Only </a:t>
            </a:r>
            <a:r>
              <a:rPr lang="en-GB" sz="1600" i="1"/>
              <a:t>one segment </a:t>
            </a:r>
            <a:r>
              <a:rPr lang="en-GB" sz="1600"/>
              <a:t>has </a:t>
            </a:r>
            <a:r>
              <a:rPr lang="en-GB" sz="1600" b="1" i="1"/>
              <a:t>above-average frequency and monetary scores</a:t>
            </a:r>
            <a:r>
              <a:rPr lang="en-GB" sz="1600"/>
              <a:t>.</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a:t>The remaining two segments are differentiated only by recency scores.</a:t>
            </a:r>
          </a:p>
        </p:txBody>
      </p:sp>
      <p:sp>
        <p:nvSpPr>
          <p:cNvPr id="13" name="TextBox 12">
            <a:extLst>
              <a:ext uri="{FF2B5EF4-FFF2-40B4-BE49-F238E27FC236}">
                <a16:creationId xmlns:a16="http://schemas.microsoft.com/office/drawing/2014/main" id="{8D635A81-BFB0-CA52-48C1-B8C000CCB5EF}"/>
              </a:ext>
            </a:extLst>
          </p:cNvPr>
          <p:cNvSpPr txBox="1"/>
          <p:nvPr/>
        </p:nvSpPr>
        <p:spPr>
          <a:xfrm>
            <a:off x="7420896" y="1436219"/>
            <a:ext cx="4275803" cy="1877437"/>
          </a:xfrm>
          <a:prstGeom prst="rect">
            <a:avLst/>
          </a:prstGeom>
          <a:noFill/>
          <a:ln w="19050">
            <a:noFill/>
          </a:ln>
        </p:spPr>
        <p:txBody>
          <a:bodyPr wrap="square" rtlCol="0">
            <a:spAutoFit/>
          </a:bodyPr>
          <a:lstStyle/>
          <a:p>
            <a:r>
              <a:rPr lang="en-GB" b="1" u="sng"/>
              <a:t>Clustering methodology</a:t>
            </a:r>
          </a:p>
          <a:p>
            <a:endParaRPr lang="en-GB" b="1" u="sng"/>
          </a:p>
          <a:p>
            <a:pPr marL="285750" indent="-285750">
              <a:buFont typeface="Arial" panose="020B0604020202020204" pitchFamily="34" charset="0"/>
              <a:buChar char="•"/>
            </a:pPr>
            <a:r>
              <a:rPr lang="en-GB" sz="1600" b="1"/>
              <a:t>Dataset</a:t>
            </a:r>
            <a:r>
              <a:rPr lang="en-GB" sz="1600"/>
              <a:t>: Binned recency, frequency and monetary scores into quartiles per account ID.</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b="1"/>
              <a:t>Algorithm</a:t>
            </a:r>
            <a:r>
              <a:rPr lang="en-GB" sz="1600"/>
              <a:t>: K-Means, tuned via elbow method.</a:t>
            </a:r>
          </a:p>
        </p:txBody>
      </p:sp>
      <p:pic>
        <p:nvPicPr>
          <p:cNvPr id="5" name="Picture 4">
            <a:extLst>
              <a:ext uri="{FF2B5EF4-FFF2-40B4-BE49-F238E27FC236}">
                <a16:creationId xmlns:a16="http://schemas.microsoft.com/office/drawing/2014/main" id="{6B6E0C9A-F05E-C2D8-0ED2-DB87AA1F4FEC}"/>
              </a:ext>
            </a:extLst>
          </p:cNvPr>
          <p:cNvPicPr>
            <a:picLocks noChangeAspect="1"/>
          </p:cNvPicPr>
          <p:nvPr/>
        </p:nvPicPr>
        <p:blipFill>
          <a:blip r:embed="rId2"/>
          <a:stretch>
            <a:fillRect/>
          </a:stretch>
        </p:blipFill>
        <p:spPr>
          <a:xfrm>
            <a:off x="410339" y="1495938"/>
            <a:ext cx="6385165" cy="4475491"/>
          </a:xfrm>
          <a:prstGeom prst="rect">
            <a:avLst/>
          </a:prstGeom>
        </p:spPr>
      </p:pic>
    </p:spTree>
    <p:extLst>
      <p:ext uri="{BB962C8B-B14F-4D97-AF65-F5344CB8AC3E}">
        <p14:creationId xmlns:p14="http://schemas.microsoft.com/office/powerpoint/2010/main" val="54153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FDC8-3DE1-5820-0091-8A1AC99E71FC}"/>
              </a:ext>
            </a:extLst>
          </p:cNvPr>
          <p:cNvSpPr>
            <a:spLocks noGrp="1"/>
          </p:cNvSpPr>
          <p:nvPr>
            <p:ph type="title"/>
          </p:nvPr>
        </p:nvSpPr>
        <p:spPr>
          <a:xfrm>
            <a:off x="331470" y="262667"/>
            <a:ext cx="10213218" cy="551467"/>
          </a:xfrm>
        </p:spPr>
        <p:txBody>
          <a:bodyPr>
            <a:normAutofit/>
          </a:bodyPr>
          <a:lstStyle/>
          <a:p>
            <a:r>
              <a:rPr lang="en-US" sz="2600" b="1">
                <a:solidFill>
                  <a:srgbClr val="000000"/>
                </a:solidFill>
                <a:ea typeface="+mj-lt"/>
                <a:cs typeface="+mj-lt"/>
              </a:rPr>
              <a:t> Customer Segmentation – Which merchants are they visiting?</a:t>
            </a:r>
            <a:endParaRPr lang="en-US" sz="2600"/>
          </a:p>
          <a:p>
            <a:endParaRPr lang="en-US" sz="2500" b="1">
              <a:ea typeface="Calibri Light"/>
              <a:cs typeface="Calibri Light"/>
            </a:endParaRPr>
          </a:p>
        </p:txBody>
      </p:sp>
      <p:sp>
        <p:nvSpPr>
          <p:cNvPr id="3" name="TextBox 2">
            <a:extLst>
              <a:ext uri="{FF2B5EF4-FFF2-40B4-BE49-F238E27FC236}">
                <a16:creationId xmlns:a16="http://schemas.microsoft.com/office/drawing/2014/main" id="{A2ECAF23-5BEB-CAAC-E9C6-596BFE580227}"/>
              </a:ext>
            </a:extLst>
          </p:cNvPr>
          <p:cNvSpPr txBox="1"/>
          <p:nvPr/>
        </p:nvSpPr>
        <p:spPr>
          <a:xfrm>
            <a:off x="771444" y="4360400"/>
            <a:ext cx="9773243" cy="1877437"/>
          </a:xfrm>
          <a:prstGeom prst="rect">
            <a:avLst/>
          </a:prstGeom>
          <a:noFill/>
          <a:ln w="19050">
            <a:noFill/>
          </a:ln>
        </p:spPr>
        <p:txBody>
          <a:bodyPr wrap="square" rtlCol="0">
            <a:spAutoFit/>
          </a:bodyPr>
          <a:lstStyle/>
          <a:p>
            <a:r>
              <a:rPr lang="en-GB" b="1" u="sng"/>
              <a:t>Key Insights</a:t>
            </a:r>
          </a:p>
          <a:p>
            <a:endParaRPr lang="en-GB" b="1" u="sng"/>
          </a:p>
          <a:p>
            <a:pPr marL="285750" indent="-285750">
              <a:buFont typeface="Arial" panose="020B0604020202020204" pitchFamily="34" charset="0"/>
              <a:buChar char="•"/>
            </a:pPr>
            <a:r>
              <a:rPr lang="en-GB" sz="1600"/>
              <a:t>Peak in spending at merchants such as cafes and fast-food restaurants during the weekdays.</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a:t>This is a common consumer spending pattern amongst (relatively young) white-collar workers.</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a:t>Credit-card cashback schemes focused on weekday deals </a:t>
            </a:r>
          </a:p>
        </p:txBody>
      </p:sp>
      <p:pic>
        <p:nvPicPr>
          <p:cNvPr id="5" name="Picture 4">
            <a:extLst>
              <a:ext uri="{FF2B5EF4-FFF2-40B4-BE49-F238E27FC236}">
                <a16:creationId xmlns:a16="http://schemas.microsoft.com/office/drawing/2014/main" id="{D3CAAC46-0841-73A2-0A6D-04E2E662337D}"/>
              </a:ext>
            </a:extLst>
          </p:cNvPr>
          <p:cNvPicPr>
            <a:picLocks noChangeAspect="1"/>
          </p:cNvPicPr>
          <p:nvPr/>
        </p:nvPicPr>
        <p:blipFill>
          <a:blip r:embed="rId2"/>
          <a:stretch>
            <a:fillRect/>
          </a:stretch>
        </p:blipFill>
        <p:spPr>
          <a:xfrm>
            <a:off x="6673063" y="851390"/>
            <a:ext cx="5223055" cy="2840147"/>
          </a:xfrm>
          <a:prstGeom prst="rect">
            <a:avLst/>
          </a:prstGeom>
        </p:spPr>
      </p:pic>
      <p:pic>
        <p:nvPicPr>
          <p:cNvPr id="10" name="Picture 9">
            <a:extLst>
              <a:ext uri="{FF2B5EF4-FFF2-40B4-BE49-F238E27FC236}">
                <a16:creationId xmlns:a16="http://schemas.microsoft.com/office/drawing/2014/main" id="{738388C5-A77A-7FF6-DF78-566E55B106FF}"/>
              </a:ext>
            </a:extLst>
          </p:cNvPr>
          <p:cNvPicPr>
            <a:picLocks noChangeAspect="1"/>
          </p:cNvPicPr>
          <p:nvPr/>
        </p:nvPicPr>
        <p:blipFill>
          <a:blip r:embed="rId3"/>
          <a:stretch>
            <a:fillRect/>
          </a:stretch>
        </p:blipFill>
        <p:spPr>
          <a:xfrm>
            <a:off x="581096" y="808960"/>
            <a:ext cx="4937842" cy="3080383"/>
          </a:xfrm>
          <a:prstGeom prst="rect">
            <a:avLst/>
          </a:prstGeom>
        </p:spPr>
      </p:pic>
      <p:sp>
        <p:nvSpPr>
          <p:cNvPr id="11" name="Arrow: Down 10">
            <a:extLst>
              <a:ext uri="{FF2B5EF4-FFF2-40B4-BE49-F238E27FC236}">
                <a16:creationId xmlns:a16="http://schemas.microsoft.com/office/drawing/2014/main" id="{18B2A83E-9C6E-8F49-31FB-2E52CA64E864}"/>
              </a:ext>
            </a:extLst>
          </p:cNvPr>
          <p:cNvSpPr/>
          <p:nvPr/>
        </p:nvSpPr>
        <p:spPr>
          <a:xfrm rot="16200000">
            <a:off x="5924550" y="1716692"/>
            <a:ext cx="342900" cy="9220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215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79C-ADC9-FAC0-FB89-C985462D152C}"/>
              </a:ext>
            </a:extLst>
          </p:cNvPr>
          <p:cNvSpPr>
            <a:spLocks noGrp="1"/>
          </p:cNvSpPr>
          <p:nvPr>
            <p:ph type="title"/>
          </p:nvPr>
        </p:nvSpPr>
        <p:spPr>
          <a:xfrm>
            <a:off x="327282" y="125213"/>
            <a:ext cx="10178322" cy="700973"/>
          </a:xfrm>
        </p:spPr>
        <p:txBody>
          <a:bodyPr>
            <a:normAutofit/>
          </a:bodyPr>
          <a:lstStyle/>
          <a:p>
            <a:r>
              <a:rPr lang="en-US" sz="2600" b="1">
                <a:ea typeface="Calibri Light"/>
                <a:cs typeface="Calibri Light"/>
              </a:rPr>
              <a:t>Can we identify these segments in a more direct way?</a:t>
            </a:r>
            <a:endParaRPr lang="en-US" sz="2600" b="1"/>
          </a:p>
        </p:txBody>
      </p:sp>
      <p:pic>
        <p:nvPicPr>
          <p:cNvPr id="4" name="Picture 3" descr="A screenshot of a computer&#10;&#10;Description automatically generated">
            <a:extLst>
              <a:ext uri="{FF2B5EF4-FFF2-40B4-BE49-F238E27FC236}">
                <a16:creationId xmlns:a16="http://schemas.microsoft.com/office/drawing/2014/main" id="{499A8885-EC89-DDD3-ADB6-A6C9530C2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42" y="1626855"/>
            <a:ext cx="5455436" cy="3604290"/>
          </a:xfrm>
          <a:prstGeom prst="rect">
            <a:avLst/>
          </a:prstGeom>
        </p:spPr>
      </p:pic>
      <p:sp>
        <p:nvSpPr>
          <p:cNvPr id="5" name="TextBox 4">
            <a:extLst>
              <a:ext uri="{FF2B5EF4-FFF2-40B4-BE49-F238E27FC236}">
                <a16:creationId xmlns:a16="http://schemas.microsoft.com/office/drawing/2014/main" id="{D1450DBE-5BBB-5A9C-CA4C-CF3689A2E1CA}"/>
              </a:ext>
            </a:extLst>
          </p:cNvPr>
          <p:cNvSpPr txBox="1"/>
          <p:nvPr/>
        </p:nvSpPr>
        <p:spPr>
          <a:xfrm>
            <a:off x="6545058" y="1164587"/>
            <a:ext cx="5181600"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Feature engineering</a:t>
            </a:r>
          </a:p>
          <a:p>
            <a:pPr marL="285750" indent="-285750">
              <a:buFont typeface="Arial" panose="020B0604020202020204" pitchFamily="34" charset="0"/>
              <a:buChar char="•"/>
            </a:pPr>
            <a:r>
              <a:rPr lang="en-US" sz="1600">
                <a:cs typeface="Calibri"/>
              </a:rPr>
              <a:t>Aggregating volume of transactions or normalized spend per merchant category for each Account ID.</a:t>
            </a:r>
          </a:p>
          <a:p>
            <a:pPr marL="285750" indent="-285750">
              <a:buFont typeface="Arial" panose="020B0604020202020204" pitchFamily="34" charset="0"/>
              <a:buChar char="•"/>
            </a:pPr>
            <a:r>
              <a:rPr lang="en-US" sz="1600">
                <a:cs typeface="Calibri"/>
              </a:rPr>
              <a:t>Investigated PCA to improve clustering performance.</a:t>
            </a:r>
          </a:p>
          <a:p>
            <a:pPr marL="285750" indent="-285750">
              <a:buFont typeface="Arial" panose="020B0604020202020204" pitchFamily="34" charset="0"/>
              <a:buChar char="•"/>
            </a:pPr>
            <a:endParaRPr lang="en-US" sz="1600">
              <a:cs typeface="Calibri"/>
            </a:endParaRPr>
          </a:p>
          <a:p>
            <a:pPr marL="285750" indent="-285750">
              <a:buFont typeface="Arial" panose="020B0604020202020204" pitchFamily="34" charset="0"/>
              <a:buChar char="•"/>
            </a:pPr>
            <a:endParaRPr lang="en-US" sz="1600">
              <a:cs typeface="Calibri"/>
            </a:endParaRPr>
          </a:p>
          <a:p>
            <a:r>
              <a:rPr lang="en-US" sz="1600" b="1">
                <a:cs typeface="Calibri"/>
              </a:rPr>
              <a:t>Model selection</a:t>
            </a:r>
          </a:p>
          <a:p>
            <a:pPr marL="285750" indent="-285750">
              <a:buFont typeface="Arial" panose="020B0604020202020204" pitchFamily="34" charset="0"/>
              <a:buChar char="•"/>
            </a:pPr>
            <a:r>
              <a:rPr lang="en-US" sz="1600">
                <a:cs typeface="Calibri"/>
              </a:rPr>
              <a:t>Centroid-based methods: K-Means.</a:t>
            </a:r>
          </a:p>
          <a:p>
            <a:pPr marL="285750" indent="-285750">
              <a:buFont typeface="Arial" panose="020B0604020202020204" pitchFamily="34" charset="0"/>
              <a:buChar char="•"/>
            </a:pPr>
            <a:r>
              <a:rPr lang="en-US" sz="1600">
                <a:cs typeface="Calibri"/>
              </a:rPr>
              <a:t>Density-based methods: DBSCAN, OPTICS, HDBSCAN.</a:t>
            </a:r>
          </a:p>
          <a:p>
            <a:pPr marL="285750" indent="-285750">
              <a:buFont typeface="Arial" panose="020B0604020202020204" pitchFamily="34" charset="0"/>
              <a:buChar char="•"/>
            </a:pPr>
            <a:endParaRPr lang="en-US" sz="1600">
              <a:cs typeface="Calibri"/>
            </a:endParaRPr>
          </a:p>
          <a:p>
            <a:pPr marL="285750" indent="-285750">
              <a:buFont typeface="Arial" panose="020B0604020202020204" pitchFamily="34" charset="0"/>
              <a:buChar char="•"/>
            </a:pPr>
            <a:endParaRPr lang="en-US" sz="1600">
              <a:cs typeface="Calibri"/>
            </a:endParaRPr>
          </a:p>
          <a:p>
            <a:r>
              <a:rPr lang="en-US" sz="1600" b="1">
                <a:cs typeface="Calibri"/>
              </a:rPr>
              <a:t>Evaluation metrics</a:t>
            </a:r>
          </a:p>
          <a:p>
            <a:pPr marL="285750" indent="-285750">
              <a:buFont typeface="Arial" panose="020B0604020202020204" pitchFamily="34" charset="0"/>
              <a:buChar char="•"/>
            </a:pPr>
            <a:r>
              <a:rPr lang="en-US" sz="1600">
                <a:cs typeface="Calibri"/>
              </a:rPr>
              <a:t>Grid-searching hyperparameters with silhouette score.</a:t>
            </a:r>
          </a:p>
          <a:p>
            <a:pPr marL="285750" indent="-285750">
              <a:buFont typeface="Arial" panose="020B0604020202020204" pitchFamily="34" charset="0"/>
              <a:buChar char="•"/>
            </a:pPr>
            <a:r>
              <a:rPr lang="en-US" sz="1600">
                <a:cs typeface="Calibri"/>
              </a:rPr>
              <a:t>Interpreting the differences between clusters – and whether these are useful.</a:t>
            </a:r>
          </a:p>
          <a:p>
            <a:pPr marL="285750" indent="-285750">
              <a:buFont typeface="Arial" panose="020B0604020202020204" pitchFamily="34" charset="0"/>
              <a:buChar char="•"/>
            </a:pPr>
            <a:endParaRPr lang="en-US" sz="1400">
              <a:cs typeface="Calibri"/>
            </a:endParaRPr>
          </a:p>
          <a:p>
            <a:endParaRPr lang="en-US" sz="1400">
              <a:cs typeface="Calibri"/>
            </a:endParaRPr>
          </a:p>
          <a:p>
            <a:pPr marL="285750" indent="-285750">
              <a:buFont typeface="Arial" panose="020B0604020202020204" pitchFamily="34" charset="0"/>
              <a:buChar char="•"/>
            </a:pPr>
            <a:endParaRPr lang="en-US" sz="1400">
              <a:cs typeface="Calibri"/>
            </a:endParaRPr>
          </a:p>
          <a:p>
            <a:endParaRPr lang="en-US" sz="1400">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p:txBody>
      </p:sp>
    </p:spTree>
    <p:extLst>
      <p:ext uri="{BB962C8B-B14F-4D97-AF65-F5344CB8AC3E}">
        <p14:creationId xmlns:p14="http://schemas.microsoft.com/office/powerpoint/2010/main" val="132964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79C-ADC9-FAC0-FB89-C985462D152C}"/>
              </a:ext>
            </a:extLst>
          </p:cNvPr>
          <p:cNvSpPr>
            <a:spLocks noGrp="1"/>
          </p:cNvSpPr>
          <p:nvPr>
            <p:ph type="title"/>
          </p:nvPr>
        </p:nvSpPr>
        <p:spPr>
          <a:xfrm>
            <a:off x="327282" y="125213"/>
            <a:ext cx="10178322" cy="700973"/>
          </a:xfrm>
        </p:spPr>
        <p:txBody>
          <a:bodyPr>
            <a:normAutofit/>
          </a:bodyPr>
          <a:lstStyle/>
          <a:p>
            <a:r>
              <a:rPr lang="en-US" sz="2600" b="1">
                <a:ea typeface="Calibri Light"/>
                <a:cs typeface="Calibri Light"/>
              </a:rPr>
              <a:t>Current progress with segmentation work</a:t>
            </a:r>
            <a:endParaRPr lang="en-US" sz="2600" b="1"/>
          </a:p>
        </p:txBody>
      </p:sp>
      <p:graphicFrame>
        <p:nvGraphicFramePr>
          <p:cNvPr id="6" name="Table 5">
            <a:extLst>
              <a:ext uri="{FF2B5EF4-FFF2-40B4-BE49-F238E27FC236}">
                <a16:creationId xmlns:a16="http://schemas.microsoft.com/office/drawing/2014/main" id="{325FC917-894F-7719-6D04-1AD1273618D5}"/>
              </a:ext>
            </a:extLst>
          </p:cNvPr>
          <p:cNvGraphicFramePr>
            <a:graphicFrameLocks noGrp="1"/>
          </p:cNvGraphicFramePr>
          <p:nvPr/>
        </p:nvGraphicFramePr>
        <p:xfrm>
          <a:off x="662065" y="2904344"/>
          <a:ext cx="4518936" cy="3787347"/>
        </p:xfrm>
        <a:graphic>
          <a:graphicData uri="http://schemas.openxmlformats.org/drawingml/2006/table">
            <a:tbl>
              <a:tblPr firstRow="1" bandRow="1">
                <a:tableStyleId>{5C22544A-7EE6-4342-B048-85BDC9FD1C3A}</a:tableStyleId>
              </a:tblPr>
              <a:tblGrid>
                <a:gridCol w="2259468">
                  <a:extLst>
                    <a:ext uri="{9D8B030D-6E8A-4147-A177-3AD203B41FA5}">
                      <a16:colId xmlns:a16="http://schemas.microsoft.com/office/drawing/2014/main" val="2297492855"/>
                    </a:ext>
                  </a:extLst>
                </a:gridCol>
                <a:gridCol w="2259468">
                  <a:extLst>
                    <a:ext uri="{9D8B030D-6E8A-4147-A177-3AD203B41FA5}">
                      <a16:colId xmlns:a16="http://schemas.microsoft.com/office/drawing/2014/main" val="2805129465"/>
                    </a:ext>
                  </a:extLst>
                </a:gridCol>
              </a:tblGrid>
              <a:tr h="362262">
                <a:tc>
                  <a:txBody>
                    <a:bodyPr/>
                    <a:lstStyle/>
                    <a:p>
                      <a:pPr lvl="0">
                        <a:buNone/>
                      </a:pPr>
                      <a:r>
                        <a:rPr lang="en-US" sz="1800" b="1" i="0" u="none" strike="noStrike" baseline="0" noProof="0">
                          <a:solidFill>
                            <a:srgbClr val="FFFFFF"/>
                          </a:solidFill>
                          <a:latin typeface="Calibri"/>
                        </a:rPr>
                        <a:t>Feature</a:t>
                      </a:r>
                      <a:endParaRPr lang="en-US"/>
                    </a:p>
                  </a:txBody>
                  <a:tcPr/>
                </a:tc>
                <a:tc>
                  <a:txBody>
                    <a:bodyPr/>
                    <a:lstStyle/>
                    <a:p>
                      <a:r>
                        <a:rPr lang="en-US"/>
                        <a:t>Aggregation</a:t>
                      </a:r>
                      <a:endParaRPr lang="en-US" err="1"/>
                    </a:p>
                  </a:txBody>
                  <a:tcPr/>
                </a:tc>
                <a:extLst>
                  <a:ext uri="{0D108BD9-81ED-4DB2-BD59-A6C34878D82A}">
                    <a16:rowId xmlns:a16="http://schemas.microsoft.com/office/drawing/2014/main" val="4130483238"/>
                  </a:ext>
                </a:extLst>
              </a:tr>
              <a:tr h="370840">
                <a:tc>
                  <a:txBody>
                    <a:bodyPr/>
                    <a:lstStyle/>
                    <a:p>
                      <a:r>
                        <a:rPr lang="en-US" sz="1800" b="0" i="0" u="none" strike="noStrike" noProof="0">
                          <a:latin typeface="Calibri"/>
                        </a:rPr>
                        <a:t>Businesses </a:t>
                      </a:r>
                      <a:endParaRPr lang="en-US"/>
                    </a:p>
                  </a:txBody>
                  <a:tcPr/>
                </a:tc>
                <a:tc rowSpan="3">
                  <a:txBody>
                    <a:bodyPr/>
                    <a:lstStyle/>
                    <a:p>
                      <a:r>
                        <a:rPr lang="en-US"/>
                        <a:t>Average</a:t>
                      </a:r>
                    </a:p>
                  </a:txBody>
                  <a:tcPr/>
                </a:tc>
                <a:extLst>
                  <a:ext uri="{0D108BD9-81ED-4DB2-BD59-A6C34878D82A}">
                    <a16:rowId xmlns:a16="http://schemas.microsoft.com/office/drawing/2014/main" val="3990130281"/>
                  </a:ext>
                </a:extLst>
              </a:tr>
              <a:tr h="374754">
                <a:tc>
                  <a:txBody>
                    <a:bodyPr/>
                    <a:lstStyle/>
                    <a:p>
                      <a:pPr lvl="0">
                        <a:buNone/>
                      </a:pPr>
                      <a:r>
                        <a:rPr lang="en-US" sz="1800" b="0" i="0" u="none" strike="noStrike" baseline="0" noProof="0">
                          <a:solidFill>
                            <a:srgbClr val="000000"/>
                          </a:solidFill>
                          <a:latin typeface="Calibri"/>
                        </a:rPr>
                        <a:t>Business with PCA</a:t>
                      </a:r>
                    </a:p>
                  </a:txBody>
                  <a:tcPr/>
                </a:tc>
                <a:tc vMerge="1">
                  <a:txBody>
                    <a:bodyPr/>
                    <a:lstStyle/>
                    <a:p>
                      <a:endParaRPr lang="en-US"/>
                    </a:p>
                  </a:txBody>
                  <a:tcPr/>
                </a:tc>
                <a:extLst>
                  <a:ext uri="{0D108BD9-81ED-4DB2-BD59-A6C34878D82A}">
                    <a16:rowId xmlns:a16="http://schemas.microsoft.com/office/drawing/2014/main" val="326143372"/>
                  </a:ext>
                </a:extLst>
              </a:tr>
              <a:tr h="374754">
                <a:tc>
                  <a:txBody>
                    <a:bodyPr/>
                    <a:lstStyle/>
                    <a:p>
                      <a:pPr lvl="0">
                        <a:buNone/>
                      </a:pPr>
                      <a:r>
                        <a:rPr lang="en-US" sz="1800" b="0" i="0" u="none" strike="noStrike" baseline="0" noProof="0">
                          <a:solidFill>
                            <a:srgbClr val="000000"/>
                          </a:solidFill>
                          <a:latin typeface="Calibri"/>
                        </a:rPr>
                        <a:t>Category</a:t>
                      </a:r>
                      <a:endParaRPr lang="en-US"/>
                    </a:p>
                  </a:txBody>
                  <a:tcPr/>
                </a:tc>
                <a:tc vMerge="1">
                  <a:txBody>
                    <a:bodyPr/>
                    <a:lstStyle/>
                    <a:p>
                      <a:endParaRPr lang="en-US"/>
                    </a:p>
                  </a:txBody>
                  <a:tcPr/>
                </a:tc>
                <a:extLst>
                  <a:ext uri="{0D108BD9-81ED-4DB2-BD59-A6C34878D82A}">
                    <a16:rowId xmlns:a16="http://schemas.microsoft.com/office/drawing/2014/main" val="3622553478"/>
                  </a:ext>
                </a:extLst>
              </a:tr>
              <a:tr h="370840">
                <a:tc>
                  <a:txBody>
                    <a:bodyPr/>
                    <a:lstStyle/>
                    <a:p>
                      <a:pPr lvl="0">
                        <a:buNone/>
                      </a:pPr>
                      <a:r>
                        <a:rPr lang="en-US" sz="1800" b="0" i="0" u="none" strike="noStrike" noProof="0">
                          <a:latin typeface="Calibri"/>
                        </a:rPr>
                        <a:t>Businesses </a:t>
                      </a:r>
                      <a:endParaRPr lang="en-US"/>
                    </a:p>
                  </a:txBody>
                  <a:tcPr/>
                </a:tc>
                <a:tc rowSpan="3">
                  <a:txBody>
                    <a:bodyPr/>
                    <a:lstStyle/>
                    <a:p>
                      <a:pPr lvl="0">
                        <a:buNone/>
                      </a:pPr>
                      <a:r>
                        <a:rPr lang="en-US"/>
                        <a:t>Summation</a:t>
                      </a:r>
                    </a:p>
                  </a:txBody>
                  <a:tcPr/>
                </a:tc>
                <a:extLst>
                  <a:ext uri="{0D108BD9-81ED-4DB2-BD59-A6C34878D82A}">
                    <a16:rowId xmlns:a16="http://schemas.microsoft.com/office/drawing/2014/main" val="841520207"/>
                  </a:ext>
                </a:extLst>
              </a:tr>
              <a:tr h="370840">
                <a:tc>
                  <a:txBody>
                    <a:bodyPr/>
                    <a:lstStyle/>
                    <a:p>
                      <a:pPr lvl="0">
                        <a:buNone/>
                      </a:pPr>
                      <a:r>
                        <a:rPr lang="en-US" sz="1800" b="0" i="0" u="none" strike="noStrike" baseline="0" noProof="0">
                          <a:solidFill>
                            <a:srgbClr val="000000"/>
                          </a:solidFill>
                        </a:rPr>
                        <a:t>B</a:t>
                      </a:r>
                      <a:r>
                        <a:rPr lang="en-US" sz="1800" b="0" i="0" u="none" strike="noStrike" baseline="0" noProof="0">
                          <a:solidFill>
                            <a:srgbClr val="000000"/>
                          </a:solidFill>
                          <a:latin typeface="Calibri"/>
                        </a:rPr>
                        <a:t>usiness with PCA</a:t>
                      </a:r>
                    </a:p>
                  </a:txBody>
                  <a:tcPr/>
                </a:tc>
                <a:tc vMerge="1">
                  <a:txBody>
                    <a:bodyPr/>
                    <a:lstStyle/>
                    <a:p>
                      <a:endParaRPr lang="en-US"/>
                    </a:p>
                  </a:txBody>
                  <a:tcPr/>
                </a:tc>
                <a:extLst>
                  <a:ext uri="{0D108BD9-81ED-4DB2-BD59-A6C34878D82A}">
                    <a16:rowId xmlns:a16="http://schemas.microsoft.com/office/drawing/2014/main" val="2162527230"/>
                  </a:ext>
                </a:extLst>
              </a:tr>
              <a:tr h="370839">
                <a:tc>
                  <a:txBody>
                    <a:bodyPr/>
                    <a:lstStyle/>
                    <a:p>
                      <a:pPr lvl="0">
                        <a:buNone/>
                      </a:pPr>
                      <a:r>
                        <a:rPr lang="en-US" sz="1800" b="0" i="0" u="none" strike="noStrike" baseline="0" noProof="0">
                          <a:solidFill>
                            <a:srgbClr val="000000"/>
                          </a:solidFill>
                        </a:rPr>
                        <a:t>Category</a:t>
                      </a:r>
                      <a:endParaRPr lang="en-US"/>
                    </a:p>
                  </a:txBody>
                  <a:tcPr/>
                </a:tc>
                <a:tc vMerge="1">
                  <a:txBody>
                    <a:bodyPr/>
                    <a:lstStyle/>
                    <a:p>
                      <a:endParaRPr lang="en-US"/>
                    </a:p>
                  </a:txBody>
                  <a:tcPr/>
                </a:tc>
                <a:extLst>
                  <a:ext uri="{0D108BD9-81ED-4DB2-BD59-A6C34878D82A}">
                    <a16:rowId xmlns:a16="http://schemas.microsoft.com/office/drawing/2014/main" val="3527085396"/>
                  </a:ext>
                </a:extLst>
              </a:tr>
              <a:tr h="370840">
                <a:tc>
                  <a:txBody>
                    <a:bodyPr/>
                    <a:lstStyle/>
                    <a:p>
                      <a:pPr lvl="0">
                        <a:buNone/>
                      </a:pPr>
                      <a:r>
                        <a:rPr lang="en-US" sz="1800" b="0" i="0" u="none" strike="noStrike" noProof="0">
                          <a:latin typeface="Calibri"/>
                        </a:rPr>
                        <a:t>Use only money spend on Top 3 with encode business as numerical value</a:t>
                      </a:r>
                      <a:endParaRPr lang="en-US"/>
                    </a:p>
                  </a:txBody>
                  <a:tcPr/>
                </a:tc>
                <a:tc>
                  <a:txBody>
                    <a:bodyPr/>
                    <a:lstStyle/>
                    <a:p>
                      <a:pPr lvl="0">
                        <a:buNone/>
                      </a:pPr>
                      <a:r>
                        <a:rPr lang="en-US" sz="1800" b="0" i="0" u="none" strike="noStrike" noProof="0">
                          <a:solidFill>
                            <a:srgbClr val="000000"/>
                          </a:solidFill>
                          <a:latin typeface="Calibri"/>
                        </a:rPr>
                        <a:t>Summation</a:t>
                      </a:r>
                      <a:endParaRPr lang="en-US"/>
                    </a:p>
                  </a:txBody>
                  <a:tcPr/>
                </a:tc>
                <a:extLst>
                  <a:ext uri="{0D108BD9-81ED-4DB2-BD59-A6C34878D82A}">
                    <a16:rowId xmlns:a16="http://schemas.microsoft.com/office/drawing/2014/main" val="2295247285"/>
                  </a:ext>
                </a:extLst>
              </a:tr>
            </a:tbl>
          </a:graphicData>
        </a:graphic>
      </p:graphicFrame>
      <p:sp>
        <p:nvSpPr>
          <p:cNvPr id="7" name="TextBox 6">
            <a:extLst>
              <a:ext uri="{FF2B5EF4-FFF2-40B4-BE49-F238E27FC236}">
                <a16:creationId xmlns:a16="http://schemas.microsoft.com/office/drawing/2014/main" id="{9C35D232-60E6-3895-8069-639992A2AE6F}"/>
              </a:ext>
            </a:extLst>
          </p:cNvPr>
          <p:cNvSpPr txBox="1"/>
          <p:nvPr/>
        </p:nvSpPr>
        <p:spPr>
          <a:xfrm>
            <a:off x="5292778" y="3562662"/>
            <a:ext cx="69279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There is no different between using and not using PCA to reduce feature</a:t>
            </a:r>
            <a:endParaRPr lang="en-US">
              <a:solidFill>
                <a:srgbClr val="FF0000"/>
              </a:solidFill>
              <a:ea typeface="Calibri"/>
              <a:cs typeface="Calibri"/>
            </a:endParaRPr>
          </a:p>
        </p:txBody>
      </p:sp>
      <p:sp>
        <p:nvSpPr>
          <p:cNvPr id="10" name="TextBox 9">
            <a:extLst>
              <a:ext uri="{FF2B5EF4-FFF2-40B4-BE49-F238E27FC236}">
                <a16:creationId xmlns:a16="http://schemas.microsoft.com/office/drawing/2014/main" id="{5D010C6A-4DDF-D5BD-9BC3-146E91AF4AC1}"/>
              </a:ext>
            </a:extLst>
          </p:cNvPr>
          <p:cNvSpPr txBox="1"/>
          <p:nvPr/>
        </p:nvSpPr>
        <p:spPr>
          <a:xfrm>
            <a:off x="664565" y="1201712"/>
            <a:ext cx="35926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ea typeface="Calibri"/>
                <a:cs typeface="Calibri"/>
              </a:rPr>
              <a:t> How do we generate feature ?</a:t>
            </a:r>
          </a:p>
        </p:txBody>
      </p:sp>
      <p:sp>
        <p:nvSpPr>
          <p:cNvPr id="11" name="TextBox 10">
            <a:extLst>
              <a:ext uri="{FF2B5EF4-FFF2-40B4-BE49-F238E27FC236}">
                <a16:creationId xmlns:a16="http://schemas.microsoft.com/office/drawing/2014/main" id="{1EEC2DE5-AE88-B468-6A3E-1ABC5F8CBC12}"/>
              </a:ext>
            </a:extLst>
          </p:cNvPr>
          <p:cNvSpPr txBox="1"/>
          <p:nvPr/>
        </p:nvSpPr>
        <p:spPr>
          <a:xfrm>
            <a:off x="4593235" y="1426563"/>
            <a:ext cx="29680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Group by category</a:t>
            </a:r>
          </a:p>
        </p:txBody>
      </p:sp>
      <p:sp>
        <p:nvSpPr>
          <p:cNvPr id="12" name="TextBox 11">
            <a:extLst>
              <a:ext uri="{FF2B5EF4-FFF2-40B4-BE49-F238E27FC236}">
                <a16:creationId xmlns:a16="http://schemas.microsoft.com/office/drawing/2014/main" id="{1338B738-598F-8760-7678-AACC890B4B6C}"/>
              </a:ext>
            </a:extLst>
          </p:cNvPr>
          <p:cNvSpPr txBox="1"/>
          <p:nvPr/>
        </p:nvSpPr>
        <p:spPr>
          <a:xfrm>
            <a:off x="4593236" y="958122"/>
            <a:ext cx="13940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Business </a:t>
            </a:r>
            <a:endParaRPr lang="en-US" sz="2400">
              <a:ea typeface="Calibri"/>
              <a:cs typeface="Calibri"/>
            </a:endParaRPr>
          </a:p>
        </p:txBody>
      </p:sp>
      <p:cxnSp>
        <p:nvCxnSpPr>
          <p:cNvPr id="13" name="Straight Arrow Connector 12">
            <a:extLst>
              <a:ext uri="{FF2B5EF4-FFF2-40B4-BE49-F238E27FC236}">
                <a16:creationId xmlns:a16="http://schemas.microsoft.com/office/drawing/2014/main" id="{E597826F-35A3-F373-765A-17863E09317A}"/>
              </a:ext>
            </a:extLst>
          </p:cNvPr>
          <p:cNvCxnSpPr/>
          <p:nvPr/>
        </p:nvCxnSpPr>
        <p:spPr>
          <a:xfrm>
            <a:off x="4083570" y="1447800"/>
            <a:ext cx="552138" cy="1961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739F738-AE5A-3800-2494-7D2D56C1B562}"/>
              </a:ext>
            </a:extLst>
          </p:cNvPr>
          <p:cNvCxnSpPr>
            <a:cxnSpLocks/>
          </p:cNvCxnSpPr>
          <p:nvPr/>
        </p:nvCxnSpPr>
        <p:spPr>
          <a:xfrm flipV="1">
            <a:off x="4099107" y="1189272"/>
            <a:ext cx="533401" cy="278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61B66442-1829-4006-4F86-F85606471B44}"/>
              </a:ext>
            </a:extLst>
          </p:cNvPr>
          <p:cNvSpPr txBox="1"/>
          <p:nvPr/>
        </p:nvSpPr>
        <p:spPr>
          <a:xfrm>
            <a:off x="664564" y="2057400"/>
            <a:ext cx="35926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ea typeface="Calibri"/>
                <a:cs typeface="Calibri"/>
              </a:rPr>
              <a:t> How do we combine the row?</a:t>
            </a:r>
          </a:p>
        </p:txBody>
      </p:sp>
      <p:sp>
        <p:nvSpPr>
          <p:cNvPr id="20" name="TextBox 19">
            <a:extLst>
              <a:ext uri="{FF2B5EF4-FFF2-40B4-BE49-F238E27FC236}">
                <a16:creationId xmlns:a16="http://schemas.microsoft.com/office/drawing/2014/main" id="{72A632F6-5F02-54EB-D888-6E12FFAE9ED0}"/>
              </a:ext>
            </a:extLst>
          </p:cNvPr>
          <p:cNvSpPr txBox="1"/>
          <p:nvPr/>
        </p:nvSpPr>
        <p:spPr>
          <a:xfrm>
            <a:off x="4505792" y="2407169"/>
            <a:ext cx="29680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Summation</a:t>
            </a:r>
            <a:endParaRPr lang="en-US"/>
          </a:p>
        </p:txBody>
      </p:sp>
      <p:sp>
        <p:nvSpPr>
          <p:cNvPr id="21" name="TextBox 20">
            <a:extLst>
              <a:ext uri="{FF2B5EF4-FFF2-40B4-BE49-F238E27FC236}">
                <a16:creationId xmlns:a16="http://schemas.microsoft.com/office/drawing/2014/main" id="{4340E3EB-8F51-8E0C-93A0-BD9ACF30E775}"/>
              </a:ext>
            </a:extLst>
          </p:cNvPr>
          <p:cNvSpPr txBox="1"/>
          <p:nvPr/>
        </p:nvSpPr>
        <p:spPr>
          <a:xfrm>
            <a:off x="4505793" y="1932482"/>
            <a:ext cx="13940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Average</a:t>
            </a:r>
            <a:endParaRPr lang="en-US" sz="2400">
              <a:ea typeface="Calibri"/>
              <a:cs typeface="Calibri"/>
            </a:endParaRPr>
          </a:p>
        </p:txBody>
      </p:sp>
      <p:cxnSp>
        <p:nvCxnSpPr>
          <p:cNvPr id="22" name="Straight Arrow Connector 21">
            <a:extLst>
              <a:ext uri="{FF2B5EF4-FFF2-40B4-BE49-F238E27FC236}">
                <a16:creationId xmlns:a16="http://schemas.microsoft.com/office/drawing/2014/main" id="{FB1B92D4-A95D-D05A-0F47-D0535584FFF3}"/>
              </a:ext>
            </a:extLst>
          </p:cNvPr>
          <p:cNvCxnSpPr>
            <a:cxnSpLocks/>
          </p:cNvCxnSpPr>
          <p:nvPr/>
        </p:nvCxnSpPr>
        <p:spPr>
          <a:xfrm>
            <a:off x="3933668" y="2359701"/>
            <a:ext cx="552138" cy="1961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A7B9E7A6-CF3F-DA12-1B7D-70BC6AAA47FA}"/>
              </a:ext>
            </a:extLst>
          </p:cNvPr>
          <p:cNvCxnSpPr>
            <a:cxnSpLocks/>
          </p:cNvCxnSpPr>
          <p:nvPr/>
        </p:nvCxnSpPr>
        <p:spPr>
          <a:xfrm flipV="1">
            <a:off x="3936713" y="2088681"/>
            <a:ext cx="533401" cy="278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795BB739-D758-E9DA-CB8B-741CAC87FC34}"/>
              </a:ext>
            </a:extLst>
          </p:cNvPr>
          <p:cNvSpPr txBox="1"/>
          <p:nvPr/>
        </p:nvSpPr>
        <p:spPr>
          <a:xfrm>
            <a:off x="5355236" y="4093564"/>
            <a:ext cx="38674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50"/>
                </a:solidFill>
              </a:rPr>
              <a:t>Summation is better than </a:t>
            </a:r>
            <a:r>
              <a:rPr lang="en-US">
                <a:solidFill>
                  <a:srgbClr val="00B050"/>
                </a:solidFill>
                <a:ea typeface="+mn-lt"/>
                <a:cs typeface="+mn-lt"/>
              </a:rPr>
              <a:t>Average</a:t>
            </a:r>
          </a:p>
          <a:p>
            <a:endParaRPr lang="en-US"/>
          </a:p>
        </p:txBody>
      </p:sp>
      <p:sp>
        <p:nvSpPr>
          <p:cNvPr id="25" name="Rectangle: Rounded Corners 24">
            <a:extLst>
              <a:ext uri="{FF2B5EF4-FFF2-40B4-BE49-F238E27FC236}">
                <a16:creationId xmlns:a16="http://schemas.microsoft.com/office/drawing/2014/main" id="{8E36AACD-E43D-9458-51F0-E16C04659025}"/>
              </a:ext>
            </a:extLst>
          </p:cNvPr>
          <p:cNvSpPr/>
          <p:nvPr/>
        </p:nvSpPr>
        <p:spPr>
          <a:xfrm>
            <a:off x="8690084" y="133914"/>
            <a:ext cx="2227124" cy="10365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Unsupervised Learning techniques</a:t>
            </a:r>
          </a:p>
        </p:txBody>
      </p:sp>
      <p:sp>
        <p:nvSpPr>
          <p:cNvPr id="26" name="Rectangle: Rounded Corners 25">
            <a:extLst>
              <a:ext uri="{FF2B5EF4-FFF2-40B4-BE49-F238E27FC236}">
                <a16:creationId xmlns:a16="http://schemas.microsoft.com/office/drawing/2014/main" id="{A45CF4D4-2902-5C18-7FB2-94E2E03D3FA9}"/>
              </a:ext>
            </a:extLst>
          </p:cNvPr>
          <p:cNvSpPr/>
          <p:nvPr/>
        </p:nvSpPr>
        <p:spPr>
          <a:xfrm>
            <a:off x="9225194" y="1698884"/>
            <a:ext cx="1280410" cy="7057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HDBSCAN</a:t>
            </a:r>
          </a:p>
        </p:txBody>
      </p:sp>
      <p:sp>
        <p:nvSpPr>
          <p:cNvPr id="27" name="Rectangle: Rounded Corners 26">
            <a:extLst>
              <a:ext uri="{FF2B5EF4-FFF2-40B4-BE49-F238E27FC236}">
                <a16:creationId xmlns:a16="http://schemas.microsoft.com/office/drawing/2014/main" id="{0A5173CA-508F-95CF-BD47-33E8F9A61D7A}"/>
              </a:ext>
            </a:extLst>
          </p:cNvPr>
          <p:cNvSpPr/>
          <p:nvPr/>
        </p:nvSpPr>
        <p:spPr>
          <a:xfrm>
            <a:off x="10792917" y="1673901"/>
            <a:ext cx="1236688" cy="7120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DBSCAN</a:t>
            </a:r>
          </a:p>
        </p:txBody>
      </p:sp>
      <p:sp>
        <p:nvSpPr>
          <p:cNvPr id="28" name="Rectangle: Rounded Corners 27">
            <a:extLst>
              <a:ext uri="{FF2B5EF4-FFF2-40B4-BE49-F238E27FC236}">
                <a16:creationId xmlns:a16="http://schemas.microsoft.com/office/drawing/2014/main" id="{EFD79162-2724-FFE1-A241-572C43CFACDB}"/>
              </a:ext>
            </a:extLst>
          </p:cNvPr>
          <p:cNvSpPr/>
          <p:nvPr/>
        </p:nvSpPr>
        <p:spPr>
          <a:xfrm>
            <a:off x="7701197" y="1705129"/>
            <a:ext cx="1280409" cy="6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K-mean</a:t>
            </a:r>
          </a:p>
        </p:txBody>
      </p:sp>
      <p:cxnSp>
        <p:nvCxnSpPr>
          <p:cNvPr id="29" name="Straight Arrow Connector 28">
            <a:extLst>
              <a:ext uri="{FF2B5EF4-FFF2-40B4-BE49-F238E27FC236}">
                <a16:creationId xmlns:a16="http://schemas.microsoft.com/office/drawing/2014/main" id="{C9970088-B420-A66B-389E-81E98D954858}"/>
              </a:ext>
            </a:extLst>
          </p:cNvPr>
          <p:cNvCxnSpPr/>
          <p:nvPr/>
        </p:nvCxnSpPr>
        <p:spPr>
          <a:xfrm>
            <a:off x="10479374" y="1166734"/>
            <a:ext cx="727023" cy="502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0B7AB7C8-8246-B4E6-CB5A-A86ED679451D}"/>
              </a:ext>
            </a:extLst>
          </p:cNvPr>
          <p:cNvCxnSpPr>
            <a:cxnSpLocks/>
          </p:cNvCxnSpPr>
          <p:nvPr/>
        </p:nvCxnSpPr>
        <p:spPr>
          <a:xfrm>
            <a:off x="9862027" y="1191662"/>
            <a:ext cx="2500" cy="552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2FE4888-6FCF-6B6E-0769-258C9B2E9AAE}"/>
              </a:ext>
            </a:extLst>
          </p:cNvPr>
          <p:cNvCxnSpPr>
            <a:cxnSpLocks/>
          </p:cNvCxnSpPr>
          <p:nvPr/>
        </p:nvCxnSpPr>
        <p:spPr>
          <a:xfrm flipH="1">
            <a:off x="8595611" y="1185471"/>
            <a:ext cx="609599" cy="514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5667A651-5F28-85D4-5EA6-9C884AED8D86}"/>
              </a:ext>
            </a:extLst>
          </p:cNvPr>
          <p:cNvSpPr txBox="1"/>
          <p:nvPr/>
        </p:nvSpPr>
        <p:spPr>
          <a:xfrm>
            <a:off x="5355235" y="5723744"/>
            <a:ext cx="6234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Calibri"/>
                <a:cs typeface="Calibri"/>
              </a:rPr>
              <a:t>Kprototypes</a:t>
            </a:r>
            <a:r>
              <a:rPr lang="en-US">
                <a:ea typeface="Calibri"/>
                <a:cs typeface="Calibri"/>
              </a:rPr>
              <a:t> for different kind of variable types.</a:t>
            </a:r>
          </a:p>
        </p:txBody>
      </p:sp>
    </p:spTree>
    <p:extLst>
      <p:ext uri="{BB962C8B-B14F-4D97-AF65-F5344CB8AC3E}">
        <p14:creationId xmlns:p14="http://schemas.microsoft.com/office/powerpoint/2010/main" val="306960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3365-14D5-89C2-CD42-D2F691CC9DA9}"/>
              </a:ext>
            </a:extLst>
          </p:cNvPr>
          <p:cNvSpPr>
            <a:spLocks noGrp="1"/>
          </p:cNvSpPr>
          <p:nvPr>
            <p:ph type="title"/>
          </p:nvPr>
        </p:nvSpPr>
        <p:spPr>
          <a:xfrm>
            <a:off x="390676" y="232077"/>
            <a:ext cx="10515600" cy="744992"/>
          </a:xfrm>
        </p:spPr>
        <p:txBody>
          <a:bodyPr>
            <a:normAutofit/>
          </a:bodyPr>
          <a:lstStyle/>
          <a:p>
            <a:r>
              <a:rPr lang="en-US" sz="3000" b="1">
                <a:cs typeface="Calibri Light"/>
              </a:rPr>
              <a:t>Next Steps/Challenges </a:t>
            </a:r>
          </a:p>
        </p:txBody>
      </p:sp>
      <p:pic>
        <p:nvPicPr>
          <p:cNvPr id="5" name="Graphic 4">
            <a:extLst>
              <a:ext uri="{FF2B5EF4-FFF2-40B4-BE49-F238E27FC236}">
                <a16:creationId xmlns:a16="http://schemas.microsoft.com/office/drawing/2014/main" id="{13593E7E-B078-738A-B960-1F30B9D1C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620" y="1391920"/>
            <a:ext cx="5550600" cy="4937760"/>
          </a:xfrm>
          <a:prstGeom prst="rect">
            <a:avLst/>
          </a:prstGeom>
        </p:spPr>
      </p:pic>
      <p:sp>
        <p:nvSpPr>
          <p:cNvPr id="6" name="TextBox 5">
            <a:extLst>
              <a:ext uri="{FF2B5EF4-FFF2-40B4-BE49-F238E27FC236}">
                <a16:creationId xmlns:a16="http://schemas.microsoft.com/office/drawing/2014/main" id="{A0B878E4-1839-138D-6C8F-EF064AC20ED3}"/>
              </a:ext>
            </a:extLst>
          </p:cNvPr>
          <p:cNvSpPr txBox="1"/>
          <p:nvPr/>
        </p:nvSpPr>
        <p:spPr>
          <a:xfrm>
            <a:off x="6705600" y="407504"/>
            <a:ext cx="5181600" cy="79406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cs typeface="Calibri"/>
              </a:rPr>
              <a:t>Key objectives in the remaining time</a:t>
            </a:r>
          </a:p>
          <a:p>
            <a:endParaRPr lang="en-US" sz="1400" b="1">
              <a:cs typeface="Calibri"/>
            </a:endParaRPr>
          </a:p>
          <a:p>
            <a:pPr marL="285750" indent="-285750">
              <a:buFont typeface="Wingdings" panose="05000000000000000000" pitchFamily="2" charset="2"/>
              <a:buChar char="Ø"/>
            </a:pPr>
            <a:r>
              <a:rPr lang="en-US" sz="1400">
                <a:cs typeface="Calibri"/>
              </a:rPr>
              <a:t>Identify explainable customer segments.</a:t>
            </a:r>
          </a:p>
          <a:p>
            <a:pPr marL="285750" indent="-285750">
              <a:buFont typeface="Wingdings" panose="05000000000000000000" pitchFamily="2" charset="2"/>
              <a:buChar char="Ø"/>
            </a:pPr>
            <a:endParaRPr lang="en-US" sz="1400">
              <a:cs typeface="Calibri"/>
            </a:endParaRPr>
          </a:p>
          <a:p>
            <a:pPr marL="285750" indent="-285750">
              <a:buFont typeface="Wingdings" panose="05000000000000000000" pitchFamily="2" charset="2"/>
              <a:buChar char="Ø"/>
            </a:pPr>
            <a:r>
              <a:rPr lang="en-US" sz="1400">
                <a:cs typeface="Calibri"/>
              </a:rPr>
              <a:t>Create tailored product marketing/sales strategy based on analysis of identified segments.</a:t>
            </a:r>
          </a:p>
          <a:p>
            <a:pPr marL="285750" indent="-285750">
              <a:buFont typeface="Wingdings" panose="05000000000000000000" pitchFamily="2" charset="2"/>
              <a:buChar char="Ø"/>
            </a:pPr>
            <a:endParaRPr lang="en-US" sz="1400">
              <a:cs typeface="Calibri"/>
            </a:endParaRPr>
          </a:p>
          <a:p>
            <a:pPr marL="285750" indent="-285750">
              <a:buFont typeface="Wingdings" panose="05000000000000000000" pitchFamily="2" charset="2"/>
              <a:buChar char="Ø"/>
            </a:pPr>
            <a:r>
              <a:rPr lang="en-US" sz="1400">
                <a:cs typeface="Calibri"/>
              </a:rPr>
              <a:t>Create a predictive model, to infer which consumer segment an individual may belong to.</a:t>
            </a:r>
          </a:p>
          <a:p>
            <a:pPr marL="228600" indent="-228600">
              <a:buAutoNum type="arabicPeriod"/>
            </a:pPr>
            <a:endParaRPr lang="en-US" sz="1400">
              <a:cs typeface="Calibri"/>
            </a:endParaRPr>
          </a:p>
          <a:p>
            <a:pPr marL="228600" indent="-228600">
              <a:buAutoNum type="arabicPeriod"/>
            </a:pPr>
            <a:endParaRPr lang="en-US" sz="1400">
              <a:cs typeface="Calibri"/>
            </a:endParaRPr>
          </a:p>
          <a:p>
            <a:pPr marL="228600" indent="-228600">
              <a:buAutoNum type="arabicPeriod"/>
            </a:pPr>
            <a:endParaRPr lang="en-US" sz="1400">
              <a:cs typeface="Calibri"/>
            </a:endParaRPr>
          </a:p>
          <a:p>
            <a:r>
              <a:rPr lang="en-US" b="1" u="sng">
                <a:cs typeface="Calibri"/>
              </a:rPr>
              <a:t>Key risks/challenges</a:t>
            </a:r>
          </a:p>
          <a:p>
            <a:endParaRPr lang="en-US" sz="1400" b="1" u="sng">
              <a:cs typeface="Calibri"/>
            </a:endParaRPr>
          </a:p>
          <a:p>
            <a:pPr marL="285750" indent="-285750">
              <a:buFont typeface="Wingdings" panose="05000000000000000000" pitchFamily="2" charset="2"/>
              <a:buChar char="v"/>
            </a:pPr>
            <a:r>
              <a:rPr lang="en-US" sz="1400">
                <a:cs typeface="Calibri"/>
              </a:rPr>
              <a:t>Unifying insights from both datasets + missing day of transactions</a:t>
            </a:r>
          </a:p>
          <a:p>
            <a:pPr marL="285750" indent="-285750">
              <a:buFont typeface="Wingdings" panose="05000000000000000000" pitchFamily="2" charset="2"/>
              <a:buChar char="v"/>
            </a:pPr>
            <a:endParaRPr lang="en-US" sz="1400">
              <a:cs typeface="Calibri"/>
            </a:endParaRPr>
          </a:p>
          <a:p>
            <a:pPr marL="285750" indent="-285750">
              <a:buFont typeface="Wingdings" panose="05000000000000000000" pitchFamily="2" charset="2"/>
              <a:buChar char="v"/>
            </a:pPr>
            <a:r>
              <a:rPr lang="en-US" sz="1400">
                <a:cs typeface="Calibri"/>
              </a:rPr>
              <a:t>Creating new features based on an individual's income.</a:t>
            </a:r>
            <a:endParaRPr lang="en-US">
              <a:cs typeface="Calibri"/>
            </a:endParaRPr>
          </a:p>
          <a:p>
            <a:pPr marL="285750" indent="-285750">
              <a:buFont typeface="Wingdings" panose="05000000000000000000" pitchFamily="2" charset="2"/>
              <a:buChar char="v"/>
            </a:pPr>
            <a:endParaRPr lang="en-US" sz="1400">
              <a:cs typeface="Calibri"/>
            </a:endParaRPr>
          </a:p>
          <a:p>
            <a:pPr marL="285750" indent="-285750">
              <a:buFont typeface="Wingdings" panose="05000000000000000000" pitchFamily="2" charset="2"/>
              <a:buChar char="v"/>
            </a:pPr>
            <a:r>
              <a:rPr lang="en-US" sz="1400">
                <a:cs typeface="Calibri"/>
              </a:rPr>
              <a:t>Creating new time-based features that measure frequency of purchase utilizing more granular timestamps.</a:t>
            </a:r>
          </a:p>
          <a:p>
            <a:pPr marL="285750" indent="-285750">
              <a:buFont typeface="Wingdings" panose="05000000000000000000" pitchFamily="2" charset="2"/>
              <a:buChar char="v"/>
            </a:pPr>
            <a:endParaRPr lang="en-US" sz="1400">
              <a:cs typeface="Calibri"/>
            </a:endParaRPr>
          </a:p>
          <a:p>
            <a:pPr marL="285750" indent="-285750">
              <a:buFont typeface="Wingdings" panose="05000000000000000000" pitchFamily="2" charset="2"/>
              <a:buChar char="v"/>
            </a:pPr>
            <a:r>
              <a:rPr lang="en-US" sz="1400">
                <a:cs typeface="Calibri"/>
              </a:rPr>
              <a:t>Appropriately tuning hyperparameters of HDBSCAN/DBSCAN algorithms and evaluating them correctly.</a:t>
            </a:r>
          </a:p>
          <a:p>
            <a:pPr marL="285750" indent="-285750">
              <a:buFont typeface="Wingdings" panose="05000000000000000000" pitchFamily="2" charset="2"/>
              <a:buChar char="v"/>
            </a:pPr>
            <a:endParaRPr lang="en-US" sz="1400">
              <a:cs typeface="Calibri"/>
            </a:endParaRPr>
          </a:p>
          <a:p>
            <a:pPr marL="285750" indent="-285750">
              <a:buFont typeface="Wingdings" panose="05000000000000000000" pitchFamily="2" charset="2"/>
              <a:buChar char="v"/>
            </a:pPr>
            <a:r>
              <a:rPr lang="en-US" sz="1400">
                <a:cs typeface="Calibri"/>
              </a:rPr>
              <a:t>Further investigating dimensionality reduction techniques to reduce feature space.</a:t>
            </a:r>
          </a:p>
          <a:p>
            <a:endParaRPr lang="en-US" sz="14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a:p>
            <a:endParaRPr lang="en-US" sz="1100" b="1">
              <a:cs typeface="Calibri"/>
            </a:endParaRPr>
          </a:p>
        </p:txBody>
      </p:sp>
      <p:sp>
        <p:nvSpPr>
          <p:cNvPr id="4" name="Right Brace 3">
            <a:extLst>
              <a:ext uri="{FF2B5EF4-FFF2-40B4-BE49-F238E27FC236}">
                <a16:creationId xmlns:a16="http://schemas.microsoft.com/office/drawing/2014/main" id="{078FA269-AC7F-C057-87A5-21D84425ABF9}"/>
              </a:ext>
            </a:extLst>
          </p:cNvPr>
          <p:cNvSpPr/>
          <p:nvPr/>
        </p:nvSpPr>
        <p:spPr>
          <a:xfrm>
            <a:off x="3836504" y="2166730"/>
            <a:ext cx="337931" cy="144117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DF5F594F-86BA-6FA2-A835-E464679E991A}"/>
              </a:ext>
            </a:extLst>
          </p:cNvPr>
          <p:cNvSpPr txBox="1"/>
          <p:nvPr/>
        </p:nvSpPr>
        <p:spPr>
          <a:xfrm>
            <a:off x="4223599" y="2702651"/>
            <a:ext cx="1424877" cy="369332"/>
          </a:xfrm>
          <a:prstGeom prst="rect">
            <a:avLst/>
          </a:prstGeom>
          <a:noFill/>
        </p:spPr>
        <p:txBody>
          <a:bodyPr wrap="none" rtlCol="0">
            <a:spAutoFit/>
          </a:bodyPr>
          <a:lstStyle/>
          <a:p>
            <a:r>
              <a:rPr lang="en-GB" b="1"/>
              <a:t>We are here!</a:t>
            </a:r>
          </a:p>
        </p:txBody>
      </p:sp>
    </p:spTree>
    <p:extLst>
      <p:ext uri="{BB962C8B-B14F-4D97-AF65-F5344CB8AC3E}">
        <p14:creationId xmlns:p14="http://schemas.microsoft.com/office/powerpoint/2010/main" val="3027356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3</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Transactional Data Analysis</vt:lpstr>
      <vt:lpstr>PowerPoint Presentation</vt:lpstr>
      <vt:lpstr>Category-wise spending trends</vt:lpstr>
      <vt:lpstr>Understanding Customer behavior and market trend</vt:lpstr>
      <vt:lpstr> Customer Segmentation - RFM Score Distribution Across Clusters </vt:lpstr>
      <vt:lpstr> Customer Segmentation – Which merchants are they visiting? </vt:lpstr>
      <vt:lpstr>Can we identify these segments in a more direct way?</vt:lpstr>
      <vt:lpstr>Current progress with segmentation work</vt:lpstr>
      <vt:lpstr>Next Steps/Challenges </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45</cp:revision>
  <dcterms:created xsi:type="dcterms:W3CDTF">2024-02-23T11:22:56Z</dcterms:created>
  <dcterms:modified xsi:type="dcterms:W3CDTF">2024-03-09T21:06:05Z</dcterms:modified>
</cp:coreProperties>
</file>