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85612"/>
  </p:normalViewPr>
  <p:slideViewPr>
    <p:cSldViewPr snapToGrid="0">
      <p:cViewPr varScale="1">
        <p:scale>
          <a:sx n="102" d="100"/>
          <a:sy n="10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9:04:55.8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4709 1838 24575,'2'-41'0,"0"0"0,0-16 0,-1-2 0,0 5 0,-2-2-3277,-2 5 0,-1-2 0,-3 3 2532,-4-4 0,-2 0 745,-6-12 0,-1 0 891,5 19 0,-1 1-891,-2-3 0,-2 4 1578,-11-5-1578,13 17 0,-2 0 0,-9-3 0,1 2 0,2-5 0,2 8 0,0 3 0,-4 2 0,-12-9 0,-20-3 5566,5 5-5566,18 13 0,0 1 0,-16-12 1127,-10-1-1127,4 0 0,0 1 0,-5-1 0,7 6 0,0-3 0,0 7 0,7-3 0,-13 4 0,11 1 0,-12-1 0,7 0 0,-7 0 0,5 5 0,-5-4 0,-12 4 0,14 0 0,21 8 0,-1 1 427,-32-4-427,6 5 0,24 0 0,0 1 0,-24 4 0,23-4 0,1 0 0,-18 3 0,-16-3 97,10 5-97,0 0 0,-11 0 0,20 0 0,-13 0 0,14 0 0,-14 0 0,-2 0 0,-1 0 0,34 0 0,0 0 0,1 0 0,-1 0 0,-5 0 0,-1 0 0,0 2 0,0 1 0,4 0 0,1 0 0,-2 2 0,0 2 0,-32 4 0,34-8 0,1 0 0,-34 7 0,11-4 0,14 3 146,1 1-146,13-5 0,1 3 0,6-3 0,5 4 0,-4-1 598,9 0-598,-3 0 0,-1 5 0,-2 5 0,-4 0 0,-3 9 0,-4-2 0,2 4 0,-10 1 0,11-1 0,-4-5 0,6 3 0,7-9 0,-6 9 0,11-13 0,-1 7 0,7-13 0,0 7 0,-1 1 0,-4 1 0,-1 8 0,-5-2 0,3 8 0,-5 3 0,6-1 0,-1 3 0,0-3 0,5-1 0,2 0 0,4-11 0,5 0 0,-3-6 0,7 1 0,-3 0 0,4-4 0,0 7 0,0-5 0,0 6 0,0 0 0,0 19 0,5-4 0,1 14 0,4-11 0,1 6 0,4-5 0,3 11 0,-2-10 0,5 9 0,-4-9 0,10 5 0,-3-1 0,8-2 0,-4-2 0,6 0 0,4-5 0,-4 0 0,10 5 0,-15-15 0,2-1 0,24 16 0,-21-16 0,-1 1 0,18 10 0,-1-3 0,-3 3 0,8-4 0,-8-1 0,9 1 0,-10 0 0,10-5 0,-11-2 0,10 1 0,-5-8 0,7 6 0,0-7 0,0 0 0,0 4 0,-17-12 0,2-1 0,-3 4 0,0 0 0,7-2 0,1-1 0,-1 1 0,-2-1 0,31 3 0,-30-5 0,0-1 0,-3 1 0,-1 0 0,35 0 0,-36-1 0,0 0 0,34 2-745,1-1 745,-34-1 0,-1 0 0,34-4 0,-8 4 0,5-5 0,-12 0 0,20 0 0,-25 4 0,2-3 0,2-1 0,10 5 0,-14-3 0,1 0 0,18 0 0,-7 7 0,6-8 0,-6 4 0,7-5 0,-28 0 0,0 0 0,19 0 0,-21 0 0,1 0 0,15 0 0,7 0 0,5 0 0,-12 0 0,5 0 0,-14 0 0,-1 0 745,11 0-745,-19 0 0,18 0 0,-28 0 0,9 0 0,-9 0 0,3-4 0,1 3 0,-10-7 0,9 4 0,-10-5 0,5 4 0,-1-3 0,-4 4 0,4-5 0,-4 5 0,0-4 0,-2 7 0,1-6 0,-9 6 0,8-7 0,-9 7 0,5-6 0,-1 3 0,1-4 0,-5 0 0,4 0 0,-4-3 0,4-1 0,1-4 0,0 0 0,-5 0 0,0 0 0,-4 0 0,-1 0 0,1 0 0,0-4 0,4-1 0,-7 0 0,1 6 0,-7 0 0,4 6 0,-3-2 0,2 5 0,-3 2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9:05:03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4642 1177 8191,'-50'17'0,"-3"0"0,-12 1 1276,-2 0 1,-6 2 0,-3 0-1277,9-2 0,-1 0 0,-3 0 0,-1 0 0,7-2 0,-2 0 0,-1 0 0,1 0 0,0-1 283,2 0 1,0 0-1,1-1 1,0 0 0,1 0-284,-10 1 0,0 0 0,1-1 0,0 0 0,2 0 0,0-1 0,2 0 0,1-1 508,-12 2 1,3-1 0,2-2-509,7-1 0,1 0 0,2-2 1766,9-2 0,2 0 0,0-1-1766,-19 1 0,1 0 0,-3-1 0,0 0 0,-4 0 0,-2 0 0,24-2 0,0 0 0,0-1 0,0 0 0,1 0 0,2 0 606,-13-1 1,1 0-607,-2 0 0,-3-1 0,-5 1 0,-2-1 522,21 0 0,-3 0 1,2 0-523,0 0 0,1 0 0,2 0 435,-11-1 0,4-1-435,12-1 0,3-2 105,-27-21-105,37 7 0,2-5 0,3-5 0,2-5 0,4-8 0,2-3 278,5-2 1,0-2-279,0-4 0,1-1 0,0-1 0,2 0 0,2 8 0,1 1 0,2 5 0,1 3 0,-2-22 0,8 19 0,9 0 0,15-5 0,23-13 0,-12 26 0,3-2 0,10-5 0,5-1 0,-7 9 0,5 0 0,3-1-604,14-4 1,6-1 0,1 2 603,-12 8 0,0 0 0,2 2 0,1 1 0,5 0 0,1 1 0,1 2 0,-1 1 0,-5 3 0,1 2 0,-1 1 0,-2 1 0,12-1 0,-2 1 0,-2 1-122,-3 2 0,-1 0 0,-3 2 122,15-2 0,-4 2 0,-6 0 0,-4 2 0,-8 1 0,-2 0 0,-5 1 0,0 1 0,-3-1 0,0 1 887,-1 0 1,1 1-888,2-1 0,1 0 200,4 1 1,2 0-201,1 1 0,1 1 0,-2 0 0,-1 0 0,-4 0 0,0 0 0,-7 0 0,0 0 0,35-1 0,-9 1 0,7 4 0,2 1 0,1 5 0,-39-3 0,0 1 0,23 9 0,-12 0 0,-7-4 0,13 3 0,10 7 0,-30-6 0,1 1 0,1 4 0,0 3 0,-5 1 0,0 1 0,4 5 0,3 0 0,7 3 0,1 0 0,-1-3 0,-1 1 0,4 6 0,-1 3 0,-8-3 0,-2 2 0,-9-3 0,-1 1 0,-2 0 0,-3-1 0,7 19 0,-2-6 0,-8-11 0,-7-13 0,-8-14 0,-6-8 0,5 2 0,3 7 0,4 4 0,1 2 0,-3-3 0,-4-4 0,-2-3 0,-4-4 0,0-3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9:05:07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6182 819 24575,'-36'-8'0,"-32"-10"0,13 3 0,-7-2 0,6 2 0,-3 0 0,-2 0 0,-12-3 0,-2-1 0,-1 1-813,3 0 0,-1 1 1,-3-1 812,6 1 0,-2 0 0,-3 0 0,1-1-304,12 4 0,0-1 0,0 0 0,-1 0 1,1 0 303,-2 0 0,0-1 0,0 0 0,0 1 0,0-1 0,0 0 0,-1 1 0,1-1 0,2 0 0,2 2 0,-19-5 0,4 2 0,2 0-120,8 3 0,3 1 0,1 1 120,-17-2 0,4 2 0,13 3 0,2 2 0,5 1 0,2 1 805,3 1 1,0 0-806,0 2 0,-3-1 0,-12 0 0,-4 0 0,-5-1 0,-1 0 0,21 1 0,-1-1 0,1 1 1129,-21-1 1,0-1-1130,-1-1 0,-4 0 0,10 0 0,-5-2 0,-1 1-290,15 0 0,-1 1 0,-1-1 1,0 1 289,-3-1 0,-1 0 0,0 0 0,1 0 0,2 1 0,0 0 0,1 0 0,4 2-115,-5 0 0,3 1 1,2 1 114,3 1 0,1 1 0,2 1 0,-15 1 0,6 3 0,19-1 0,4 2 0,-20 9 0,12 5 1577,4 6-1577,-5 7 373,0 1-373,-7 1 0,-9-2 0,-5-3 0,-2-2 0,3 0 0,6 4 0,4 6 0,12 5 0,18 4 0,20 6 0,23 11 0,2-24 0,5 2 0,7 7 0,4 0 0,3 2 0,1 0 0,-1-4 0,1-2 0,-5-6 0,1-4 0,-4-5 0,1-3 0,26 16 0,-21-22 0,2-1 0,6 0 0,3 1 0,10 1 0,3-1 0,9 2 0,3-1 0,4 0 0,2-1-233,-22-7 0,1-1 1,1 0 232,2 1 0,1-2 0,-1 1 0,0-2 0,-1 0 0,0-1 0,19 2 0,2-2 0,-12-3 0,3-2 0,1-1-443,-11-1 1,2-1-1,0 0 1,1 0 442,6 0 0,0-1 0,1 1 0,1 0 0,8 0 0,1 0 0,0 0 0,-1 0 0,-5 0 0,0-1 0,-1 1 0,0 0-495,4-1 1,0 1 0,0-1 0,0 0 494,0 0 0,0 0 0,-1 0 0,-2 0 0,-12-1 0,-1 0 0,-2 0 0,1 1-275,17-1 1,0 0 0,-3 0 274,-6 0 0,-2 0 0,0 0 0,-2-1 0,0 0 0,0-1 69,1 0 1,1-1 0,-3-1-70,13-2 0,-5-3 757,-8 0 1,-4-2-758,-10-1 0,-3 0 2088,22-14-2088,-4-10 1030,0-2-1030,-30 18 0,0 1 213,5-3 0,0 2-213,-4 3 0,1 0 0,8-5 0,3-1 0,4-2 0,0-3 0,0-1 0,-2-1 0,-1-3 0,-3 0 0,-11 3 0,-5 1 0,11-21 0,-13 10 0,-10 13 0,-5 5 0,-3 5 0,-4 3 0,0 1 0,-3 2 0,0 1 0,0 2 0,-1 1 0,0 4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9:05:16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5888 1302 24575,'-23'-13'0,"-46"-20"0,13 9 0,-11-2 0,-5-1 0,-9-1 0,-4-2 0,9 3 0,-4 0 0,-2-1 0,0 0-566,-5-2 1,0 1 0,-1-2 0,0 1 565,-1-1 0,0 0 0,1-1 0,3 1 0,-12-6 0,4-1 0,2 0-42,9 0 1,2 0 0,2-1 41,7 2 0,1 0 0,4 0 0,-20-14 0,5 2 0,5 5 0,3 2 0,10 10 0,3 3 0,5 4 0,0 4 829,3 1 1,1 4-830,-36-5 726,5 8-726,13 6 0,-10 1 0,-7-2 0,-18-1 0,40 4 0,-4-1 0,-8 1 0,-2 1 0,-7-1 0,-2 1 0,1 2 0,3 0 0,11 1 0,4 2 0,12 0 0,3 1 0,-30 4 0,13 6 0,-8 8 0,-10 14 0,33-10 0,-4 3 0,-8 3 0,-1 2 0,0-1 0,1 1 0,1 1 0,3 2 0,7-2 0,4 1 0,8 0 0,2 1 0,4 1 0,2 0 0,-19 31 0,1 2 0,-2 2 0,-4 2 0,2-4 0,8-10 0,2-1 0,-2 14 0,4 8 0,25-35 0,2-1 0,-5 37 0,15-10 0,9 3 0,14 3 0,8-4 0,11-2 0,4-11 0,11-9 0,27-2 0,-22-28 0,5-3 0,10 2 0,3-2 0,6 1 0,0 0 0,-6-1 0,-1 2 0,0 1 0,-1 3 0,1 2 0,0 0 0,-1 1 0,0 1 0,5 0 0,2-1 0,-1-2 0,1-3 0,6-2 0,3-2 0,10-1 0,2-2 0,-1-2 0,3-1-216,-26-4 0,3 0 0,0 0 216,3 0 0,1 0 0,-1 1 0,-3-1 0,-1 0 0,0 0 0,-3-1 0,0 1 0,-2-1 0,17 1 0,-3-1 0,-2-2 0,1-2 0,3-1 0,2-2 0,-1-1 0,1-2 0,14-1 0,3-2-273,-28 1 1,1-1 0,1 0 272,5-2 0,2-1 0,0-1 0,7-1 0,1-1 0,-1-2 0,-7 1 0,0-2 0,-3 0 0,-6-1 0,-3 0 0,-2-1 0,23-7 0,-7-1 0,-20 0 0,-6-1 621,26-22-621,-20-5 0,-12 0 0,-1-1 844,3-4-844,4 2 0,9-5 0,-30 28 0,0-2 0,2-1 0,-2-1 0,-5 1 0,-1 0 0,21-28 0,-20 12 0,-13 10 0,-8 10 0,-7 9 0,-4 10 0,-3 7 0,-1 2 0,0 3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3:38:22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5208 819 24575,'-30'-8'0,"-28"-10"0,12 3 0,-7-2 0,7 2 0,-4 0 0,-1 0 0,-11-3 0,-1-1 0,-1 1-813,2 0 0,0 1 1,-3-1 812,6 1 0,-4 0 0,0 0 0,-1-1-304,12 4 0,-1-1 0,-1 0 0,1 0 1,-1 0 303,0 0 0,-1-1 0,0 0 0,0 1 0,1-1 0,-1 0 0,0 1 0,0-1 0,1 0 0,3 2 0,-16-5 0,2 2 0,3 0-120,7 3 0,1 1 0,3 1 120,-16-2 0,4 2 0,10 3 0,3 2 0,4 1 0,1 1 805,3 1 1,0 0-806,-1 2 0,-1-1 0,-11 0 0,-3 0 0,-4-1 0,-2 0 0,19 1 0,-1-1 0,0 1 1129,-17-1 1,0-1-1130,-1-1 0,-3 0 0,7 0 0,-3-2 0,-1 1-290,13 0 0,-2 1 0,0-1 1,0 1 289,-2-1 0,-2 0 0,1 0 0,1 0 0,1 1 0,0 0 0,1 0 0,2 2-115,-2 0 0,2 1 1,1 1 114,3 1 0,0 1 0,3 1 0,-14 1 0,6 3 0,16-1 0,3 2 0,-17 9 0,11 5 1577,2 6-1577,-3 7 373,0 1-373,-7 1 0,-7-2 0,-4-3 0,-2-2 0,3 0 0,4 4 0,5 6 0,9 5 0,15 4 0,18 6 0,18 11 0,3-24 0,4 2 0,5 7 0,4 0 0,2 2 0,1 0 0,0-4 0,-1-2 0,-2-6 0,-1-4 0,-2-5 0,0-3 0,22 16 0,-17-22 0,1-1 0,5 0 0,3 1 0,8 1 0,3-1 0,7 2 0,3-1 0,3 0 0,2-1-233,-19-7 0,2-1 1,0 0 232,1 1 0,1-2 0,0 1 0,0-2 0,-1 0 0,0-1 0,16 2 0,2-2 0,-11-3 0,2-2 0,3-1-443,-11-1 1,2-1-1,1 0 1,0 0 442,4 0 0,2-1 0,0 1 0,1 0 0,6 0 0,1 0 0,1 0 0,-1 0 0,-5 0 0,0-1 0,-1 1 0,1 0-495,3-1 1,0 1 0,0-1 0,0 0 494,0 0 0,0 0 0,-1 0 0,-3 0 0,-8-1 0,-2 0 0,-1 0 0,1 1-275,14-1 1,-1 0 0,-1 0 274,-6 0 0,-1 0 0,-1 0 0,-1-1 0,0 0 0,0-1 69,1 0 1,0-1 0,-2-1-70,11-2 0,-4-3 757,-7 0 1,-3-2-758,-9-1 0,-2 0 2088,19-14-2088,-5-10 1030,1-2-1030,-26 18 0,1 1 213,4-3 0,0 2-213,-3 3 0,0 0 0,7-5 0,2-1 0,4-2 0,1-3 0,-2-1 0,0-1 0,-1-3 0,-4 0 0,-9 3 0,-3 1 0,9-21 0,-12 10 0,-7 13 0,-5 5 0,-3 5 0,-2 3 0,-1 1 0,-2 2 0,0 1 0,-1 2 0,0 1 0,0 4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9013A-903E-E94E-A647-80771E85671C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41933-9304-3C41-BE79-45A432516A7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31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212628"/>
                </a:solidFill>
                <a:effectLst/>
                <a:latin typeface="Poppins" panose="020B0604020202020204" pitchFamily="34" charset="0"/>
              </a:rPr>
              <a:t>We have three core divisions and, in line with our new strategy launched in 2022, we have restructured our business to </a:t>
            </a:r>
            <a:r>
              <a:rPr lang="en-US" sz="1800" b="0" dirty="0" err="1">
                <a:solidFill>
                  <a:srgbClr val="212628"/>
                </a:solidFill>
                <a:effectLst/>
                <a:latin typeface="Poppins" panose="020B0604020202020204" pitchFamily="34" charset="0"/>
              </a:rPr>
              <a:t>optimise</a:t>
            </a:r>
            <a:r>
              <a:rPr lang="en-US" sz="1800" b="0" dirty="0">
                <a:solidFill>
                  <a:srgbClr val="212628"/>
                </a:solidFill>
                <a:effectLst/>
                <a:latin typeface="Poppins" panose="020B0604020202020204" pitchFamily="34" charset="0"/>
              </a:rPr>
              <a:t> synergies </a:t>
            </a:r>
            <a:endParaRPr lang="en-US" dirty="0"/>
          </a:p>
          <a:p>
            <a:r>
              <a:rPr lang="en-US" sz="1800" b="0" dirty="0">
                <a:solidFill>
                  <a:srgbClr val="212628"/>
                </a:solidFill>
                <a:effectLst/>
                <a:latin typeface="Poppins" panose="020B0604020202020204" pitchFamily="34" charset="0"/>
              </a:rPr>
              <a:t>and efficiencies to best serve our customers’ needs. </a:t>
            </a:r>
            <a:endParaRPr lang="en-US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41933-9304-3C41-BE79-45A432516A73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8309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Poppins" pitchFamily="2" charset="77"/>
              </a:rPr>
              <a:t>Our trusted brands </a:t>
            </a:r>
            <a:endParaRPr lang="en-US" dirty="0"/>
          </a:p>
          <a:p>
            <a:r>
              <a:rPr lang="en-US" sz="1800" b="0" dirty="0">
                <a:solidFill>
                  <a:srgbClr val="212628"/>
                </a:solidFill>
                <a:effectLst/>
                <a:latin typeface="Poppins" pitchFamily="2" charset="77"/>
              </a:rPr>
              <a:t>Our products and services are made available to our customers through our trusted brands, which enables</a:t>
            </a:r>
            <a:br>
              <a:rPr lang="en-US" sz="1800" b="0" dirty="0">
                <a:solidFill>
                  <a:srgbClr val="212628"/>
                </a:solidFill>
                <a:effectLst/>
                <a:latin typeface="Poppins" pitchFamily="2" charset="77"/>
              </a:rPr>
            </a:br>
            <a:r>
              <a:rPr lang="en-US" sz="1800" b="0" dirty="0">
                <a:solidFill>
                  <a:srgbClr val="212628"/>
                </a:solidFill>
                <a:effectLst/>
                <a:latin typeface="Poppins" pitchFamily="2" charset="77"/>
              </a:rPr>
              <a:t>us to address the needs of different customer segments more effectively. </a:t>
            </a:r>
            <a:endParaRPr lang="en-US" dirty="0"/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41933-9304-3C41-BE79-45A432516A73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018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0C7F-A3F9-C41F-F954-CAFDA815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4F870-3962-D1B6-0FEE-E2D245AC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5B98-7B52-9051-BCEF-C5DF9DAA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8501-FC1A-AAE8-AFCF-5A95CD7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6FC9-C3B4-D250-92AA-1402F0CE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2481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1C39-BB1F-12ED-F983-A872D07F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0B41A-56AF-1E07-B870-017AC16F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E12A-0EA5-9920-94DD-CF44026D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0B1B-B819-20E9-4A74-13D347BF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16D5-1DD2-5F2A-0A3C-525CB621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397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436F3-5923-DE2C-9708-FA104ED7E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82EDE-6B89-0126-66B5-2A3EC49F1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5367-7838-2B34-69D1-E6ACA5FB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B4FD-BF9D-964E-A090-7820AF45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4325-0EBE-0CF9-387D-07618687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994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3774-CCFA-B8BF-61D4-1D0F2F1E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3390-4EE5-80EF-24B8-82E3C8B3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E03A-D272-3303-4A3F-CA3EC68E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BC0C-BD04-A53D-E0AA-E9599054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80F8-C722-EFA6-826E-C96BB7A0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08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41A0-1852-3712-5E50-6AF79FE7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6F540-E30D-106D-2201-0DB2A50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FBDD-8DE4-941C-C238-CDB36446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4B42-6178-AC1B-9447-E4BC290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3301-6161-406D-191C-A5F402CB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47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34F2-782C-81B1-AFB3-CF1272F4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7F29-B976-C70B-4667-8B23EC7FA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303FE-B5BE-1AAB-A21C-FD2EF1949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0EDF-6C9E-72CB-7DC5-4715A1BB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403F-030B-8DE3-A780-663F3125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2B64-A04A-E459-0F5A-2CBCC79F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709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0F7E-ED70-AD19-F835-AD14B79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0863-3DC0-9FA5-F9ED-5C667E76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D7A8B-5150-047F-3FC8-7142BF926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3DD91-BF82-F57C-2C36-7D0F441E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E1FE5-28BF-B574-3980-5EA1BF26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76050-25B6-01C2-A448-D81D0C97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7E68D-B6FD-E56B-FFAC-79C7C7F0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6CEB9-6129-C1EB-E557-818393AB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6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A252-1381-99F8-AC34-E94F7670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B5533-7178-677D-F460-8C4B0F70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39FF-A3E1-72DC-4C9F-E1F7958D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82042-6333-23AA-961D-5943DE2C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7225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6C996-566F-0A2D-9965-ADC1C877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DE61D-E77E-2E6F-48F8-161D4A36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A13C6-EFB9-1E7C-263B-4BCFBE5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97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4C0A-B572-5641-2747-EE343B76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7D90-7FA2-06E6-2502-9156C095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FE93C-D301-3A3F-F380-52C2AB70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418C-A660-B3F9-DE27-579BED13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1B18-7A9B-CE5E-ACB5-BECD3993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D32F7-551D-4C64-52CD-6E4BEC2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427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94BA-700D-5E43-FAF7-B898B862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DA8C0-69CC-AB50-B9CB-0841C985C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972E7-E815-3D5A-B2AF-45699D0B0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510FF-F0F5-BF60-BE4D-EE6F01E6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85DEA-FEED-1181-BC53-C05F705A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125C-40D1-7B6A-F3F9-4A6051B6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694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FD641-D883-27CE-0C6E-B8609F88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A07EC-DC1F-51C3-E154-C55E5129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6752-BA88-E7EB-3758-F3B1F27F7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7F23-24FA-A34B-B2D0-8A415FC42573}" type="datetimeFigureOut">
              <a:rPr lang="en-TH" smtClean="0"/>
              <a:t>20/2/2024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8A62-CC42-16F3-044A-70F301531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0A09-F839-5F9B-2A7C-2057BED53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20D5-F263-3145-ADC3-CC0FF8FE428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447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loydsbank.com/legal/proof-of-identit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4BEF4E-AAA2-20A1-2840-2446F1F95480}"/>
              </a:ext>
            </a:extLst>
          </p:cNvPr>
          <p:cNvSpPr txBox="1"/>
          <p:nvPr/>
        </p:nvSpPr>
        <p:spPr>
          <a:xfrm>
            <a:off x="641931" y="581891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Lloyds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97AAF-5088-7C21-C582-1072B5EB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" y="1172496"/>
            <a:ext cx="8859982" cy="51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D02719-E0BE-A751-4DCD-7CA0A325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65560"/>
              </p:ext>
            </p:extLst>
          </p:nvPr>
        </p:nvGraphicFramePr>
        <p:xfrm>
          <a:off x="791922" y="294640"/>
          <a:ext cx="10218456" cy="606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228">
                  <a:extLst>
                    <a:ext uri="{9D8B030D-6E8A-4147-A177-3AD203B41FA5}">
                      <a16:colId xmlns:a16="http://schemas.microsoft.com/office/drawing/2014/main" val="1707069315"/>
                    </a:ext>
                  </a:extLst>
                </a:gridCol>
                <a:gridCol w="5109228">
                  <a:extLst>
                    <a:ext uri="{9D8B030D-6E8A-4147-A177-3AD203B41FA5}">
                      <a16:colId xmlns:a16="http://schemas.microsoft.com/office/drawing/2014/main" val="146929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cap="all" dirty="0">
                          <a:solidFill>
                            <a:srgbClr val="505050"/>
                          </a:solidFill>
                          <a:effectLst/>
                          <a:latin typeface="Lloyds Jack Medium"/>
                        </a:rPr>
                        <a:t>Payment type</a:t>
                      </a:r>
                    </a:p>
                  </a:txBody>
                  <a:tcPr marL="228600" marR="228600" marT="228600" marB="2286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cap="all" dirty="0">
                          <a:solidFill>
                            <a:srgbClr val="505050"/>
                          </a:solidFill>
                          <a:effectLst/>
                          <a:latin typeface="Lloyds Jack Medium"/>
                        </a:rPr>
                        <a:t>Daily limit</a:t>
                      </a:r>
                    </a:p>
                  </a:txBody>
                  <a:tcPr marL="228600" marR="228600" marT="228600" marB="228600"/>
                </a:tc>
                <a:extLst>
                  <a:ext uri="{0D108BD9-81ED-4DB2-BD59-A6C34878D82A}">
                    <a16:rowId xmlns:a16="http://schemas.microsoft.com/office/drawing/2014/main" val="2015221849"/>
                  </a:ext>
                </a:extLst>
              </a:tr>
              <a:tr h="2100835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Lloyds Jack Medium"/>
                        </a:rPr>
                        <a:t>Faster Payments</a:t>
                      </a:r>
                      <a:endParaRPr lang="en-US" b="1" dirty="0">
                        <a:solidFill>
                          <a:srgbClr val="333333"/>
                        </a:solidFill>
                        <a:effectLst/>
                        <a:latin typeface="Lloyds Jack Regular"/>
                      </a:endParaRP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Payments to another UK account will normally be sent this way.</a:t>
                      </a:r>
                    </a:p>
                  </a:txBody>
                  <a:tcPr marL="228600" marR="228600" marT="228600" marB="2286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Online: up to £25,000</a:t>
                      </a: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In branch: up to £250,000 with </a:t>
                      </a:r>
                      <a:r>
                        <a:rPr lang="en-US" b="0" u="sng" dirty="0">
                          <a:solidFill>
                            <a:srgbClr val="006A4D"/>
                          </a:solidFill>
                          <a:effectLst/>
                          <a:latin typeface="Lloyds Jack Light"/>
                          <a:hlinkClick r:id="rId2"/>
                        </a:rPr>
                        <a:t>valid identification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Lloyds Jack Regular"/>
                      </a:endParaRP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Phone: up to £25,000</a:t>
                      </a: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Your limit includes payments you set up for a future date and increases to existing future payments.</a:t>
                      </a:r>
                    </a:p>
                  </a:txBody>
                  <a:tcPr marL="228600" marR="228600" marT="228600" marB="228600"/>
                </a:tc>
                <a:extLst>
                  <a:ext uri="{0D108BD9-81ED-4DB2-BD59-A6C34878D82A}">
                    <a16:rowId xmlns:a16="http://schemas.microsoft.com/office/drawing/2014/main" val="3800006957"/>
                  </a:ext>
                </a:extLst>
              </a:tr>
              <a:tr h="1858431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Lloyds Jack Medium"/>
                        </a:rPr>
                        <a:t>Standing orders</a:t>
                      </a:r>
                      <a:endParaRPr lang="en-US" b="1" dirty="0">
                        <a:solidFill>
                          <a:srgbClr val="333333"/>
                        </a:solidFill>
                        <a:effectLst/>
                        <a:latin typeface="Lloyds Jack Regular"/>
                      </a:endParaRP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Lets you regularly send a set amount of money to another account.</a:t>
                      </a:r>
                    </a:p>
                  </a:txBody>
                  <a:tcPr marL="228600" marR="228600" marT="228600" marB="2286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Online: up to £25,000</a:t>
                      </a: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In branch: up to £100,000</a:t>
                      </a: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Phone: up to £25,000</a:t>
                      </a: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Your limit includes new standing orders and increases to existing standing orders.</a:t>
                      </a:r>
                    </a:p>
                  </a:txBody>
                  <a:tcPr marL="228600" marR="228600" marT="228600" marB="228600"/>
                </a:tc>
                <a:extLst>
                  <a:ext uri="{0D108BD9-81ED-4DB2-BD59-A6C34878D82A}">
                    <a16:rowId xmlns:a16="http://schemas.microsoft.com/office/drawing/2014/main" val="821888925"/>
                  </a:ext>
                </a:extLst>
              </a:tr>
              <a:tr h="1373623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Lloyds Jack Medium"/>
                        </a:rPr>
                        <a:t>Cash withdrawals</a:t>
                      </a:r>
                      <a:endParaRPr lang="en-US" b="1" dirty="0">
                        <a:solidFill>
                          <a:srgbClr val="333333"/>
                        </a:solidFill>
                        <a:effectLst/>
                        <a:latin typeface="Lloyds Jack Regular"/>
                      </a:endParaRP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Take cash from your account.</a:t>
                      </a:r>
                    </a:p>
                  </a:txBody>
                  <a:tcPr marL="228600" marR="228600" marT="228600" marB="2286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Cash machines or cashback: up to £800</a:t>
                      </a:r>
                    </a:p>
                    <a:p>
                      <a:pPr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Lloyds Jack Regular"/>
                        </a:rPr>
                        <a:t>In branch: no limits, but please order large amounts in advance.</a:t>
                      </a:r>
                    </a:p>
                  </a:txBody>
                  <a:tcPr marL="228600" marR="228600" marT="228600" marB="228600"/>
                </a:tc>
                <a:extLst>
                  <a:ext uri="{0D108BD9-81ED-4DB2-BD59-A6C34878D82A}">
                    <a16:rowId xmlns:a16="http://schemas.microsoft.com/office/drawing/2014/main" val="239883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7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33CB9-6364-1543-1D10-9778D4190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788" y="256200"/>
            <a:ext cx="8013455" cy="3482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11A20-A6BA-C837-0314-A17AE2A99818}"/>
              </a:ext>
            </a:extLst>
          </p:cNvPr>
          <p:cNvSpPr txBox="1"/>
          <p:nvPr/>
        </p:nvSpPr>
        <p:spPr>
          <a:xfrm>
            <a:off x="117788" y="3748549"/>
            <a:ext cx="11977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02124"/>
                </a:solidFill>
                <a:effectLst/>
              </a:rPr>
              <a:t>Schroders Personal Wealth is </a:t>
            </a:r>
            <a:r>
              <a:rPr lang="en-US" sz="1600" i="0" dirty="0">
                <a:solidFill>
                  <a:srgbClr val="040C28"/>
                </a:solidFill>
                <a:effectLst/>
              </a:rPr>
              <a:t>a financial advice firm backed by UK banking giant Lloyds Banking Group</a:t>
            </a:r>
          </a:p>
          <a:p>
            <a:r>
              <a:rPr lang="en-US" sz="1600" i="0" dirty="0">
                <a:solidFill>
                  <a:srgbClr val="040C28"/>
                </a:solidFill>
                <a:effectLst/>
              </a:rPr>
              <a:t> and leading investment manager Schroders</a:t>
            </a:r>
            <a:r>
              <a:rPr lang="en-US" sz="1600" i="0" dirty="0">
                <a:solidFill>
                  <a:srgbClr val="202124"/>
                </a:solidFill>
                <a:effectLst/>
              </a:rPr>
              <a:t>. Schroders Personal Wealth offers holistic, </a:t>
            </a:r>
          </a:p>
          <a:p>
            <a:r>
              <a:rPr lang="en-US" sz="1600" i="0" dirty="0">
                <a:solidFill>
                  <a:srgbClr val="202124"/>
                </a:solidFill>
                <a:effectLst/>
              </a:rPr>
              <a:t>financial planning services to UK customers on a restricted advice basis.</a:t>
            </a:r>
          </a:p>
          <a:p>
            <a:endParaRPr lang="en-US" sz="1600" dirty="0">
              <a:solidFill>
                <a:srgbClr val="202124"/>
              </a:solidFill>
            </a:endParaRPr>
          </a:p>
          <a:p>
            <a:r>
              <a:rPr lang="en-US" sz="1600" i="0" dirty="0">
                <a:effectLst/>
              </a:rPr>
              <a:t>Part of Lloyds Banking Group, Embark is an investment platform and retirement solutions provider supporting financial </a:t>
            </a:r>
          </a:p>
          <a:p>
            <a:r>
              <a:rPr lang="en-US" sz="1600" i="0" dirty="0">
                <a:solidFill>
                  <a:srgbClr val="040C28"/>
                </a:solidFill>
                <a:effectLst/>
              </a:rPr>
              <a:t>advisers and businesses in the UK</a:t>
            </a:r>
            <a:r>
              <a:rPr lang="en-US" sz="1600" i="0" dirty="0">
                <a:solidFill>
                  <a:srgbClr val="4D5156"/>
                </a:solidFill>
                <a:effectLst/>
              </a:rPr>
              <a:t>.</a:t>
            </a:r>
          </a:p>
          <a:p>
            <a:pPr algn="l"/>
            <a:endParaRPr lang="en-US" sz="1600" dirty="0">
              <a:solidFill>
                <a:srgbClr val="4D5156"/>
              </a:solidFill>
            </a:endParaRPr>
          </a:p>
          <a:p>
            <a:pPr algn="l"/>
            <a:r>
              <a:rPr lang="en-US" sz="1600" i="0" u="none" strike="noStrike" dirty="0">
                <a:solidFill>
                  <a:srgbClr val="0D0D0D"/>
                </a:solidFill>
                <a:effectLst/>
              </a:rPr>
              <a:t>Cavendish Online is an online investment platform and financial advisory service.</a:t>
            </a:r>
          </a:p>
          <a:p>
            <a:br>
              <a:rPr lang="en-US" sz="1600" dirty="0"/>
            </a:br>
            <a:r>
              <a:rPr lang="en-US" sz="1600" dirty="0"/>
              <a:t>Lex </a:t>
            </a:r>
            <a:r>
              <a:rPr lang="en-US" sz="1600" dirty="0" err="1"/>
              <a:t>Autolease</a:t>
            </a:r>
            <a:r>
              <a:rPr lang="en-US" sz="1600" dirty="0"/>
              <a:t> is vehicle leasing company providing fleet management and vehicle leasing solutions.</a:t>
            </a:r>
          </a:p>
          <a:p>
            <a:r>
              <a:rPr lang="en-US" sz="1600" dirty="0"/>
              <a:t>LDC: Lloyds Development Capital, the private equity arm of Lloyds Banking Group, </a:t>
            </a:r>
          </a:p>
          <a:p>
            <a:r>
              <a:rPr lang="en-US" sz="1600" dirty="0"/>
              <a:t>specializing in supporting management buyouts, equity release, and growth capital for UK-based companies.</a:t>
            </a:r>
            <a:endParaRPr lang="en-TH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BA0102-626B-41AA-83E5-E8D65589FDC5}"/>
                  </a:ext>
                </a:extLst>
              </p14:cNvPr>
              <p14:cNvContentPartPr/>
              <p14:nvPr/>
            </p14:nvContentPartPr>
            <p14:xfrm>
              <a:off x="2327176" y="1301782"/>
              <a:ext cx="1777742" cy="86800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BA0102-626B-41AA-83E5-E8D65589F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175" y="1284141"/>
                <a:ext cx="1813383" cy="903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92865-4823-006C-03B6-7AD81273D1F5}"/>
                  </a:ext>
                </a:extLst>
              </p14:cNvPr>
              <p14:cNvContentPartPr/>
              <p14:nvPr/>
            </p14:nvContentPartPr>
            <p14:xfrm flipV="1">
              <a:off x="2358433" y="3030575"/>
              <a:ext cx="1715228" cy="631462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92865-4823-006C-03B6-7AD81273D1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2340435" y="3012574"/>
                <a:ext cx="1750864" cy="667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333718-09F3-6B79-748F-909ED115BD63}"/>
                  </a:ext>
                </a:extLst>
              </p14:cNvPr>
              <p14:cNvContentPartPr/>
              <p14:nvPr/>
            </p14:nvContentPartPr>
            <p14:xfrm>
              <a:off x="4358366" y="3114445"/>
              <a:ext cx="2225418" cy="5501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333718-09F3-6B79-748F-909ED115BD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0727" y="3096456"/>
                <a:ext cx="2261056" cy="585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121BA5-D4AB-C2AC-D591-ACB1DC04653E}"/>
                  </a:ext>
                </a:extLst>
              </p14:cNvPr>
              <p14:cNvContentPartPr/>
              <p14:nvPr/>
            </p14:nvContentPartPr>
            <p14:xfrm>
              <a:off x="6388564" y="1282550"/>
              <a:ext cx="2247180" cy="88723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121BA5-D4AB-C2AC-D591-ACB1DC0465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70924" y="1264553"/>
                <a:ext cx="2282821" cy="922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2AC8A6-951D-2B41-4D0D-EF8E53E1E281}"/>
                  </a:ext>
                </a:extLst>
              </p14:cNvPr>
              <p14:cNvContentPartPr/>
              <p14:nvPr/>
            </p14:nvContentPartPr>
            <p14:xfrm>
              <a:off x="6388564" y="2328262"/>
              <a:ext cx="1874804" cy="5501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2AC8A6-951D-2B41-4D0D-EF8E53E1E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70925" y="2310273"/>
                <a:ext cx="1910443" cy="585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3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330</Words>
  <Application>Microsoft Macintosh PowerPoint</Application>
  <PresentationFormat>Widescreen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Lloyds Jack Light</vt:lpstr>
      <vt:lpstr>Lloyds Jack Medium</vt:lpstr>
      <vt:lpstr>Lloyds Jack Regular</vt:lpstr>
      <vt:lpstr>Poppins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Isarapon Prasertstid</dc:creator>
  <cp:lastModifiedBy>Isarapon Prasertstid</cp:lastModifiedBy>
  <cp:revision>3</cp:revision>
  <dcterms:created xsi:type="dcterms:W3CDTF">2024-02-19T18:42:48Z</dcterms:created>
  <dcterms:modified xsi:type="dcterms:W3CDTF">2024-02-20T19:50:23Z</dcterms:modified>
</cp:coreProperties>
</file>