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0" r:id="rId6"/>
    <p:sldId id="259" r:id="rId7"/>
  </p:sldIdLst>
  <p:sldSz cx="12192000" cy="6858000"/>
  <p:notesSz cx="6858000" cy="9144000"/>
  <p:custDataLst>
    <p:tags r:id="rId1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5" userDrawn="1">
          <p15:clr>
            <a:srgbClr val="A4A3A4"/>
          </p15:clr>
        </p15:guide>
        <p15:guide id="2" pos="3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25"/>
        <p:guide pos="3864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gs" Target="tags/tag92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70.xml"/><Relationship Id="rId8" Type="http://schemas.openxmlformats.org/officeDocument/2006/relationships/tags" Target="../tags/tag69.xml"/><Relationship Id="rId7" Type="http://schemas.openxmlformats.org/officeDocument/2006/relationships/tags" Target="../tags/tag68.xml"/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image" Target="../media/image2.png"/><Relationship Id="rId3" Type="http://schemas.openxmlformats.org/officeDocument/2006/relationships/tags" Target="../tags/tag65.xml"/><Relationship Id="rId2" Type="http://schemas.openxmlformats.org/officeDocument/2006/relationships/image" Target="../media/image1.png"/><Relationship Id="rId19" Type="http://schemas.openxmlformats.org/officeDocument/2006/relationships/slideLayout" Target="../slideLayouts/slideLayout1.xml"/><Relationship Id="rId18" Type="http://schemas.openxmlformats.org/officeDocument/2006/relationships/tags" Target="../tags/tag78.xml"/><Relationship Id="rId17" Type="http://schemas.openxmlformats.org/officeDocument/2006/relationships/tags" Target="../tags/tag77.xml"/><Relationship Id="rId16" Type="http://schemas.openxmlformats.org/officeDocument/2006/relationships/tags" Target="../tags/tag76.xml"/><Relationship Id="rId15" Type="http://schemas.openxmlformats.org/officeDocument/2006/relationships/tags" Target="../tags/tag75.xml"/><Relationship Id="rId14" Type="http://schemas.openxmlformats.org/officeDocument/2006/relationships/tags" Target="../tags/tag74.xml"/><Relationship Id="rId13" Type="http://schemas.openxmlformats.org/officeDocument/2006/relationships/tags" Target="../tags/tag73.xml"/><Relationship Id="rId12" Type="http://schemas.openxmlformats.org/officeDocument/2006/relationships/tags" Target="../tags/tag72.xml"/><Relationship Id="rId11" Type="http://schemas.openxmlformats.org/officeDocument/2006/relationships/image" Target="../media/image3.png"/><Relationship Id="rId10" Type="http://schemas.openxmlformats.org/officeDocument/2006/relationships/tags" Target="../tags/tag71.xml"/><Relationship Id="rId1" Type="http://schemas.openxmlformats.org/officeDocument/2006/relationships/tags" Target="../tags/tag64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png"/><Relationship Id="rId8" Type="http://schemas.openxmlformats.org/officeDocument/2006/relationships/tags" Target="../tags/tag83.xml"/><Relationship Id="rId7" Type="http://schemas.openxmlformats.org/officeDocument/2006/relationships/image" Target="../media/image6.png"/><Relationship Id="rId6" Type="http://schemas.openxmlformats.org/officeDocument/2006/relationships/tags" Target="../tags/tag82.xml"/><Relationship Id="rId5" Type="http://schemas.openxmlformats.org/officeDocument/2006/relationships/image" Target="../media/image5.png"/><Relationship Id="rId4" Type="http://schemas.openxmlformats.org/officeDocument/2006/relationships/tags" Target="../tags/tag81.xml"/><Relationship Id="rId3" Type="http://schemas.openxmlformats.org/officeDocument/2006/relationships/image" Target="../media/image4.png"/><Relationship Id="rId2" Type="http://schemas.openxmlformats.org/officeDocument/2006/relationships/tags" Target="../tags/tag80.xml"/><Relationship Id="rId11" Type="http://schemas.openxmlformats.org/officeDocument/2006/relationships/slideLayout" Target="../slideLayouts/slideLayout1.xml"/><Relationship Id="rId10" Type="http://schemas.openxmlformats.org/officeDocument/2006/relationships/tags" Target="../tags/tag84.xml"/><Relationship Id="rId1" Type="http://schemas.openxmlformats.org/officeDocument/2006/relationships/tags" Target="../tags/tag79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88.xml"/><Relationship Id="rId5" Type="http://schemas.openxmlformats.org/officeDocument/2006/relationships/image" Target="../media/image9.png"/><Relationship Id="rId4" Type="http://schemas.openxmlformats.org/officeDocument/2006/relationships/tags" Target="../tags/tag87.xml"/><Relationship Id="rId3" Type="http://schemas.openxmlformats.org/officeDocument/2006/relationships/image" Target="../media/image8.png"/><Relationship Id="rId2" Type="http://schemas.openxmlformats.org/officeDocument/2006/relationships/tags" Target="../tags/tag86.xml"/><Relationship Id="rId1" Type="http://schemas.openxmlformats.org/officeDocument/2006/relationships/tags" Target="../tags/tag85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91.xml"/><Relationship Id="rId3" Type="http://schemas.openxmlformats.org/officeDocument/2006/relationships/image" Target="../media/image10.png"/><Relationship Id="rId2" Type="http://schemas.openxmlformats.org/officeDocument/2006/relationships/tags" Target="../tags/tag90.xml"/><Relationship Id="rId1" Type="http://schemas.openxmlformats.org/officeDocument/2006/relationships/tags" Target="../tags/tag8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333500" y="1602105"/>
            <a:ext cx="952500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4000" b="1"/>
              <a:t>Predicting T-Cell Receptor</a:t>
            </a:r>
            <a:r>
              <a:rPr lang="en-US" altLang="zh-CN" sz="4000" b="1"/>
              <a:t> </a:t>
            </a:r>
            <a:r>
              <a:rPr lang="zh-CN" altLang="en-US" sz="4000" b="1"/>
              <a:t>Specificity</a:t>
            </a:r>
            <a:endParaRPr lang="zh-CN" altLang="en-US" sz="4000" b="1"/>
          </a:p>
        </p:txBody>
      </p:sp>
      <p:sp>
        <p:nvSpPr>
          <p:cNvPr id="12" name="文本框 11"/>
          <p:cNvSpPr txBox="1"/>
          <p:nvPr/>
        </p:nvSpPr>
        <p:spPr>
          <a:xfrm>
            <a:off x="9140825" y="2632710"/>
            <a:ext cx="18770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/>
              <a:t>-Group 3</a:t>
            </a:r>
            <a:endParaRPr lang="en-US" altLang="zh-CN" sz="3200"/>
          </a:p>
        </p:txBody>
      </p:sp>
      <p:sp>
        <p:nvSpPr>
          <p:cNvPr id="13" name="文本框 12"/>
          <p:cNvSpPr txBox="1"/>
          <p:nvPr/>
        </p:nvSpPr>
        <p:spPr>
          <a:xfrm>
            <a:off x="2396490" y="4147820"/>
            <a:ext cx="91490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KELVIN ZHAO,</a:t>
            </a:r>
            <a:r>
              <a:rPr lang="en-US" altLang="zh-CN" sz="2000"/>
              <a:t>  </a:t>
            </a:r>
            <a:r>
              <a:rPr lang="zh-CN" altLang="en-US" sz="2000"/>
              <a:t>TENGYAO</a:t>
            </a:r>
            <a:r>
              <a:rPr lang="en-US" altLang="zh-CN" sz="2000"/>
              <a:t> </a:t>
            </a:r>
            <a:r>
              <a:rPr lang="zh-CN" altLang="en-US" sz="2000"/>
              <a:t>TU,</a:t>
            </a:r>
            <a:r>
              <a:rPr lang="en-US" altLang="zh-CN" sz="2000"/>
              <a:t> </a:t>
            </a:r>
            <a:r>
              <a:rPr lang="zh-CN" altLang="en-US" sz="2000"/>
              <a:t> ZHENYU ZHANG</a:t>
            </a:r>
            <a:r>
              <a:rPr lang="en-US" altLang="zh-CN" sz="2000"/>
              <a:t>,  </a:t>
            </a:r>
            <a:r>
              <a:rPr lang="zh-CN" altLang="en-US" sz="2000">
                <a:sym typeface="+mn-ea"/>
              </a:rPr>
              <a:t>WEI ZENG</a:t>
            </a:r>
            <a:endParaRPr lang="zh-CN" altLang="en-US" sz="2000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735445" y="1378585"/>
            <a:ext cx="4846320" cy="125793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25145" y="300355"/>
            <a:ext cx="29876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/>
              <a:t>Data Source</a:t>
            </a:r>
            <a:endParaRPr lang="en-US" altLang="zh-CN" sz="2800" b="1"/>
          </a:p>
        </p:txBody>
      </p:sp>
      <p:pic>
        <p:nvPicPr>
          <p:cNvPr id="13" name="图片 1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624330" y="3599815"/>
            <a:ext cx="2863850" cy="2609215"/>
          </a:xfrm>
          <a:prstGeom prst="rect">
            <a:avLst/>
          </a:prstGeom>
        </p:spPr>
      </p:pic>
      <p:sp>
        <p:nvSpPr>
          <p:cNvPr id="20" name="文本框 19"/>
          <p:cNvSpPr txBox="1"/>
          <p:nvPr>
            <p:custDataLst>
              <p:tags r:id="rId5"/>
            </p:custDataLst>
          </p:nvPr>
        </p:nvSpPr>
        <p:spPr>
          <a:xfrm>
            <a:off x="2199640" y="6209030"/>
            <a:ext cx="20097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One-Hot Encoding</a:t>
            </a:r>
            <a:endParaRPr lang="en-US" altLang="zh-CN" sz="1400"/>
          </a:p>
        </p:txBody>
      </p:sp>
      <p:sp>
        <p:nvSpPr>
          <p:cNvPr id="21" name="文本框 20"/>
          <p:cNvSpPr txBox="1"/>
          <p:nvPr>
            <p:custDataLst>
              <p:tags r:id="rId6"/>
            </p:custDataLst>
          </p:nvPr>
        </p:nvSpPr>
        <p:spPr>
          <a:xfrm>
            <a:off x="5603875" y="3894455"/>
            <a:ext cx="4003040" cy="9201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1000"/>
              <a:t>TRA+TRB : 'C': { [0, 1, 0, 0, 0, 0, 0, 0, 0, 0, 0, 0, 0, 0, 0, 0, 0, 0, 0, 0],</a:t>
            </a:r>
            <a:endParaRPr lang="en-US" sz="1000"/>
          </a:p>
          <a:p>
            <a:r>
              <a:rPr lang="en-US" sz="1000"/>
              <a:t>                                              </a:t>
            </a:r>
            <a:r>
              <a:rPr lang="en-US" sz="1400"/>
              <a:t>                    </a:t>
            </a:r>
            <a:endParaRPr lang="en-US" sz="1400"/>
          </a:p>
          <a:p>
            <a:r>
              <a:rPr lang="en-US" sz="1000">
                <a:sym typeface="+mn-ea"/>
              </a:rPr>
              <a:t>                   ‘ ’ :   [0, 0, 0, 0, 0, 0, 0, 0, 0, 0, 0, 0, 0, 0, 0, 0, 0, 0, 0, 0] }</a:t>
            </a:r>
            <a:endParaRPr lang="en-US" sz="1000"/>
          </a:p>
        </p:txBody>
      </p:sp>
      <p:sp>
        <p:nvSpPr>
          <p:cNvPr id="23" name="文本框 22"/>
          <p:cNvSpPr txBox="1"/>
          <p:nvPr>
            <p:custDataLst>
              <p:tags r:id="rId7"/>
            </p:custDataLst>
          </p:nvPr>
        </p:nvSpPr>
        <p:spPr>
          <a:xfrm>
            <a:off x="5749925" y="5314950"/>
            <a:ext cx="3983990" cy="7302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1000"/>
              <a:t>Antigen : 'F': { [0, 0, 0, 0, 1, 0, 0, 0, 0, 0, 0, 0, 0, 0, 0, 0, 0, 0, 0, 0],</a:t>
            </a:r>
            <a:endParaRPr lang="en-US" sz="1000"/>
          </a:p>
          <a:p>
            <a:r>
              <a:rPr lang="en-US" sz="1000"/>
              <a:t>                                                 </a:t>
            </a:r>
            <a:r>
              <a:rPr lang="en-US" sz="1200"/>
              <a:t>        </a:t>
            </a:r>
            <a:r>
              <a:rPr lang="en-US" sz="1400"/>
              <a:t>                </a:t>
            </a:r>
            <a:endParaRPr lang="en-US" sz="1400"/>
          </a:p>
          <a:p>
            <a:r>
              <a:rPr lang="en-US" sz="1000">
                <a:sym typeface="+mn-ea"/>
              </a:rPr>
              <a:t>               ‘ ’ :   [0, 0, 0, 0, 0, 0, 0, 0, 0, 0, 0, 0, 0, 0, 0, 0, 0, 0, 0, 0] }</a:t>
            </a:r>
            <a:endParaRPr lang="en-US" sz="1000"/>
          </a:p>
        </p:txBody>
      </p:sp>
      <p:sp>
        <p:nvSpPr>
          <p:cNvPr id="29" name="文本框 28"/>
          <p:cNvSpPr txBox="1"/>
          <p:nvPr>
            <p:custDataLst>
              <p:tags r:id="rId8"/>
            </p:custDataLst>
          </p:nvPr>
        </p:nvSpPr>
        <p:spPr>
          <a:xfrm>
            <a:off x="7145655" y="4585335"/>
            <a:ext cx="1378585" cy="3041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400"/>
              <a:t>matrix: 39</a:t>
            </a:r>
            <a:r>
              <a:rPr lang="zh-CN" altLang="en-US" sz="1400"/>
              <a:t>×</a:t>
            </a:r>
            <a:r>
              <a:rPr lang="en-US" altLang="zh-CN" sz="1400"/>
              <a:t>20</a:t>
            </a:r>
            <a:endParaRPr lang="en-US" altLang="zh-CN" sz="1400"/>
          </a:p>
        </p:txBody>
      </p:sp>
      <p:sp>
        <p:nvSpPr>
          <p:cNvPr id="30" name="文本框 29"/>
          <p:cNvSpPr txBox="1"/>
          <p:nvPr>
            <p:custDataLst>
              <p:tags r:id="rId9"/>
            </p:custDataLst>
          </p:nvPr>
        </p:nvSpPr>
        <p:spPr>
          <a:xfrm>
            <a:off x="7174865" y="6101715"/>
            <a:ext cx="14592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matrix: 24</a:t>
            </a:r>
            <a:r>
              <a:rPr lang="zh-CN" altLang="en-US" sz="1400"/>
              <a:t>×</a:t>
            </a:r>
            <a:r>
              <a:rPr lang="en-US" altLang="zh-CN" sz="1400"/>
              <a:t>20</a:t>
            </a:r>
            <a:endParaRPr lang="en-US" altLang="zh-CN" sz="1400"/>
          </a:p>
        </p:txBody>
      </p:sp>
      <p:pic>
        <p:nvPicPr>
          <p:cNvPr id="36" name="图片 35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1"/>
          <a:srcRect l="11121" t="-1007"/>
          <a:stretch>
            <a:fillRect/>
          </a:stretch>
        </p:blipFill>
        <p:spPr>
          <a:xfrm>
            <a:off x="5379720" y="3303270"/>
            <a:ext cx="5049520" cy="382270"/>
          </a:xfrm>
          <a:prstGeom prst="rect">
            <a:avLst/>
          </a:prstGeom>
        </p:spPr>
      </p:pic>
      <p:sp>
        <p:nvSpPr>
          <p:cNvPr id="4" name="文本框 3"/>
          <p:cNvSpPr txBox="1"/>
          <p:nvPr>
            <p:custDataLst>
              <p:tags r:id="rId12"/>
            </p:custDataLst>
          </p:nvPr>
        </p:nvSpPr>
        <p:spPr>
          <a:xfrm>
            <a:off x="648970" y="1016000"/>
            <a:ext cx="98907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b="1"/>
              <a:t>complex.id</a:t>
            </a:r>
            <a:r>
              <a:rPr lang="en-US" altLang="zh-CN" sz="1200"/>
              <a:t>: The same id indicates that the TRA and TRB chains are from the same TCR;</a:t>
            </a:r>
            <a:endParaRPr lang="en-US" altLang="zh-CN" sz="1200"/>
          </a:p>
          <a:p>
            <a:r>
              <a:rPr lang="en-US" altLang="zh-CN" sz="1200"/>
              <a:t>                     0 indicates that the TRA or TRB chain data is missing</a:t>
            </a:r>
            <a:r>
              <a:rPr lang="en-US" altLang="zh-CN" sz="1000"/>
              <a:t> </a:t>
            </a:r>
            <a:endParaRPr lang="en-US" altLang="zh-CN" sz="1000"/>
          </a:p>
        </p:txBody>
      </p:sp>
      <p:sp>
        <p:nvSpPr>
          <p:cNvPr id="5" name="文本框 4"/>
          <p:cNvSpPr txBox="1"/>
          <p:nvPr>
            <p:custDataLst>
              <p:tags r:id="rId13"/>
            </p:custDataLst>
          </p:nvPr>
        </p:nvSpPr>
        <p:spPr>
          <a:xfrm>
            <a:off x="648970" y="2055495"/>
            <a:ext cx="108940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en-US" altLang="zh-CN" sz="1200" b="1"/>
              <a:t>antigen.epitope:</a:t>
            </a:r>
            <a:r>
              <a:rPr lang="en-US" altLang="zh-CN" sz="1200"/>
              <a:t> The sequence of antigenic epitope </a:t>
            </a:r>
            <a:endParaRPr lang="en-US" altLang="zh-CN" sz="1200"/>
          </a:p>
        </p:txBody>
      </p:sp>
      <p:sp>
        <p:nvSpPr>
          <p:cNvPr id="7" name="文本框 6"/>
          <p:cNvSpPr txBox="1"/>
          <p:nvPr>
            <p:custDataLst>
              <p:tags r:id="rId14"/>
            </p:custDataLst>
          </p:nvPr>
        </p:nvSpPr>
        <p:spPr>
          <a:xfrm>
            <a:off x="648970" y="1541145"/>
            <a:ext cx="59220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b="1"/>
              <a:t>cdr3:</a:t>
            </a:r>
            <a:r>
              <a:rPr lang="en-US" altLang="zh-CN" sz="1200"/>
              <a:t> Each TCR is made up of a pair of proteins, they are TRA and TRB in this table. </a:t>
            </a:r>
            <a:endParaRPr lang="en-US" altLang="zh-CN" sz="1200"/>
          </a:p>
          <a:p>
            <a:r>
              <a:rPr lang="en-US" altLang="zh-CN" sz="1200"/>
              <a:t>          so cdr3 is a sequence of TRA or TRB</a:t>
            </a:r>
            <a:endParaRPr lang="en-US" altLang="zh-CN" sz="1200"/>
          </a:p>
        </p:txBody>
      </p:sp>
      <p:sp>
        <p:nvSpPr>
          <p:cNvPr id="8" name="文本框 7"/>
          <p:cNvSpPr txBox="1"/>
          <p:nvPr>
            <p:custDataLst>
              <p:tags r:id="rId15"/>
            </p:custDataLst>
          </p:nvPr>
        </p:nvSpPr>
        <p:spPr>
          <a:xfrm>
            <a:off x="648970" y="2424430"/>
            <a:ext cx="108940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l">
              <a:buClrTx/>
              <a:buSzTx/>
              <a:buFontTx/>
            </a:pPr>
            <a:r>
              <a:rPr lang="en-US" altLang="zh-CN" sz="1200" b="1">
                <a:sym typeface="+mn-ea"/>
              </a:rPr>
              <a:t>vdjdb.score</a:t>
            </a:r>
            <a:r>
              <a:rPr lang="en-US" altLang="zh-CN" sz="1200" b="1">
                <a:sym typeface="+mn-ea"/>
              </a:rPr>
              <a:t>: </a:t>
            </a:r>
            <a:r>
              <a:rPr lang="en-US" altLang="zh-CN" sz="1200">
                <a:sym typeface="+mn-ea"/>
              </a:rPr>
              <a:t>Effectiveness of the TCR against antigen</a:t>
            </a:r>
            <a:endParaRPr lang="en-US" altLang="zh-CN" sz="1200">
              <a:sym typeface="+mn-ea"/>
            </a:endParaRPr>
          </a:p>
        </p:txBody>
      </p:sp>
      <p:sp>
        <p:nvSpPr>
          <p:cNvPr id="9" name="文本框 8"/>
          <p:cNvSpPr txBox="1"/>
          <p:nvPr>
            <p:custDataLst>
              <p:tags r:id="rId16"/>
            </p:custDataLst>
          </p:nvPr>
        </p:nvSpPr>
        <p:spPr>
          <a:xfrm>
            <a:off x="648970" y="2792730"/>
            <a:ext cx="26708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b="1"/>
              <a:t>species*</a:t>
            </a:r>
            <a:r>
              <a:rPr lang="en-US" altLang="zh-CN" sz="1200"/>
              <a:t>: TCR parent species</a:t>
            </a:r>
            <a:endParaRPr lang="en-US" altLang="zh-CN" sz="1200"/>
          </a:p>
        </p:txBody>
      </p:sp>
      <p:sp>
        <p:nvSpPr>
          <p:cNvPr id="10" name="文本框 9"/>
          <p:cNvSpPr txBox="1"/>
          <p:nvPr>
            <p:custDataLst>
              <p:tags r:id="rId17"/>
            </p:custDataLst>
          </p:nvPr>
        </p:nvSpPr>
        <p:spPr>
          <a:xfrm>
            <a:off x="648970" y="3131820"/>
            <a:ext cx="263144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b="1"/>
              <a:t>mhc. class*</a:t>
            </a:r>
            <a:r>
              <a:rPr lang="en-US" altLang="zh-CN" sz="1200"/>
              <a:t>: The classes of MHC</a:t>
            </a:r>
            <a:endParaRPr lang="en-US" altLang="zh-CN" sz="1200"/>
          </a:p>
        </p:txBody>
      </p:sp>
    </p:spTree>
    <p:custDataLst>
      <p:tags r:id="rId18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525145" y="300355"/>
            <a:ext cx="29876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/>
              <a:t>Progress so far</a:t>
            </a:r>
            <a:endParaRPr lang="en-US" altLang="zh-CN" sz="2800" b="1"/>
          </a:p>
        </p:txBody>
      </p:sp>
      <p:sp>
        <p:nvSpPr>
          <p:cNvPr id="2" name="文本框 1"/>
          <p:cNvSpPr txBox="1"/>
          <p:nvPr/>
        </p:nvSpPr>
        <p:spPr>
          <a:xfrm>
            <a:off x="798195" y="1198880"/>
            <a:ext cx="24466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Clustering model</a:t>
            </a:r>
            <a:endParaRPr lang="en-US" altLang="zh-CN" b="1"/>
          </a:p>
        </p:txBody>
      </p:sp>
      <p:pic>
        <p:nvPicPr>
          <p:cNvPr id="14" name="图片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244850" y="379095"/>
            <a:ext cx="8221980" cy="194500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6527800" y="1762125"/>
            <a:ext cx="2710180" cy="280035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834515" y="4708525"/>
            <a:ext cx="7814945" cy="169926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2217420" y="1762125"/>
            <a:ext cx="2712720" cy="2745105"/>
          </a:xfrm>
          <a:prstGeom prst="rect">
            <a:avLst/>
          </a:prstGeom>
        </p:spPr>
      </p:pic>
    </p:spTree>
    <p:custDataLst>
      <p:tags r:id="rId10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525145" y="300355"/>
            <a:ext cx="29876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/>
              <a:t>Progress so far</a:t>
            </a:r>
            <a:endParaRPr lang="en-US" altLang="zh-CN" sz="2800" b="1"/>
          </a:p>
        </p:txBody>
      </p:sp>
      <p:sp>
        <p:nvSpPr>
          <p:cNvPr id="3" name="文本框 2"/>
          <p:cNvSpPr txBox="1"/>
          <p:nvPr/>
        </p:nvSpPr>
        <p:spPr>
          <a:xfrm>
            <a:off x="748665" y="1397635"/>
            <a:ext cx="25692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Classification mode</a:t>
            </a:r>
            <a:r>
              <a:rPr lang="en-US" altLang="zh-CN"/>
              <a:t>l</a:t>
            </a:r>
            <a:endParaRPr lang="en-US" altLang="zh-CN"/>
          </a:p>
        </p:txBody>
      </p:sp>
      <p:pic>
        <p:nvPicPr>
          <p:cNvPr id="20" name="图片 1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091815" y="822325"/>
            <a:ext cx="8621395" cy="15709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2019300" y="2521585"/>
            <a:ext cx="8153400" cy="181483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525145" y="300355"/>
            <a:ext cx="66541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/>
              <a:t>Next planned steps and Challenges</a:t>
            </a:r>
            <a:endParaRPr lang="en-US" altLang="zh-CN" sz="2800" b="1"/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165225" y="1500505"/>
            <a:ext cx="9686925" cy="305117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DIAGRAM_VIRTUALLY_FRAME" val="{&quot;height&quot;:402.2,&quot;left&quot;:51.1,&quot;top&quot;:9,&quot;width&quot;:870.9}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DIAGRAM_VIRTUALLY_FRAME" val="{&quot;height&quot;:402.2,&quot;left&quot;:51.1,&quot;top&quot;:9,&quot;width&quot;:870.9}"/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DIAGRAM_VIRTUALLY_FRAME" val="{&quot;height&quot;:402.2,&quot;left&quot;:51.1,&quot;top&quot;:9,&quot;width&quot;:870.9}"/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DIAGRAM_VIRTUALLY_FRAME" val="{&quot;height&quot;:402.2,&quot;left&quot;:51.1,&quot;top&quot;:9,&quot;width&quot;:870.9}"/>
  <p:tag name="KSO_WM_BEAUTIFY_FLAG" val=""/>
</p:tagLst>
</file>

<file path=ppt/tags/tag77.xml><?xml version="1.0" encoding="utf-8"?>
<p:tagLst xmlns:p="http://schemas.openxmlformats.org/presentationml/2006/main">
  <p:tag name="KSO_WM_DIAGRAM_VIRTUALLY_FRAME" val="{&quot;height&quot;:402.2,&quot;left&quot;:51.1,&quot;top&quot;:9,&quot;width&quot;:870.9}"/>
  <p:tag name="KSO_WM_BEAUTIFY_FLAG" val=""/>
</p:tagLst>
</file>

<file path=ppt/tags/tag7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2.xml><?xml version="1.0" encoding="utf-8"?>
<p:tagLst xmlns:p="http://schemas.openxmlformats.org/presentationml/2006/main">
  <p:tag name="commondata" val="eyJoZGlkIjoiOWJiNGNjZTI1MjY3Mjg4NTUwM2QzZjRiZWZjNzFkNDUifQ==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1169</Words>
  <Application>WPS 演示</Application>
  <PresentationFormat>宽屏</PresentationFormat>
  <Paragraphs>46</Paragraphs>
  <Slides>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</cp:lastModifiedBy>
  <cp:revision>168</cp:revision>
  <dcterms:created xsi:type="dcterms:W3CDTF">2019-06-19T02:08:00Z</dcterms:created>
  <dcterms:modified xsi:type="dcterms:W3CDTF">2024-03-11T19:06:06Z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2052-12.1.0.16250</vt:lpwstr>
  </property>
  <property fmtid="{D5CDD505-2E9C-101B-9397-08002B2CF9AE}" pid="3" name="ICV">
    <vt:lpwstr>A08EE091E7C54CFBB40BC0554AE443B2_13</vt:lpwstr>
  </property>
</Properties>
</file>