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8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08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8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7.xml"/><Relationship Id="rId7" Type="http://schemas.openxmlformats.org/officeDocument/2006/relationships/image" Target="../media/image3.png"/><Relationship Id="rId6" Type="http://schemas.openxmlformats.org/officeDocument/2006/relationships/tags" Target="../tags/tag66.xml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648970" y="1280795"/>
            <a:ext cx="10894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highlight>
                  <a:srgbClr val="FFFF00"/>
                </a:highlight>
              </a:rPr>
              <a:t>complex.id</a:t>
            </a:r>
            <a:r>
              <a:rPr lang="en-US" altLang="zh-CN" sz="1200"/>
              <a:t>: The same id indicates that the TRA and TRB chains are from the same TCR; 0 indicates that the TRA or TRB chain data is missing</a:t>
            </a:r>
            <a:r>
              <a:rPr lang="en-US" altLang="zh-CN" sz="1000"/>
              <a:t> </a:t>
            </a:r>
            <a:endParaRPr lang="en-US" altLang="zh-CN" sz="1000"/>
          </a:p>
        </p:txBody>
      </p:sp>
      <p:sp>
        <p:nvSpPr>
          <p:cNvPr id="17" name="文本框 16"/>
          <p:cNvSpPr txBox="1"/>
          <p:nvPr/>
        </p:nvSpPr>
        <p:spPr>
          <a:xfrm>
            <a:off x="648970" y="1981200"/>
            <a:ext cx="10894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>
                <a:highlight>
                  <a:srgbClr val="FFFF00"/>
                </a:highlight>
              </a:rPr>
              <a:t>antigen.epitope</a:t>
            </a:r>
            <a:r>
              <a:rPr lang="en-US" altLang="zh-CN" sz="1200"/>
              <a:t>: The sequence of antigenic epitope </a:t>
            </a:r>
            <a:endParaRPr lang="en-US" altLang="zh-CN" sz="1200"/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48970" y="1650365"/>
            <a:ext cx="10894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highlight>
                  <a:srgbClr val="FFFF00"/>
                </a:highlight>
              </a:rPr>
              <a:t>cdr3</a:t>
            </a:r>
            <a:r>
              <a:rPr lang="en-US" altLang="zh-CN" sz="1200"/>
              <a:t>: Each TCR is made up of a pair of proteins, they are TRA and TRB in this table. so cdr3 is a sequence of TRA or TRB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648970" y="2378710"/>
            <a:ext cx="1089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200">
                <a:highlight>
                  <a:srgbClr val="FFFF00"/>
                </a:highlight>
                <a:sym typeface="+mn-ea"/>
              </a:rPr>
              <a:t>vdjdb.score</a:t>
            </a:r>
            <a:r>
              <a:rPr lang="en-US" altLang="zh-CN" sz="1200">
                <a:sym typeface="+mn-ea"/>
              </a:rPr>
              <a:t>: Effectiveness of the TCR against antigen</a:t>
            </a:r>
            <a:endParaRPr lang="en-US" altLang="zh-CN" sz="1200"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648970" y="2759710"/>
            <a:ext cx="10894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highlight>
                  <a:srgbClr val="FFFF00"/>
                </a:highlight>
              </a:rPr>
              <a:t>species*</a:t>
            </a:r>
            <a:r>
              <a:rPr lang="en-US" altLang="zh-CN" sz="1200"/>
              <a:t>: TCR parent species</a:t>
            </a:r>
            <a:endParaRPr lang="en-US" altLang="zh-CN" sz="1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70" y="3869055"/>
            <a:ext cx="3104515" cy="28282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97280" y="3387090"/>
            <a:ext cx="2207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One-Hot Encoding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916045" y="4410075"/>
            <a:ext cx="4003040" cy="920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/>
              <a:t>TRA+TRB : 'C': { [0, 1, 0, 0, 0, 0, 0, 0, 0, 0, 0, 0, 0, 0, 0, 0, 0, 0, 0, 0],</a:t>
            </a:r>
            <a:endParaRPr lang="en-US" sz="1000"/>
          </a:p>
          <a:p>
            <a:r>
              <a:rPr lang="en-US" sz="1000"/>
              <a:t>                                              </a:t>
            </a:r>
            <a:r>
              <a:rPr lang="en-US" sz="1400"/>
              <a:t>                    </a:t>
            </a:r>
            <a:endParaRPr lang="en-US" sz="1400"/>
          </a:p>
          <a:p>
            <a:r>
              <a:rPr lang="en-US" sz="1400"/>
              <a:t>                     </a:t>
            </a:r>
            <a:endParaRPr lang="en-US" sz="1400"/>
          </a:p>
          <a:p>
            <a:r>
              <a:rPr lang="en-US" sz="1000">
                <a:sym typeface="+mn-ea"/>
              </a:rPr>
              <a:t>                   ‘ ’ :   [0, 0, 0, 0, 0, 0, 0, 0, 0, 0, 0, 0, 0, 0, 0, 0, 0, 0, 0, 0] }</a:t>
            </a:r>
            <a:endParaRPr lang="en-US" sz="1000"/>
          </a:p>
        </p:txBody>
      </p:sp>
      <p:sp>
        <p:nvSpPr>
          <p:cNvPr id="10" name="文本框 9"/>
          <p:cNvSpPr txBox="1"/>
          <p:nvPr/>
        </p:nvSpPr>
        <p:spPr>
          <a:xfrm>
            <a:off x="8156575" y="4410075"/>
            <a:ext cx="3983990" cy="871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/>
              <a:t>Antigen : 'F': { [0, 0, 0, 0, 1, 0, 0, 0, 0, 0, 0, 0, 0, 0, 0, 0, 0, 0, 0, 0],</a:t>
            </a:r>
            <a:endParaRPr lang="en-US" sz="1000"/>
          </a:p>
          <a:p>
            <a:r>
              <a:rPr lang="en-US" sz="1000"/>
              <a:t>                                                 </a:t>
            </a:r>
            <a:r>
              <a:rPr lang="en-US" sz="1200"/>
              <a:t>        </a:t>
            </a:r>
            <a:endParaRPr lang="en-US" sz="1400"/>
          </a:p>
          <a:p>
            <a:r>
              <a:rPr lang="en-US" sz="1400"/>
              <a:t>                                          </a:t>
            </a:r>
            <a:endParaRPr lang="en-US" sz="1400"/>
          </a:p>
          <a:p>
            <a:r>
              <a:rPr lang="en-US" sz="1000">
                <a:sym typeface="+mn-ea"/>
              </a:rPr>
              <a:t>               ‘ ’ :   [0, 0, 0, 0, 0, 0, 0, 0, 0, 0, 0, 0, 0, 0, 0, 0, 0, 0, 0, 0] }</a:t>
            </a:r>
            <a:endParaRPr lang="en-US" sz="1000"/>
          </a:p>
        </p:txBody>
      </p:sp>
      <p:sp>
        <p:nvSpPr>
          <p:cNvPr id="15" name="文本框 14"/>
          <p:cNvSpPr txBox="1"/>
          <p:nvPr/>
        </p:nvSpPr>
        <p:spPr>
          <a:xfrm>
            <a:off x="5567045" y="5307965"/>
            <a:ext cx="1378585" cy="304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matrix: 39</a:t>
            </a:r>
            <a:r>
              <a:rPr lang="zh-CN" altLang="en-US" sz="1400"/>
              <a:t>×</a:t>
            </a:r>
            <a:r>
              <a:rPr lang="en-US" altLang="zh-CN" sz="1400"/>
              <a:t>20</a:t>
            </a:r>
            <a:endParaRPr lang="en-US" altLang="zh-CN" sz="1400"/>
          </a:p>
        </p:txBody>
      </p:sp>
      <p:sp>
        <p:nvSpPr>
          <p:cNvPr id="28" name="文本框 27"/>
          <p:cNvSpPr txBox="1"/>
          <p:nvPr/>
        </p:nvSpPr>
        <p:spPr>
          <a:xfrm>
            <a:off x="9789160" y="5307965"/>
            <a:ext cx="1459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matrix</a:t>
            </a:r>
            <a:r>
              <a:rPr lang="en-US" altLang="zh-CN" sz="1600"/>
              <a:t>: 24</a:t>
            </a:r>
            <a:r>
              <a:rPr lang="zh-CN" altLang="en-US" sz="1600"/>
              <a:t>×</a:t>
            </a:r>
            <a:r>
              <a:rPr lang="en-US" altLang="zh-CN" sz="1600"/>
              <a:t>20</a:t>
            </a: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3005" y="3325495"/>
            <a:ext cx="5681345" cy="37846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48970" y="3073400"/>
            <a:ext cx="10894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highlight>
                  <a:srgbClr val="FFFF00"/>
                </a:highlight>
              </a:rPr>
              <a:t>mhc. class*</a:t>
            </a:r>
            <a:r>
              <a:rPr lang="en-US" altLang="zh-CN" sz="1200"/>
              <a:t>: The classes of MHC</a:t>
            </a:r>
            <a:endParaRPr lang="en-US" altLang="zh-CN" sz="12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1375" y="91440"/>
            <a:ext cx="4914900" cy="10731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DIAGRAM_VIRTUALLY_FRAME" val="{&quot;height&quot;:402.2,&quot;left&quot;:51.1,&quot;top&quot;:9,&quot;width&quot;:870.9}"/>
</p:tagLst>
</file>

<file path=ppt/tags/tag64.xml><?xml version="1.0" encoding="utf-8"?>
<p:tagLst xmlns:p="http://schemas.openxmlformats.org/presentationml/2006/main">
  <p:tag name="KSO_WM_DIAGRAM_VIRTUALLY_FRAME" val="{&quot;height&quot;:402.2,&quot;left&quot;:51.1,&quot;top&quot;:9,&quot;width&quot;:870.9}"/>
</p:tagLst>
</file>

<file path=ppt/tags/tag65.xml><?xml version="1.0" encoding="utf-8"?>
<p:tagLst xmlns:p="http://schemas.openxmlformats.org/presentationml/2006/main">
  <p:tag name="KSO_WM_DIAGRAM_VIRTUALLY_FRAME" val="{&quot;height&quot;:402.2,&quot;left&quot;:51.1,&quot;top&quot;:9,&quot;width&quot;:870.9}"/>
</p:tagLst>
</file>

<file path=ppt/tags/tag66.xml><?xml version="1.0" encoding="utf-8"?>
<p:tagLst xmlns:p="http://schemas.openxmlformats.org/presentationml/2006/main">
  <p:tag name="KSO_WM_DIAGRAM_VIRTUALLY_FRAME" val="{&quot;height&quot;:402.2,&quot;left&quot;:51.1,&quot;top&quot;:9,&quot;width&quot;:870.9}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commondata" val="eyJoZGlkIjoiZGZhNWM2MTQyNzM5NDc1OTVkMmIzZDc4YjQ2OTEzNz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980</Words>
  <Application>WPS 演示</Application>
  <PresentationFormat>宽屏</PresentationFormat>
  <Paragraphs>28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ZhenyuZhang</cp:lastModifiedBy>
  <cp:revision>162</cp:revision>
  <dcterms:created xsi:type="dcterms:W3CDTF">2019-06-19T02:08:00Z</dcterms:created>
  <dcterms:modified xsi:type="dcterms:W3CDTF">2024-03-11T16:58:32Z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2052-12.1.0.16399</vt:lpwstr>
  </property>
  <property fmtid="{D5CDD505-2E9C-101B-9397-08002B2CF9AE}" pid="3" name="ICV">
    <vt:lpwstr>024E9B22A74B4C1FBDFCCCFE9E19F27D_13</vt:lpwstr>
  </property>
</Properties>
</file>